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8237F88E-4685-4995-96FA-76981EF249D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611351F-5A28-436D-9754-0A23831CC76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F90EA50D-525A-4BC0-9CEE-C4C76DC1BAB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D32F7BF9-ED32-41A0-B477-2E41E15D378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1F706A24-A6D1-4B61-8813-F5F25147CC49}"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E09273EE-FB06-4308-A49C-858C19851A89}"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AD0338A7-5C60-4DF8-AA09-9B4D3F8A5635}"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A7BFEF4-B823-4983-85E8-8288D6C1B28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032F96B-2BB8-4BA2-8B1D-9D8C4429D7B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ECC0B63-3C7A-49F2-8679-1651DC8CC44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644F91B-35AE-4ACB-85E5-F46DBBDED1B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9703315015300604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779738" y="1106319"/>
            <a:ext cx="9999878" cy="210433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2">
                    <a:alpha val="100000"/>
                  </a:schemeClr>
                </a:solidFill>
                <a:latin typeface="Arial"/>
                <a:ea typeface="Arial"/>
                <a:cs typeface="Arial"/>
              </a:rPr>
              <a:t>财务管理制度的优化与集成</a:t>
            </a:r>
          </a:p>
        </p:txBody>
      </p:sp>
      <p:sp>
        <p:nvSpPr>
          <p:cNvPr id="3" name="TextBox 3"/>
          <p:cNvSpPr txBox="1"/>
          <p:nvPr/>
        </p:nvSpPr>
        <p:spPr>
          <a:xfrm>
            <a:off x="779738" y="4568330"/>
            <a:ext cx="2270150" cy="49499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accent3">
                    <a:lumMod val="20000"/>
                    <a:lumOff val="80000"/>
                    <a:alpha val="100000"/>
                  </a:schemeClr>
                </a:solidFill>
                <a:latin typeface="Microsoft Yahei"/>
                <a:ea typeface="Microsoft Yahei"/>
                <a:cs typeface="Microsoft Yahei"/>
              </a:rPr>
              <a:t>汇报人：</a:t>
            </a:r>
          </a:p>
        </p:txBody>
      </p:sp>
      <p:sp>
        <p:nvSpPr>
          <p:cNvPr id="4" name="TextBox 4"/>
          <p:cNvSpPr txBox="1"/>
          <p:nvPr/>
        </p:nvSpPr>
        <p:spPr>
          <a:xfrm>
            <a:off x="779738" y="5093925"/>
            <a:ext cx="2270150" cy="49499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endParaRPr lang="en-US" sz="2025">
              <a:solidFill>
                <a:schemeClr val="accent3">
                  <a:lumMod val="20000"/>
                  <a:lumOff val="80000"/>
                  <a:alpha val="100000"/>
                </a:schemeClr>
              </a:solidFill>
              <a:latin typeface="Microsoft Yahei"/>
              <a:ea typeface="Microsoft Yahei"/>
              <a:cs typeface="Microsoft Yahei"/>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6096000" y="885825"/>
            <a:ext cx="5295900" cy="508635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lumMod val="20000"/>
                    <a:lumOff val="80000"/>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lumMod val="20000"/>
                    <a:lumOff val="80000"/>
                    <a:alpha val="100000"/>
                  </a:schemeClr>
                </a:solidFill>
                <a:latin typeface="Microsoft Yahei"/>
                <a:ea typeface="Microsoft Yahei"/>
                <a:cs typeface="Microsoft Yahei"/>
              </a:rPr>
              <a:t>财务管理制度优化</a:t>
            </a:r>
          </a:p>
          <a:p>
            <a:pPr marL="203200" lvl="0" indent="-203200">
              <a:lnSpc>
                <a:spcPct val="150000"/>
              </a:lnSpc>
              <a:buFont typeface="Arial"/>
              <a:buChar char="•"/>
            </a:pPr>
            <a:r>
              <a:rPr lang="en-US" sz="2400" b="1">
                <a:solidFill>
                  <a:schemeClr val="accent1">
                    <a:lumMod val="20000"/>
                    <a:lumOff val="80000"/>
                    <a:alpha val="100000"/>
                  </a:schemeClr>
                </a:solidFill>
                <a:latin typeface="Microsoft Yahei"/>
                <a:ea typeface="Microsoft Yahei"/>
                <a:cs typeface="Microsoft Yahei"/>
              </a:rPr>
              <a:t>财务管理制度集成</a:t>
            </a:r>
          </a:p>
          <a:p>
            <a:pPr marL="203200" lvl="0" indent="-203200">
              <a:lnSpc>
                <a:spcPct val="150000"/>
              </a:lnSpc>
              <a:buFont typeface="Arial"/>
              <a:buChar char="•"/>
            </a:pPr>
            <a:r>
              <a:rPr lang="en-US" sz="2400" b="1">
                <a:solidFill>
                  <a:schemeClr val="accent1">
                    <a:lumMod val="20000"/>
                    <a:lumOff val="80000"/>
                    <a:alpha val="100000"/>
                  </a:schemeClr>
                </a:solidFill>
                <a:latin typeface="Microsoft Yahei"/>
                <a:ea typeface="Microsoft Yahei"/>
                <a:cs typeface="Microsoft Yahei"/>
              </a:rPr>
              <a:t>财务管理制度优化与集成的实施</a:t>
            </a:r>
          </a:p>
          <a:p>
            <a:pPr marL="203200" lvl="0" indent="-203200">
              <a:lnSpc>
                <a:spcPct val="150000"/>
              </a:lnSpc>
              <a:buFont typeface="Arial"/>
              <a:buChar char="•"/>
            </a:pPr>
            <a:r>
              <a:rPr lang="en-US" sz="2400" b="1">
                <a:solidFill>
                  <a:schemeClr val="accent1">
                    <a:lumMod val="20000"/>
                    <a:lumOff val="80000"/>
                    <a:alpha val="100000"/>
                  </a:schemeClr>
                </a:solidFill>
                <a:latin typeface="Microsoft Yahei"/>
                <a:ea typeface="Microsoft Yahei"/>
                <a:cs typeface="Microsoft Yahei"/>
              </a:rPr>
              <a:t>案例分析</a:t>
            </a:r>
          </a:p>
          <a:p>
            <a:pPr marL="203200" lvl="0" indent="-203200">
              <a:lnSpc>
                <a:spcPct val="150000"/>
              </a:lnSpc>
              <a:buFont typeface="Arial"/>
              <a:buChar char="•"/>
            </a:pPr>
            <a:r>
              <a:rPr lang="en-US" sz="2400" b="1">
                <a:solidFill>
                  <a:schemeClr val="accent1">
                    <a:lumMod val="20000"/>
                    <a:lumOff val="80000"/>
                    <a:alpha val="100000"/>
                  </a:schemeClr>
                </a:solidFill>
                <a:latin typeface="Microsoft Yahei"/>
                <a:ea typeface="Microsoft Yahei"/>
                <a:cs typeface="Microsoft Yahei"/>
              </a:rPr>
              <a:t>结论与建议</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937053" y="2092757"/>
            <a:ext cx="6315075" cy="1323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6300" b="1">
                <a:solidFill>
                  <a:schemeClr val="dk2">
                    <a:alpha val="100000"/>
                  </a:schemeClr>
                </a:solidFill>
                <a:latin typeface="Arial"/>
                <a:ea typeface="Arial"/>
                <a:cs typeface="Arial"/>
              </a:rPr>
              <a:t>01</a:t>
            </a:r>
          </a:p>
        </p:txBody>
      </p:sp>
      <p:sp>
        <p:nvSpPr>
          <p:cNvPr id="3" name="TextBox 3"/>
          <p:cNvSpPr txBox="1"/>
          <p:nvPr/>
        </p:nvSpPr>
        <p:spPr>
          <a:xfrm>
            <a:off x="897939" y="3921526"/>
            <a:ext cx="10391775" cy="18573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75" b="1">
                <a:solidFill>
                  <a:schemeClr val="accent1">
                    <a:lumMod val="20000"/>
                    <a:lumOff val="80000"/>
                    <a:alpha val="100000"/>
                  </a:scheme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a:off x="1209188" y="1216578"/>
            <a:ext cx="0" cy="5645486"/>
          </a:xfrm>
          <a:prstGeom prst="line">
            <a:avLst/>
          </a:prstGeom>
          <a:ln w="1905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3" name="AutoShape 3"/>
          <p:cNvSpPr/>
          <p:nvPr/>
        </p:nvSpPr>
        <p:spPr>
          <a:xfrm>
            <a:off x="873196" y="1466458"/>
            <a:ext cx="669478" cy="669478"/>
          </a:xfrm>
          <a:prstGeom prst="ellipse">
            <a:avLst/>
          </a:prstGeom>
          <a:solidFill>
            <a:schemeClr val="accent2">
              <a:alpha val="3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88282" y="1581544"/>
            <a:ext cx="439305" cy="43930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152036" y="1443018"/>
            <a:ext cx="9189734" cy="1219200"/>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5400000">
            <a:off x="1919801" y="1608012"/>
            <a:ext cx="276816" cy="314563"/>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152036" y="3201439"/>
            <a:ext cx="9189734" cy="1219200"/>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5400000">
            <a:off x="1919801" y="3366432"/>
            <a:ext cx="276816" cy="314563"/>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2152036" y="4959859"/>
            <a:ext cx="9189734" cy="1219200"/>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5400000">
            <a:off x="1919801" y="5124852"/>
            <a:ext cx="276816" cy="314563"/>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2392658" y="1638090"/>
            <a:ext cx="8708491" cy="82905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全球经济一体化背景下，企业面临更为复杂的经营环境，财务管理制度的优化与集成成为企业提高竞争力的关键。</a:t>
            </a:r>
          </a:p>
        </p:txBody>
      </p:sp>
      <p:sp>
        <p:nvSpPr>
          <p:cNvPr id="12" name="AutoShape 12"/>
          <p:cNvSpPr/>
          <p:nvPr/>
        </p:nvSpPr>
        <p:spPr>
          <a:xfrm>
            <a:off x="873196" y="3201439"/>
            <a:ext cx="669478" cy="669478"/>
          </a:xfrm>
          <a:prstGeom prst="ellipse">
            <a:avLst/>
          </a:prstGeom>
          <a:solidFill>
            <a:schemeClr val="accent2">
              <a:alpha val="3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88282" y="3316525"/>
            <a:ext cx="439305" cy="43930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73196" y="4959859"/>
            <a:ext cx="669478" cy="669478"/>
          </a:xfrm>
          <a:prstGeom prst="ellipse">
            <a:avLst/>
          </a:prstGeom>
          <a:solidFill>
            <a:schemeClr val="accent2">
              <a:alpha val="3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88282" y="5074945"/>
            <a:ext cx="439305" cy="43930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2322285" y="5154931"/>
            <a:ext cx="8849237" cy="82905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财务管理制度的优化与集成有助于提高企业的财务管理水平，降低财务风险，增强企业的可持续发展能力。</a:t>
            </a:r>
          </a:p>
        </p:txBody>
      </p:sp>
      <p:sp>
        <p:nvSpPr>
          <p:cNvPr id="17" name="TextBox 17"/>
          <p:cNvSpPr txBox="1"/>
          <p:nvPr/>
        </p:nvSpPr>
        <p:spPr>
          <a:xfrm>
            <a:off x="2332022" y="3396511"/>
            <a:ext cx="8829763" cy="82905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随着企业规模的扩大和业务范围的拓展，传统的财务管理制度难以满足企业发展的需求，亟需进行改革和创新。</a:t>
            </a:r>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背景与意义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51" r="151"/>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本研究旨在探究企业财务管理制度的优化与集成策略，为企业在复杂经营环境中实现高效财务管理提供理论支持和实践指导。</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如何根据企业的实际情况，对财务管理制度进行优化与集成，以提高企业的财务管理水平，降低财务风险，增强企业的竞争力？</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研究目的与问题</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研究问题</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研究目的</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937053" y="2092757"/>
            <a:ext cx="6315075" cy="1323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6300" b="1">
                <a:solidFill>
                  <a:schemeClr val="dk2">
                    <a:alpha val="100000"/>
                  </a:schemeClr>
                </a:solidFill>
                <a:latin typeface="Arial"/>
                <a:ea typeface="Arial"/>
                <a:cs typeface="Arial"/>
              </a:rPr>
              <a:t>02</a:t>
            </a:r>
          </a:p>
        </p:txBody>
      </p:sp>
      <p:sp>
        <p:nvSpPr>
          <p:cNvPr id="3" name="TextBox 3"/>
          <p:cNvSpPr txBox="1"/>
          <p:nvPr/>
        </p:nvSpPr>
        <p:spPr>
          <a:xfrm>
            <a:off x="897939" y="3921526"/>
            <a:ext cx="10391775" cy="18573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75" b="1">
                <a:solidFill>
                  <a:schemeClr val="accent1">
                    <a:lumMod val="20000"/>
                    <a:lumOff val="80000"/>
                    <a:alpha val="100000"/>
                  </a:schemeClr>
                </a:solidFill>
                <a:latin typeface="Microsoft Yahei"/>
                <a:ea typeface="Microsoft Yahei"/>
                <a:cs typeface="Microsoft Yahei"/>
              </a:rPr>
              <a:t>财务管理制度优化</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63829" y="1628258"/>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4345" y="2028557"/>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通过制定标准化的财务流程，提高财务管理效率，降低操作风险。</a:t>
            </a:r>
          </a:p>
        </p:txBody>
      </p:sp>
      <p:sp>
        <p:nvSpPr>
          <p:cNvPr id="4" name="TextBox 4"/>
          <p:cNvSpPr txBox="1"/>
          <p:nvPr/>
        </p:nvSpPr>
        <p:spPr>
          <a:xfrm>
            <a:off x="994345" y="1509487"/>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财务流程标准化</a:t>
            </a:r>
          </a:p>
        </p:txBody>
      </p:sp>
      <p:pic>
        <p:nvPicPr>
          <p:cNvPr id="5" name="Picture 5"/>
          <p:cNvPicPr>
            <a:picLocks noChangeAspect="1"/>
          </p:cNvPicPr>
          <p:nvPr/>
        </p:nvPicPr>
        <p:blipFill>
          <a:blip r:embed="rId2"/>
          <a:stretch>
            <a:fillRect/>
          </a:stretch>
        </p:blipFill>
        <p:spPr>
          <a:xfrm>
            <a:off x="6096000" y="1153983"/>
            <a:ext cx="5194482" cy="5194482"/>
          </a:xfrm>
          <a:prstGeom prst="ellipse">
            <a:avLst/>
          </a:prstGeom>
        </p:spPr>
      </p:pic>
      <p:sp>
        <p:nvSpPr>
          <p:cNvPr id="6" name="TextBox 6"/>
          <p:cNvSpPr txBox="1"/>
          <p:nvPr/>
        </p:nvSpPr>
        <p:spPr>
          <a:xfrm>
            <a:off x="994345" y="3637901"/>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利用信息技术手段，实现财务流程自动化，减少人工干预，提高数据处理准确性。</a:t>
            </a:r>
          </a:p>
        </p:txBody>
      </p:sp>
      <p:sp>
        <p:nvSpPr>
          <p:cNvPr id="7" name="TextBox 7"/>
          <p:cNvSpPr txBox="1"/>
          <p:nvPr/>
        </p:nvSpPr>
        <p:spPr>
          <a:xfrm>
            <a:off x="994345" y="3118831"/>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流程自动化</a:t>
            </a:r>
          </a:p>
        </p:txBody>
      </p:sp>
      <p:sp>
        <p:nvSpPr>
          <p:cNvPr id="8" name="TextBox 8"/>
          <p:cNvSpPr txBox="1"/>
          <p:nvPr/>
        </p:nvSpPr>
        <p:spPr>
          <a:xfrm>
            <a:off x="994345" y="5274339"/>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建立财务流程监控和审计机制，确保流程执行符合规范，及时发现和纠正问题。</a:t>
            </a:r>
          </a:p>
        </p:txBody>
      </p:sp>
      <p:sp>
        <p:nvSpPr>
          <p:cNvPr id="9" name="TextBox 9"/>
          <p:cNvSpPr txBox="1"/>
          <p:nvPr/>
        </p:nvSpPr>
        <p:spPr>
          <a:xfrm>
            <a:off x="994345" y="4755268"/>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流程监控与审计</a:t>
            </a:r>
          </a:p>
        </p:txBody>
      </p:sp>
      <p:sp>
        <p:nvSpPr>
          <p:cNvPr id="10" name="AutoShape 10"/>
          <p:cNvSpPr/>
          <p:nvPr/>
        </p:nvSpPr>
        <p:spPr>
          <a:xfrm>
            <a:off x="763829" y="3237602"/>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63829" y="4874039"/>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财务流程优化</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通过精细化成本核算，准确反映企业成本情况，为成本控制提供数据支持。</a:t>
            </a:r>
          </a:p>
        </p:txBody>
      </p:sp>
      <p:pic>
        <p:nvPicPr>
          <p:cNvPr id="6" name="Picture 6"/>
          <p:cNvPicPr>
            <a:picLocks noChangeAspect="1"/>
          </p:cNvPicPr>
          <p:nvPr/>
        </p:nvPicPr>
        <p:blipFill>
          <a:blip r:embed="rId2"/>
          <a:srcRect l="3167" r="3167"/>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成本核算精细化</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根据企业战略和市场环境，调整成本控制策略，降低企业运营成本。</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成本控制策略调整</a:t>
            </a:r>
          </a:p>
        </p:txBody>
      </p:sp>
      <p:pic>
        <p:nvPicPr>
          <p:cNvPr id="10" name="Picture 10"/>
          <p:cNvPicPr>
            <a:picLocks noChangeAspect="1"/>
          </p:cNvPicPr>
          <p:nvPr/>
        </p:nvPicPr>
        <p:blipFill>
          <a:blip r:embed="rId3"/>
          <a:srcRect l="16667" r="16667"/>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4708" r="14708"/>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通过成本效益分析，评估成本控制措施的有效性，优化成本控制方案。</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成本效益分析</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成本控制优化</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建立风险识别和评估机制，及时发现和评估潜在财务风险。</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风险识别与评估</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6750" r="16750"/>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风险应对策略制定</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6750" r="16750"/>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风险监控与报告</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根据风险评估结果，制定针对性的风险应对策略，降低风险对企业的影响。</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建立风险监控和报告机制，实时监测风险变化情况，为企业决策提供依据。</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风险管理优化</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937053" y="2092757"/>
            <a:ext cx="6315075" cy="1323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6300" b="1">
                <a:solidFill>
                  <a:schemeClr val="dk2">
                    <a:alpha val="100000"/>
                  </a:schemeClr>
                </a:solidFill>
                <a:latin typeface="Arial"/>
                <a:ea typeface="Arial"/>
                <a:cs typeface="Arial"/>
              </a:rPr>
              <a:t>03</a:t>
            </a:r>
          </a:p>
        </p:txBody>
      </p:sp>
      <p:sp>
        <p:nvSpPr>
          <p:cNvPr id="3" name="TextBox 3"/>
          <p:cNvSpPr txBox="1"/>
          <p:nvPr/>
        </p:nvSpPr>
        <p:spPr>
          <a:xfrm>
            <a:off x="897939" y="3921526"/>
            <a:ext cx="10391775" cy="18573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75" b="1">
                <a:solidFill>
                  <a:schemeClr val="accent1">
                    <a:lumMod val="20000"/>
                    <a:lumOff val="80000"/>
                    <a:alpha val="100000"/>
                  </a:schemeClr>
                </a:solidFill>
                <a:latin typeface="Microsoft Yahei"/>
                <a:ea typeface="Microsoft Yahei"/>
                <a:cs typeface="Microsoft Yahei"/>
              </a:rPr>
              <a:t>财务管理制度集成</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信息共享平台建设</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建立财务信息共享平台，实现各部门间信息的实时传递和共享。</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信息质量监控</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建立健全信息质量监控机制，对财务信息进行严格审核，确保信息的准确性和完整性。</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财务信息标准化</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统一财务信息的编码、格式和核算方法，确保信息的一致性和可比性。</a:t>
            </a:r>
          </a:p>
        </p:txBody>
      </p:sp>
      <p:pic>
        <p:nvPicPr>
          <p:cNvPr id="10" name="Picture 10"/>
          <p:cNvPicPr>
            <a:picLocks noChangeAspect="1"/>
          </p:cNvPicPr>
          <p:nvPr/>
        </p:nvPicPr>
        <p:blipFill>
          <a:blip r:embed="rId2"/>
          <a:srcRect l="16667" r="16667"/>
          <a:stretch>
            <a:fillRect/>
          </a:stretch>
        </p:blipFill>
        <p:spPr>
          <a:xfrm>
            <a:off x="869006" y="1293634"/>
            <a:ext cx="4563024"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财务信息集成</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6667" r="16667"/>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分工与合作</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明确团队成员的职责分工，形成相互支持、共同成长的团队氛围。</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跨部门协作</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加强财务团队与其他部门的沟通与协作，共同完成企业财务管理工作。</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培训与交流</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定期组织财务团队培训和交流活动，提升团队的专业素质和协作能力。</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财务团队集成</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667" r="16667"/>
          <a:stretch>
            <a:fillRect/>
          </a:stretch>
        </p:blipFill>
        <p:spPr>
          <a:xfrm>
            <a:off x="454963" y="1569535"/>
            <a:ext cx="4219249" cy="4219249"/>
          </a:xfrm>
          <a:prstGeom prst="ellipse">
            <a:avLst/>
          </a:prstGeom>
        </p:spPr>
      </p:pic>
      <p:grpSp>
        <p:nvGrpSpPr>
          <p:cNvPr id="3" name="Group 3"/>
          <p:cNvGrpSpPr/>
          <p:nvPr/>
        </p:nvGrpSpPr>
        <p:grpSpPr>
          <a:xfrm>
            <a:off x="5163133" y="1294832"/>
            <a:ext cx="6264882" cy="1468186"/>
            <a:chOff x="5163133" y="1294832"/>
            <a:chExt cx="6264882" cy="1468186"/>
          </a:xfrm>
        </p:grpSpPr>
        <p:sp>
          <p:nvSpPr>
            <p:cNvPr id="4" name="AutoShape 4"/>
            <p:cNvSpPr/>
            <p:nvPr/>
          </p:nvSpPr>
          <p:spPr>
            <a:xfrm>
              <a:off x="5328795" y="1294832"/>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5632910" y="1424361"/>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战略目标一致性</a:t>
              </a:r>
            </a:p>
          </p:txBody>
        </p:sp>
        <p:sp>
          <p:nvSpPr>
            <p:cNvPr id="6" name="TextBox 6"/>
            <p:cNvSpPr txBox="1"/>
            <p:nvPr/>
          </p:nvSpPr>
          <p:spPr>
            <a:xfrm>
              <a:off x="5632910" y="1910708"/>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确保财务管理制度与企业战略目标保持一致，为企业战略实施提供有力支持。</a:t>
              </a:r>
            </a:p>
          </p:txBody>
        </p:sp>
        <p:sp>
          <p:nvSpPr>
            <p:cNvPr id="7" name="AutoShape 7"/>
            <p:cNvSpPr/>
            <p:nvPr/>
          </p:nvSpPr>
          <p:spPr>
            <a:xfrm>
              <a:off x="5163133" y="1294832"/>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5163133" y="2945066"/>
            <a:ext cx="6264882" cy="1468186"/>
            <a:chOff x="5163133" y="2945066"/>
            <a:chExt cx="6264882" cy="1468186"/>
          </a:xfrm>
        </p:grpSpPr>
        <p:sp>
          <p:nvSpPr>
            <p:cNvPr id="9" name="AutoShape 9"/>
            <p:cNvSpPr/>
            <p:nvPr/>
          </p:nvSpPr>
          <p:spPr>
            <a:xfrm>
              <a:off x="5328795" y="2945066"/>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5632910" y="3074595"/>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战略规划融合</a:t>
              </a:r>
            </a:p>
          </p:txBody>
        </p:sp>
        <p:sp>
          <p:nvSpPr>
            <p:cNvPr id="11" name="TextBox 11"/>
            <p:cNvSpPr txBox="1"/>
            <p:nvPr/>
          </p:nvSpPr>
          <p:spPr>
            <a:xfrm>
              <a:off x="5632910" y="3560941"/>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将财务管理制度融入企业整体战略规划中，实现战略规划与财务管理的有机融合。</a:t>
              </a:r>
            </a:p>
          </p:txBody>
        </p:sp>
        <p:sp>
          <p:nvSpPr>
            <p:cNvPr id="12" name="AutoShape 12"/>
            <p:cNvSpPr/>
            <p:nvPr/>
          </p:nvSpPr>
          <p:spPr>
            <a:xfrm>
              <a:off x="5163133" y="2945066"/>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5163133" y="4595300"/>
            <a:ext cx="6264882" cy="1468186"/>
            <a:chOff x="5163133" y="4595300"/>
            <a:chExt cx="6264882" cy="1468186"/>
          </a:xfrm>
        </p:grpSpPr>
        <p:sp>
          <p:nvSpPr>
            <p:cNvPr id="14" name="AutoShape 14"/>
            <p:cNvSpPr/>
            <p:nvPr/>
          </p:nvSpPr>
          <p:spPr>
            <a:xfrm>
              <a:off x="5328795" y="4595300"/>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5632910" y="4724828"/>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战略调整适应性</a:t>
              </a:r>
            </a:p>
          </p:txBody>
        </p:sp>
        <p:sp>
          <p:nvSpPr>
            <p:cNvPr id="16" name="TextBox 16"/>
            <p:cNvSpPr txBox="1"/>
            <p:nvPr/>
          </p:nvSpPr>
          <p:spPr>
            <a:xfrm>
              <a:off x="5632910" y="5211175"/>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根据企业战略调整需求，灵活调整财务管理制度，以适应企业战略发展的需要。</a:t>
              </a:r>
            </a:p>
          </p:txBody>
        </p:sp>
        <p:sp>
          <p:nvSpPr>
            <p:cNvPr id="17" name="AutoShape 17"/>
            <p:cNvSpPr/>
            <p:nvPr/>
          </p:nvSpPr>
          <p:spPr>
            <a:xfrm>
              <a:off x="5163133" y="4595300"/>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财务战略集成</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https://d.book118.com/097033150153006043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351E00"/>
      </a:lt1>
      <a:dk2>
        <a:srgbClr val="FFF0DC"/>
      </a:dk2>
      <a:lt2>
        <a:srgbClr val="000000"/>
      </a:lt2>
      <a:accent1>
        <a:srgbClr val="FF960E"/>
      </a:accent1>
      <a:accent2>
        <a:srgbClr val="FF771B"/>
      </a:accent2>
      <a:accent3>
        <a:srgbClr val="C76900"/>
      </a:accent3>
      <a:accent4>
        <a:srgbClr val="FF6E40"/>
      </a:accent4>
      <a:accent5>
        <a:srgbClr val="FF855E"/>
      </a:accent5>
      <a:accent6>
        <a:srgbClr val="FFB69E"/>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72</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2024-09-17T21:30:06.201</cp:lastPrinted>
  <dcterms:created xsi:type="dcterms:W3CDTF">2024-09-17T13:30:06Z</dcterms:created>
  <dcterms:modified xsi:type="dcterms:W3CDTF">2024-09-17T13:30:08Z</dcterms:modified>
</cp:coreProperties>
</file>