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3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4BA58-38DD-45DB-BDF6-ADA3BF40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A312D-73BE-49A1-905E-BC911496D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D256F-55D6-4753-AB1F-24668F43C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CF4BE-7AC3-4A51-82A8-A54A33287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D4510-E5E2-4A66-8333-74399D45F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97A42-5C59-43FC-9A33-502BCDF6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023324-71B2-4468-9049-07A3E8453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D14A3-E7C6-4546-96B7-06795AF6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E878C-06B7-4C04-B99B-E2E9C737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B90FA-3648-4F57-BF3E-CC54C473D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979F7-CCFF-42A1-86E3-893757421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31" Type="http://schemas.openxmlformats.org/officeDocument/2006/relationships/tags" Target="../tags/tag142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26" Type="http://schemas.openxmlformats.org/officeDocument/2006/relationships/tags" Target="../tags/tag240.xml" /><Relationship Id="rId27" Type="http://schemas.openxmlformats.org/officeDocument/2006/relationships/tags" Target="../tags/tag241.xml" /><Relationship Id="rId28" Type="http://schemas.openxmlformats.org/officeDocument/2006/relationships/tags" Target="../tags/tag242.xml" /><Relationship Id="rId29" Type="http://schemas.openxmlformats.org/officeDocument/2006/relationships/tags" Target="../tags/tag243.xml" /><Relationship Id="rId3" Type="http://schemas.openxmlformats.org/officeDocument/2006/relationships/tags" Target="../tags/tag217.xml" /><Relationship Id="rId30" Type="http://schemas.openxmlformats.org/officeDocument/2006/relationships/tags" Target="../tags/tag244.xml" /><Relationship Id="rId31" Type="http://schemas.openxmlformats.org/officeDocument/2006/relationships/tags" Target="../tags/tag245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tags" Target="../tags/tag299.xml" /><Relationship Id="rId15" Type="http://schemas.openxmlformats.org/officeDocument/2006/relationships/tags" Target="../tags/tag300.xml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18" Type="http://schemas.openxmlformats.org/officeDocument/2006/relationships/tags" Target="../tags/tag303.xml" /><Relationship Id="rId19" Type="http://schemas.openxmlformats.org/officeDocument/2006/relationships/tags" Target="../tags/tag304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tags" Target="../tags/tag318.xml" /><Relationship Id="rId16" Type="http://schemas.openxmlformats.org/officeDocument/2006/relationships/tags" Target="../tags/tag319.xml" /><Relationship Id="rId17" Type="http://schemas.openxmlformats.org/officeDocument/2006/relationships/tags" Target="../tags/tag320.xml" /><Relationship Id="rId18" Type="http://schemas.openxmlformats.org/officeDocument/2006/relationships/tags" Target="../tags/tag321.xml" /><Relationship Id="rId19" Type="http://schemas.openxmlformats.org/officeDocument/2006/relationships/tags" Target="../tags/tag322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3.xml" /><Relationship Id="rId3" Type="http://schemas.openxmlformats.org/officeDocument/2006/relationships/tags" Target="../tags/tag324.xml" /><Relationship Id="rId4" Type="http://schemas.openxmlformats.org/officeDocument/2006/relationships/tags" Target="../tags/tag32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360231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2024年智能城市交通行业可行性研究报告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智能城市交通行业概述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智能城市交通行业市场分析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智能城市交通技术发展现状与趋势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智能城市交通行业政策环境分析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智能城市交通行业产业链分析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智能城市交通行业案例分析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智能城市交通行业概述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8958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智能城市交通的定义：利用先进的信息技术、通信技术、控制技术等，实现城市交通的智能化、信息化、网络化。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智能交通控制系统：通过智能信号灯、智能交通标志等，实现交通流的优化控制。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29"/>
            </p:custDataLst>
          </p:nvPr>
        </p:nvSpPr>
        <p:spPr>
          <a:xfrm>
            <a:off x="7865587" y="2408687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智能交通信息服务系统：提供实时交通信息、路线规划、导航等服务，方便市民出行。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30"/>
            </p:custDataLst>
          </p:nvPr>
        </p:nvSpPr>
        <p:spPr>
          <a:xfrm>
            <a:off x="2199494" y="2408687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智能城市交通的分类：包括智能交通管理系统、智能交通信息服务系统、智能交通控制系统等。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31"/>
            </p:custDataLst>
          </p:nvPr>
        </p:nvSpPr>
        <p:spPr>
          <a:xfrm>
            <a:off x="5033184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智能交通管理系统：通过实时监控、数据分析、预测预警等方式，提高交通管理效率。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行业规模与增长</a:t>
            </a:r>
            <a:endParaRPr lang="zh-CN" altLang="en-US"/>
          </a:p>
        </p:txBody>
      </p:sp>
      <p:sp>
        <p:nvSpPr>
          <p:cNvPr id="1049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智能城市交通行业市场规模：预计到2024年将达到XX亿美元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主要增长动力：技术创新、政策支持、市场需求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主要增长领域：自动驾驶、车联网、智能交通管理系统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增长速度：预计年复合增长率为XX%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行业地位与作用</a:t>
            </a:r>
            <a:endParaRPr lang="zh-CN" altLang="en-US"/>
          </a:p>
        </p:txBody>
      </p:sp>
      <p:sp>
        <p:nvSpPr>
          <p:cNvPr id="1049112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8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智能城市交通行业通过运用先进的信息技术、大数据、人工智能等技术手段，实现对城市交通的智能化管理，提高城市交通的运行效率和安全性。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智能城市交通行业是城市发展的重要组成部分，对于提高城市交通效率、缓解交通拥堵、降低环境污染等方面具有重要作用。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智能城市交通行业在推动城市经济发展、提高人民生活质量、促进城市可持续发展等方面具有重要意义。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智能城市交通行业在全球范围内得到了广泛的关注和重视，成为各国政府和企业投资的重点领域。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9162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智能化程度提高：自动驾驶、车联网等技术将得到广泛应用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绿色出行：新能源汽车、共享出行等环保出行方式将更加普及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交通拥堵缓解：通过大数据和人工智能技术实现交通流量优化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交通安全提升：利用智能技术提高道路安全，减少交通事故发生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2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智能城市交通行业市场分析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9276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智能交通技术发展迅速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城市交通拥堵问题日益严重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环保出行需求增加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政府政策支持智能交通行业发展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49342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发展趋势：市场竞争将更加激烈，技术研发和创新将成为关键因素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2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竞争策略：各公司采用不同的竞争策略，如技术研发、市场推广、合作联盟等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市场份额：谷歌、百度、特斯拉等公司占据较大市场份额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主要竞争对手：谷歌、百度、特斯拉等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行业痛点与机遇</a:t>
            </a:r>
            <a:endParaRPr lang="zh-CN" altLang="en-US"/>
          </a:p>
        </p:txBody>
      </p:sp>
      <p:sp>
        <p:nvSpPr>
          <p:cNvPr id="104940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66973" y="2141672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82606" y="4084559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4"/>
          <p:cNvSpPr/>
          <p:nvPr>
            <p:custDataLst>
              <p:tags r:id="rId4"/>
            </p:custDataLst>
          </p:nvPr>
        </p:nvSpPr>
        <p:spPr>
          <a:xfrm>
            <a:off x="784222" y="2711344"/>
            <a:ext cx="1565509" cy="23625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5"/>
          <p:cNvSpPr/>
          <p:nvPr>
            <p:custDataLst>
              <p:tags r:id="rId5"/>
            </p:custDataLst>
          </p:nvPr>
        </p:nvSpPr>
        <p:spPr>
          <a:xfrm flipV="1">
            <a:off x="694800" y="2262985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84222" y="3152198"/>
            <a:ext cx="1565509" cy="153055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交通拥堵：城市交通拥堵问题日益严重，需要寻找解决方案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55091" y="2141047"/>
            <a:ext cx="599419" cy="17444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69474" y="4084559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8"/>
          <p:cNvSpPr/>
          <p:nvPr>
            <p:custDataLst>
              <p:tags r:id="rId9"/>
            </p:custDataLst>
          </p:nvPr>
        </p:nvSpPr>
        <p:spPr>
          <a:xfrm>
            <a:off x="4372340" y="2711344"/>
            <a:ext cx="1565509" cy="23625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9"/>
          <p:cNvSpPr/>
          <p:nvPr>
            <p:custDataLst>
              <p:tags r:id="rId10"/>
            </p:custDataLst>
          </p:nvPr>
        </p:nvSpPr>
        <p:spPr>
          <a:xfrm flipV="1">
            <a:off x="4282293" y="2262985"/>
            <a:ext cx="174445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71715" y="3145320"/>
            <a:ext cx="1566093" cy="15432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交通安全：交通事故频发，需要提高道路安全水平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48525" y="2167936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3533" y="4109572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25"/>
          <p:cNvSpPr/>
          <p:nvPr>
            <p:custDataLst>
              <p:tags r:id="rId14"/>
            </p:custDataLst>
          </p:nvPr>
        </p:nvSpPr>
        <p:spPr>
          <a:xfrm>
            <a:off x="6165149" y="2736982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6"/>
          <p:cNvSpPr/>
          <p:nvPr>
            <p:custDataLst>
              <p:tags r:id="rId15"/>
            </p:custDataLst>
          </p:nvPr>
        </p:nvSpPr>
        <p:spPr>
          <a:xfrm flipV="1">
            <a:off x="6076352" y="2289249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5774" y="3170958"/>
            <a:ext cx="1565509" cy="15432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技术进步：人工智能、大数据等技术的发展为智能城市交通行业带来新的机遇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6040" y="4093313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60407" y="2150427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1"/>
          <p:cNvSpPr/>
          <p:nvPr>
            <p:custDataLst>
              <p:tags r:id="rId19"/>
            </p:custDataLst>
          </p:nvPr>
        </p:nvSpPr>
        <p:spPr>
          <a:xfrm>
            <a:off x="2578281" y="2719473"/>
            <a:ext cx="1565509" cy="23625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2"/>
          <p:cNvSpPr/>
          <p:nvPr>
            <p:custDataLst>
              <p:tags r:id="rId20"/>
            </p:custDataLst>
          </p:nvPr>
        </p:nvSpPr>
        <p:spPr>
          <a:xfrm flipV="1">
            <a:off x="2488859" y="2271740"/>
            <a:ext cx="1743288" cy="83860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78281" y="3148446"/>
            <a:ext cx="1565509" cy="155320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环境污染：汽车尾气排放导致环境污染，需要推广清洁能源汽车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41959" y="2167936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56967" y="4109572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25"/>
          <p:cNvSpPr/>
          <p:nvPr>
            <p:custDataLst>
              <p:tags r:id="rId24"/>
            </p:custDataLst>
          </p:nvPr>
        </p:nvSpPr>
        <p:spPr>
          <a:xfrm>
            <a:off x="7959208" y="2736982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26"/>
          <p:cNvSpPr/>
          <p:nvPr>
            <p:custDataLst>
              <p:tags r:id="rId25"/>
            </p:custDataLst>
          </p:nvPr>
        </p:nvSpPr>
        <p:spPr>
          <a:xfrm flipV="1">
            <a:off x="7869786" y="2289249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59208" y="3163454"/>
            <a:ext cx="1565509" cy="155815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政策支持：政府对智能城市交通行业的政策支持，为行业发展提供有利条件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24815" y="2167936"/>
            <a:ext cx="599419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340448" y="4109572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25"/>
          <p:cNvSpPr/>
          <p:nvPr>
            <p:custDataLst>
              <p:tags r:id="rId29"/>
            </p:custDataLst>
          </p:nvPr>
        </p:nvSpPr>
        <p:spPr>
          <a:xfrm>
            <a:off x="9842063" y="2736982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6"/>
          <p:cNvSpPr/>
          <p:nvPr>
            <p:custDataLst>
              <p:tags r:id="rId30"/>
            </p:custDataLst>
          </p:nvPr>
        </p:nvSpPr>
        <p:spPr>
          <a:xfrm flipV="1">
            <a:off x="9753267" y="2289249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42688" y="3169082"/>
            <a:ext cx="1565509" cy="154683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市场需求：随着城市化进程的加快，人们对智能城市交通服务的需求不断增加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行业前景预测</a:t>
            </a:r>
            <a:endParaRPr lang="zh-CN" altLang="en-US"/>
          </a:p>
        </p:txBody>
      </p:sp>
      <p:sp>
        <p:nvSpPr>
          <p:cNvPr id="1049498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市场需求：城市交通拥堵、环境污染、能源消耗等问题日益严重，对智能城市交通行业的需求日益增长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智能城市交通行业发展趋势：智能化、绿色化、共享化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技术进步：物联网、大数据、人工智能等技术的发展为智能城市交通行业提供了技术支持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政策支持：政府对智能城市交通行业的政策支持力度加大，有利于行业的发展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4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智能城市交通技术发展现状与趋势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关键技术介绍</a:t>
            </a:r>
            <a:endParaRPr lang="zh-CN" altLang="en-US"/>
          </a:p>
        </p:txBody>
      </p:sp>
      <p:sp>
        <p:nvSpPr>
          <p:cNvPr id="1049604" name="圆角矩形 3"/>
          <p:cNvSpPr/>
          <p:nvPr>
            <p:custDataLst>
              <p:tags r:id="rId2"/>
            </p:custDataLst>
          </p:nvPr>
        </p:nvSpPr>
        <p:spPr>
          <a:xfrm rot="16200000">
            <a:off x="2764662" y="1101718"/>
            <a:ext cx="1105438" cy="524413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圆角矩形 4"/>
          <p:cNvSpPr/>
          <p:nvPr>
            <p:custDataLst>
              <p:tags r:id="rId3"/>
            </p:custDataLst>
          </p:nvPr>
        </p:nvSpPr>
        <p:spPr>
          <a:xfrm rot="16200000">
            <a:off x="2764662" y="-281363"/>
            <a:ext cx="1105438" cy="52437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圆角矩形 11"/>
          <p:cNvSpPr/>
          <p:nvPr>
            <p:custDataLst>
              <p:tags r:id="rId4"/>
            </p:custDataLst>
          </p:nvPr>
        </p:nvSpPr>
        <p:spPr>
          <a:xfrm rot="16200000">
            <a:off x="8321744" y="-284537"/>
            <a:ext cx="1105438" cy="524413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圆角矩形 10"/>
          <p:cNvSpPr/>
          <p:nvPr>
            <p:custDataLst>
              <p:tags r:id="rId5"/>
            </p:custDataLst>
          </p:nvPr>
        </p:nvSpPr>
        <p:spPr>
          <a:xfrm rot="16200000">
            <a:off x="2764662" y="2480992"/>
            <a:ext cx="1105438" cy="52437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31"/>
          <p:cNvSpPr/>
          <p:nvPr>
            <p:custDataLst>
              <p:tags r:id="rId6"/>
            </p:custDataLst>
          </p:nvPr>
        </p:nvSpPr>
        <p:spPr>
          <a:xfrm rot="16200000">
            <a:off x="8321744" y="1097275"/>
            <a:ext cx="1105438" cy="524413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圆角矩形 34"/>
          <p:cNvSpPr/>
          <p:nvPr>
            <p:custDataLst>
              <p:tags r:id="rId7"/>
            </p:custDataLst>
          </p:nvPr>
        </p:nvSpPr>
        <p:spPr>
          <a:xfrm rot="16200000">
            <a:off x="8321744" y="2479087"/>
            <a:ext cx="1105438" cy="524412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文本框 5"/>
          <p:cNvSpPr txBox="1"/>
          <p:nvPr>
            <p:custDataLst>
              <p:tags r:id="rId8"/>
            </p:custDataLst>
          </p:nvPr>
        </p:nvSpPr>
        <p:spPr>
          <a:xfrm>
            <a:off x="6443571" y="4549584"/>
            <a:ext cx="5023563" cy="110452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区块链技术：提高数据安全性和隐私保护，保障交通数据安全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18" name="文本框 6"/>
          <p:cNvSpPr txBox="1"/>
          <p:nvPr>
            <p:custDataLst>
              <p:tags r:id="rId9"/>
            </p:custDataLst>
          </p:nvPr>
        </p:nvSpPr>
        <p:spPr>
          <a:xfrm>
            <a:off x="6443571" y="3167772"/>
            <a:ext cx="5023563" cy="110452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5G技术：提供高速、低延时的网络连接，支持实时数据传输和处理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20" name="文本框 13"/>
          <p:cNvSpPr txBox="1"/>
          <p:nvPr>
            <p:custDataLst>
              <p:tags r:id="rId10"/>
            </p:custDataLst>
          </p:nvPr>
        </p:nvSpPr>
        <p:spPr>
          <a:xfrm>
            <a:off x="886489" y="4550219"/>
            <a:ext cx="5023563" cy="110543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人工智能技术：用于交通数据分析、预测和决策，提高交通管理水平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22" name="文本框 14"/>
          <p:cNvSpPr txBox="1"/>
          <p:nvPr>
            <p:custDataLst>
              <p:tags r:id="rId11"/>
            </p:custDataLst>
          </p:nvPr>
        </p:nvSpPr>
        <p:spPr>
          <a:xfrm>
            <a:off x="6443571" y="1785960"/>
            <a:ext cx="5023563" cy="110452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物联网技术：实现交通设施的互联互通，提高交通服务水平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24" name="文本框 15"/>
          <p:cNvSpPr txBox="1"/>
          <p:nvPr>
            <p:custDataLst>
              <p:tags r:id="rId12"/>
            </p:custDataLst>
          </p:nvPr>
        </p:nvSpPr>
        <p:spPr>
          <a:xfrm>
            <a:off x="886489" y="1787864"/>
            <a:ext cx="5023563" cy="110543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自动驾驶技术：实现车辆自主驾驶，提高道路安全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26" name="文本框 16"/>
          <p:cNvSpPr txBox="1"/>
          <p:nvPr>
            <p:custDataLst>
              <p:tags r:id="rId13"/>
            </p:custDataLst>
          </p:nvPr>
        </p:nvSpPr>
        <p:spPr>
          <a:xfrm>
            <a:off x="886489" y="3172215"/>
            <a:ext cx="5023563" cy="110452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车联网技术：实现车辆与车辆、车辆与基础设施之间的通信，提高交通效率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28" name="圆角矩形 7"/>
          <p:cNvSpPr/>
          <p:nvPr>
            <p:custDataLst>
              <p:tags r:id="rId14"/>
            </p:custDataLst>
          </p:nvPr>
        </p:nvSpPr>
        <p:spPr>
          <a:xfrm rot="16200000">
            <a:off x="200978" y="3665402"/>
            <a:ext cx="1103619" cy="11552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圆角矩形 8"/>
          <p:cNvSpPr/>
          <p:nvPr>
            <p:custDataLst>
              <p:tags r:id="rId15"/>
            </p:custDataLst>
          </p:nvPr>
        </p:nvSpPr>
        <p:spPr>
          <a:xfrm rot="16200000">
            <a:off x="200978" y="2282320"/>
            <a:ext cx="1103619" cy="11552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8060" y="2279782"/>
            <a:ext cx="1103619" cy="11552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4" name="圆角矩形 27"/>
          <p:cNvSpPr/>
          <p:nvPr>
            <p:custDataLst>
              <p:tags r:id="rId17"/>
            </p:custDataLst>
          </p:nvPr>
        </p:nvSpPr>
        <p:spPr>
          <a:xfrm rot="16200000">
            <a:off x="200978" y="5044041"/>
            <a:ext cx="1103619" cy="11552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8060" y="3661594"/>
            <a:ext cx="1103619" cy="11552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8060" y="5043406"/>
            <a:ext cx="1103619" cy="11552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技术发展现状</a:t>
            </a:r>
            <a:endParaRPr lang="zh-CN" altLang="en-US"/>
          </a:p>
        </p:txBody>
      </p:sp>
      <p:sp>
        <p:nvSpPr>
          <p:cNvPr id="1049674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智能交通系统：包括交通监控、交通信号控制、交通信息服务等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自动驾驶技术：包括感知、决策、控制等技术，已在部分城市进行测试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车联网技术：实现车辆与车辆、车辆与基础设施之间的通信，提高交通效率和安全性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新能源汽车技术：包括电池、电机、电控等技术，已成为智能城市交通的重要发展方向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技术发展趋势</a:t>
            </a:r>
            <a:endParaRPr lang="zh-CN" altLang="en-US"/>
          </a:p>
        </p:txBody>
      </p:sp>
      <p:sp>
        <p:nvSpPr>
          <p:cNvPr id="1049732" name="任意多边形 20"/>
          <p:cNvSpPr/>
          <p:nvPr>
            <p:custDataLst>
              <p:tags r:id="rId2"/>
            </p:custDataLst>
          </p:nvPr>
        </p:nvSpPr>
        <p:spPr>
          <a:xfrm rot="2700000">
            <a:off x="936862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4800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自动驾驶技术：逐步实现L5级自动驾驶，提高道路安全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42"/>
          <p:cNvSpPr/>
          <p:nvPr>
            <p:custDataLst>
              <p:tags r:id="rId4"/>
            </p:custDataLst>
          </p:nvPr>
        </p:nvSpPr>
        <p:spPr>
          <a:xfrm>
            <a:off x="732426" y="2777455"/>
            <a:ext cx="1582899" cy="11209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6753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3437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车联网技术：实现车辆与车辆、车辆与基础设施的实时通信，提高交通效率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矩形 43"/>
          <p:cNvSpPr/>
          <p:nvPr>
            <p:custDataLst>
              <p:tags r:id="rId7"/>
            </p:custDataLst>
          </p:nvPr>
        </p:nvSpPr>
        <p:spPr>
          <a:xfrm>
            <a:off x="2561063" y="2777455"/>
            <a:ext cx="1582899" cy="11209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4763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2073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人工智能技术：在交通管理、调度、规划等方面发挥重要作用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44"/>
          <p:cNvSpPr/>
          <p:nvPr>
            <p:custDataLst>
              <p:tags r:id="rId10"/>
            </p:custDataLst>
          </p:nvPr>
        </p:nvSpPr>
        <p:spPr>
          <a:xfrm>
            <a:off x="4389700" y="2777455"/>
            <a:ext cx="1582899" cy="11209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3399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0710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绿色能源技术：推广电动汽车、氢燃料电池汽车等清洁能源汽车，减少环境污染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45"/>
          <p:cNvSpPr/>
          <p:nvPr>
            <p:custDataLst>
              <p:tags r:id="rId13"/>
            </p:custDataLst>
          </p:nvPr>
        </p:nvSpPr>
        <p:spPr>
          <a:xfrm>
            <a:off x="6218963" y="2777455"/>
            <a:ext cx="1582899" cy="11209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3917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09974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智能交通管理系统：实现交通信息的实时采集、处理和分析，提高交通管理水平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46"/>
          <p:cNvSpPr/>
          <p:nvPr>
            <p:custDataLst>
              <p:tags r:id="rId16"/>
            </p:custDataLst>
          </p:nvPr>
        </p:nvSpPr>
        <p:spPr>
          <a:xfrm>
            <a:off x="8047600" y="2777455"/>
            <a:ext cx="1582899" cy="11209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81300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38610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智能交通基础设施：建设智能道路、智能停车场等基础设施，提高交通服务水平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47"/>
          <p:cNvSpPr/>
          <p:nvPr>
            <p:custDataLst>
              <p:tags r:id="rId19"/>
            </p:custDataLst>
          </p:nvPr>
        </p:nvSpPr>
        <p:spPr>
          <a:xfrm>
            <a:off x="9876864" y="2777455"/>
            <a:ext cx="1582899" cy="11209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技术创新案例分析</a:t>
            </a:r>
            <a:endParaRPr lang="zh-CN" altLang="en-US"/>
          </a:p>
        </p:txBody>
      </p:sp>
      <p:sp>
        <p:nvSpPr>
          <p:cNvPr id="1049802" name="圆角矩形 26"/>
          <p:cNvSpPr/>
          <p:nvPr>
            <p:custDataLst>
              <p:tags r:id="rId2"/>
            </p:custDataLst>
          </p:nvPr>
        </p:nvSpPr>
        <p:spPr>
          <a:xfrm>
            <a:off x="694800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04" name="圆角矩形 28"/>
          <p:cNvSpPr/>
          <p:nvPr>
            <p:custDataLst>
              <p:tags r:id="rId3"/>
            </p:custDataLst>
          </p:nvPr>
        </p:nvSpPr>
        <p:spPr>
          <a:xfrm>
            <a:off x="696698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06" name="文本框 31"/>
          <p:cNvSpPr txBox="1"/>
          <p:nvPr>
            <p:custDataLst>
              <p:tags r:id="rId4"/>
            </p:custDataLst>
          </p:nvPr>
        </p:nvSpPr>
        <p:spPr>
          <a:xfrm>
            <a:off x="797319" y="2290730"/>
            <a:ext cx="1431475" cy="32084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自动驾驶技术：谷歌Waymo、特斯拉Autopilot等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圆角矩形 29"/>
          <p:cNvSpPr/>
          <p:nvPr>
            <p:custDataLst>
              <p:tags r:id="rId5"/>
            </p:custDataLst>
          </p:nvPr>
        </p:nvSpPr>
        <p:spPr>
          <a:xfrm>
            <a:off x="2528125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10" name="圆角矩形 32"/>
          <p:cNvSpPr/>
          <p:nvPr>
            <p:custDataLst>
              <p:tags r:id="rId6"/>
            </p:custDataLst>
          </p:nvPr>
        </p:nvSpPr>
        <p:spPr>
          <a:xfrm>
            <a:off x="2530024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12" name="文本框 34"/>
          <p:cNvSpPr txBox="1"/>
          <p:nvPr>
            <p:custDataLst>
              <p:tags r:id="rId7"/>
            </p:custDataLst>
          </p:nvPr>
        </p:nvSpPr>
        <p:spPr>
          <a:xfrm>
            <a:off x="2630645" y="2290730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智能交通管理系统：IBM、西门子等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圆角矩形 3"/>
          <p:cNvSpPr/>
          <p:nvPr>
            <p:custDataLst>
              <p:tags r:id="rId8"/>
            </p:custDataLst>
          </p:nvPr>
        </p:nvSpPr>
        <p:spPr>
          <a:xfrm>
            <a:off x="4361451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16" name="圆角矩形 4"/>
          <p:cNvSpPr/>
          <p:nvPr>
            <p:custDataLst>
              <p:tags r:id="rId9"/>
            </p:custDataLst>
          </p:nvPr>
        </p:nvSpPr>
        <p:spPr>
          <a:xfrm>
            <a:off x="4363349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18" name="文本框 5"/>
          <p:cNvSpPr txBox="1"/>
          <p:nvPr>
            <p:custDataLst>
              <p:tags r:id="rId10"/>
            </p:custDataLst>
          </p:nvPr>
        </p:nvSpPr>
        <p:spPr>
          <a:xfrm>
            <a:off x="4463970" y="2290730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共享出行服务：Uber、滴滴出行等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0" name="圆角矩形 8"/>
          <p:cNvSpPr/>
          <p:nvPr>
            <p:custDataLst>
              <p:tags r:id="rId11"/>
            </p:custDataLst>
          </p:nvPr>
        </p:nvSpPr>
        <p:spPr>
          <a:xfrm>
            <a:off x="6194776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22" name="圆角矩形 9"/>
          <p:cNvSpPr/>
          <p:nvPr>
            <p:custDataLst>
              <p:tags r:id="rId12"/>
            </p:custDataLst>
          </p:nvPr>
        </p:nvSpPr>
        <p:spPr>
          <a:xfrm>
            <a:off x="6196675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24" name="文本框 10"/>
          <p:cNvSpPr txBox="1"/>
          <p:nvPr>
            <p:custDataLst>
              <p:tags r:id="rId13"/>
            </p:custDataLst>
          </p:nvPr>
        </p:nvSpPr>
        <p:spPr>
          <a:xfrm>
            <a:off x="6297296" y="2290730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电动汽车技术：特斯拉、比亚迪等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圆角矩形 6"/>
          <p:cNvSpPr/>
          <p:nvPr>
            <p:custDataLst>
              <p:tags r:id="rId14"/>
            </p:custDataLst>
          </p:nvPr>
        </p:nvSpPr>
        <p:spPr>
          <a:xfrm>
            <a:off x="8028102" y="1911029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28" name="圆角矩形 7"/>
          <p:cNvSpPr/>
          <p:nvPr>
            <p:custDataLst>
              <p:tags r:id="rId15"/>
            </p:custDataLst>
          </p:nvPr>
        </p:nvSpPr>
        <p:spPr>
          <a:xfrm>
            <a:off x="8030000" y="1911029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30" name="文本框 11"/>
          <p:cNvSpPr txBox="1"/>
          <p:nvPr>
            <p:custDataLst>
              <p:tags r:id="rId16"/>
            </p:custDataLst>
          </p:nvPr>
        </p:nvSpPr>
        <p:spPr>
          <a:xfrm>
            <a:off x="8130621" y="2291996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智能交通基础设施：智能路灯、智能交通信号灯等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圆角矩形 16"/>
          <p:cNvSpPr/>
          <p:nvPr>
            <p:custDataLst>
              <p:tags r:id="rId17"/>
            </p:custDataLst>
          </p:nvPr>
        </p:nvSpPr>
        <p:spPr>
          <a:xfrm>
            <a:off x="9861427" y="1911029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34" name="圆角矩形 17"/>
          <p:cNvSpPr/>
          <p:nvPr>
            <p:custDataLst>
              <p:tags r:id="rId18"/>
            </p:custDataLst>
          </p:nvPr>
        </p:nvSpPr>
        <p:spPr>
          <a:xfrm>
            <a:off x="9863325" y="1911029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36" name="文本框 18"/>
          <p:cNvSpPr txBox="1"/>
          <p:nvPr>
            <p:custDataLst>
              <p:tags r:id="rId19"/>
            </p:custDataLst>
          </p:nvPr>
        </p:nvSpPr>
        <p:spPr>
          <a:xfrm>
            <a:off x="9963946" y="2291996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人工智能在交通领域的应用：语音识别、图像识别等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7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87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智能城市交通行业政策环境分析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2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政策环境概述</a:t>
            </a:r>
            <a:endParaRPr lang="zh-CN" altLang="en-US"/>
          </a:p>
        </p:txBody>
      </p:sp>
      <p:sp>
        <p:nvSpPr>
          <p:cNvPr id="10499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30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政策背景：智能城市交通行业的发展受到政府高度重视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9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6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政策支持：政府出台了一系列政策支持智能城市交通行业的发展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9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42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政策目标：提高交通效率，减少交通拥堵，降低环境污染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944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8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0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政策措施：包括财政补贴、税收优惠、技术研发支持等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https://d.book118.com/097036023162006031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宋体</vt:lpstr>
      <vt:lpstr>Office Theme</vt:lpstr>
      <vt:lpstr>2024年智能城市交通行业可行性研究报告</vt:lpstr>
      <vt:lpstr>目录</vt:lpstr>
      <vt:lpstr>智能城市交通行业概述</vt:lpstr>
      <vt:lpstr>定义与分类</vt:lpstr>
      <vt:lpstr>行业规模与增长</vt:lpstr>
      <vt:lpstr>行业地位与作用</vt:lpstr>
      <vt:lpstr>行业发展趋势</vt:lpstr>
      <vt:lpstr>智能城市交通行业市场分析</vt:lpstr>
      <vt:lpstr>市场需求分析</vt:lpstr>
      <vt:lpstr>市场竞争格局</vt:lpstr>
      <vt:lpstr>行业痛点与机遇</vt:lpstr>
      <vt:lpstr>行业前景预测</vt:lpstr>
      <vt:lpstr>智能城市交通技术发展现状与趋势</vt:lpstr>
      <vt:lpstr>关键技术介绍</vt:lpstr>
      <vt:lpstr>技术发展现状</vt:lpstr>
      <vt:lpstr>技术发展趋势</vt:lpstr>
      <vt:lpstr>技术创新案例分析</vt:lpstr>
      <vt:lpstr>智能城市交通行业政策环境分析</vt:lpstr>
      <vt:lpstr>政策环境概述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2024-09-04T10:36:09.680</cp:lastPrinted>
  <dcterms:created xsi:type="dcterms:W3CDTF">2024-09-04T02:36:09Z</dcterms:created>
  <dcterms:modified xsi:type="dcterms:W3CDTF">2024-09-04T02:36:12Z</dcterms:modified>
</cp:coreProperties>
</file>