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DD579-2823-4EF1-B67F-E2A5B6A5A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206A9-0DBF-43FF-80A0-2DDA62491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F1872-89C6-477C-A1F2-EABD4D486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03535-5BC7-4420-BB77-EC331EC2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8E283-6DC6-471D-AD14-AC2592E2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9037B-FAD2-4CD9-B146-F3B13C11B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3E543-4BEA-4A62-81DD-06DA4D138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FA102-4B05-475D-86AD-70A660E17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4B1D1-0C1E-4B55-BD87-71F0F9F0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F9F15-0D4A-4AB7-9FDE-E2CE72A62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50B90-2BD7-41FF-8096-066CBED85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4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2" y="1435103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2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/>
          <p:cNvPicPr>
            <a:picLocks noChangeAspect="1"/>
          </p:cNvPicPr>
          <p:nvPr userDrawn="1"/>
        </p:nvPicPr>
        <p:blipFill>
          <a:blip r:embed="rId1"/>
          <a:srcRect t="13300"/>
          <a:stretch>
            <a:fillRect/>
          </a:stretch>
        </p:blipFill>
        <p:spPr bwMode="auto">
          <a:xfrm>
            <a:off x="3178" y="-27517"/>
            <a:ext cx="9140825" cy="688551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" name="图片 3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auto">
          <a:xfrm>
            <a:off x="15875" y="25400"/>
            <a:ext cx="9144000" cy="68326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" name="图片 5"/>
          <p:cNvPicPr>
            <a:picLocks noChangeAspect="1"/>
          </p:cNvPicPr>
          <p:nvPr userDrawn="1"/>
        </p:nvPicPr>
        <p:blipFill>
          <a:blip r:embed="rId3"/>
          <a:srcRect r="37000"/>
          <a:stretch>
            <a:fillRect/>
          </a:stretch>
        </p:blipFill>
        <p:spPr bwMode="auto">
          <a:xfrm>
            <a:off x="7935915" y="4379384"/>
            <a:ext cx="1223962" cy="25908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5" name="图片 6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 bwMode="auto">
          <a:xfrm>
            <a:off x="-252413" y="5156200"/>
            <a:ext cx="1597026" cy="20574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矩形: 圆角 6"/>
          <p:cNvSpPr/>
          <p:nvPr userDrawn="1"/>
        </p:nvSpPr>
        <p:spPr>
          <a:xfrm>
            <a:off x="15877" y="-29633"/>
            <a:ext cx="9112250" cy="6832600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7" name="矩形: 圆角 7"/>
          <p:cNvSpPr/>
          <p:nvPr userDrawn="1"/>
        </p:nvSpPr>
        <p:spPr>
          <a:xfrm>
            <a:off x="60325" y="-29633"/>
            <a:ext cx="9112250" cy="6832600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8" name="矩形: 圆角 8"/>
          <p:cNvSpPr/>
          <p:nvPr userDrawn="1"/>
        </p:nvSpPr>
        <p:spPr>
          <a:xfrm>
            <a:off x="23815" y="-8467"/>
            <a:ext cx="9112250" cy="6832600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9" name="矩形: 圆角 9"/>
          <p:cNvSpPr/>
          <p:nvPr userDrawn="1"/>
        </p:nvSpPr>
        <p:spPr>
          <a:xfrm>
            <a:off x="7939" y="-50800"/>
            <a:ext cx="9112250" cy="6834717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0" name="矩形: 圆角 10"/>
          <p:cNvSpPr/>
          <p:nvPr userDrawn="1"/>
        </p:nvSpPr>
        <p:spPr>
          <a:xfrm>
            <a:off x="104776" y="-69850"/>
            <a:ext cx="9112250" cy="6832601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pic>
        <p:nvPicPr>
          <p:cNvPr id="11" name="图片 4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 bwMode="auto">
          <a:xfrm>
            <a:off x="7524750" y="357722"/>
            <a:ext cx="1354138" cy="960967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6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2024/1/5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4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316302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8">
            <a:extLst>
              <a:ext uri="{FF2B5EF4-FFF2-40B4-BE49-F238E27FC236}">
                <a16:creationId xmlns:a16="http://schemas.microsoft.com/office/drawing/2014/main" id="{07DA19E5-6483-78AA-73F5-174AB591A3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7824" y="2564904"/>
            <a:ext cx="4824535" cy="110799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/>
              <a:t>司马光</a:t>
            </a:r>
          </a:p>
        </p:txBody>
      </p:sp>
    </p:spTree>
    <p:extLst>
      <p:ext uri="{BB962C8B-B14F-4D97-AF65-F5344CB8AC3E}">
        <p14:creationId xmlns:p14="http://schemas.microsoft.com/office/powerpoint/2010/main" val="251530713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2017" y="1921779"/>
            <a:ext cx="4281985" cy="4078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75" name="文本框 3"/>
          <p:cNvSpPr txBox="1"/>
          <p:nvPr/>
        </p:nvSpPr>
        <p:spPr>
          <a:xfrm>
            <a:off x="148828" y="5712620"/>
            <a:ext cx="280846" cy="30008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350">
                <a:latin typeface="Arial" pitchFamily="34" charset="0"/>
              </a:rPr>
              <a:t>2</a:t>
            </a:r>
            <a:endParaRPr lang="zh-CN" altLang="en-US" sz="1350">
              <a:latin typeface="Arial" pitchFamily="34" charset="0"/>
            </a:endParaRPr>
          </a:p>
        </p:txBody>
      </p:sp>
      <p:sp>
        <p:nvSpPr>
          <p:cNvPr id="6" name="横卷形 5"/>
          <p:cNvSpPr/>
          <p:nvPr/>
        </p:nvSpPr>
        <p:spPr>
          <a:xfrm>
            <a:off x="142877" y="1809754"/>
            <a:ext cx="5937647" cy="2661047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3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美好的品质，</a:t>
            </a:r>
            <a:endParaRPr kumimoji="0" lang="en-US" altLang="zh-CN" sz="33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3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   犹如温暖的阳光，</a:t>
            </a:r>
            <a:endParaRPr kumimoji="0" lang="en-US" altLang="zh-CN" sz="33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3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      带给我们希望和力量。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67545" y="1340772"/>
            <a:ext cx="2579390" cy="382019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099" name="图片 2"/>
          <p:cNvPicPr>
            <a:picLocks noChangeAspect="1"/>
          </p:cNvPicPr>
          <p:nvPr/>
        </p:nvPicPr>
        <p:blipFill>
          <a:blip r:embed="rId3"/>
          <a:srcRect t="6383"/>
          <a:stretch>
            <a:fillRect/>
          </a:stretch>
        </p:blipFill>
        <p:spPr bwMode="auto">
          <a:xfrm>
            <a:off x="5868144" y="3861048"/>
            <a:ext cx="2636044" cy="25908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100" name="文本框 3"/>
          <p:cNvSpPr txBox="1">
            <a:spLocks noChangeArrowheads="1"/>
          </p:cNvSpPr>
          <p:nvPr/>
        </p:nvSpPr>
        <p:spPr bwMode="auto">
          <a:xfrm>
            <a:off x="3203848" y="1628800"/>
            <a:ext cx="5420915" cy="36625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zh-CN" sz="32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北宋时期杰出的</a:t>
            </a:r>
            <a:r>
              <a:rPr lang="zh-CN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史学家</a:t>
            </a:r>
            <a:r>
              <a:rPr lang="zh-CN" altLang="zh-CN" sz="32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文学家</a:t>
            </a:r>
            <a:r>
              <a:rPr lang="zh-CN" altLang="zh-CN" sz="32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zh-CN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政治家</a:t>
            </a:r>
            <a:r>
              <a:rPr lang="zh-CN" altLang="zh-CN" sz="32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。主持编纂出我国第一步编年体通史</a:t>
            </a:r>
            <a:r>
              <a:rPr lang="zh-CN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《资治通鉴》</a:t>
            </a:r>
            <a:r>
              <a:rPr lang="zh-CN" altLang="zh-CN" sz="32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32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457200"/>
            <a:endParaRPr lang="en-US" altLang="zh-CN" sz="4000" b="1">
              <a:solidFill>
                <a:srgbClr val="000066"/>
              </a:solidFill>
              <a:latin typeface="华文楷体"/>
              <a:ea typeface="华文楷体"/>
              <a:cs typeface="华文楷体"/>
            </a:endParaRPr>
          </a:p>
        </p:txBody>
      </p:sp>
      <p:sp>
        <p:nvSpPr>
          <p:cNvPr id="4101" name="文本框 4"/>
          <p:cNvSpPr txBox="1">
            <a:spLocks noChangeArrowheads="1"/>
          </p:cNvSpPr>
          <p:nvPr/>
        </p:nvSpPr>
        <p:spPr bwMode="auto">
          <a:xfrm>
            <a:off x="104775" y="6456364"/>
            <a:ext cx="301686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3</a:t>
            </a:r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4067944" y="764704"/>
            <a:ext cx="1997663" cy="76944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司马</a:t>
            </a:r>
            <a:r>
              <a:rPr lang="zh-CN" altLang="en-US" sz="44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迁</a:t>
            </a:r>
            <a:endParaRPr lang="zh-CN" altLang="en-US" sz="4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: 圆角 35"/>
          <p:cNvSpPr/>
          <p:nvPr/>
        </p:nvSpPr>
        <p:spPr>
          <a:xfrm>
            <a:off x="539554" y="692696"/>
            <a:ext cx="7940675" cy="5357850"/>
          </a:xfrm>
          <a:prstGeom prst="roundRect">
            <a:avLst/>
          </a:prstGeom>
          <a:solidFill>
            <a:schemeClr val="bg1">
              <a:alpha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1988842"/>
            <a:ext cx="7500990" cy="32864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ctr">
              <a:lnSpc>
                <a:spcPct val="150000"/>
              </a:lnSpc>
            </a:pPr>
            <a:r>
              <a:rPr lang="zh-CN" altLang="en-US" sz="3600">
                <a:latin typeface="楷体" panose="02010609060101010101" pitchFamily="49" charset="-122"/>
                <a:ea typeface="楷体" panose="02010609060101010101" pitchFamily="49" charset="-122"/>
              </a:rPr>
              <a:t>司马光</a:t>
            </a:r>
            <a:r>
              <a:rPr lang="en-US" altLang="zh-CN" sz="3600"/>
              <a:t>    </a:t>
            </a:r>
          </a:p>
          <a:p>
            <a:pPr indent="457200" algn="just">
              <a:lnSpc>
                <a:spcPct val="150000"/>
              </a:lnSpc>
            </a:pP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群儿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/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戏于庭，一儿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/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登瓮，足跌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/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没水中。众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/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皆弃去，光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/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持石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/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击瓮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/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破之，水迸，儿</a:t>
            </a: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/</a:t>
            </a:r>
            <a:r>
              <a:rPr lang="en-US" altLang="zh-CN" sz="36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得活。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1560" y="980732"/>
            <a:ext cx="7776864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一读</a:t>
            </a:r>
            <a:r>
              <a:rPr lang="zh-CN" altLang="en-US" sz="4800" b="1">
                <a:latin typeface="楷体" panose="02010609060101010101" pitchFamily="49" charset="-122"/>
                <a:ea typeface="楷体" panose="02010609060101010101" pitchFamily="49" charset="-122"/>
              </a:rPr>
              <a:t>，读准字音，读通课文：</a:t>
            </a:r>
            <a:endParaRPr lang="zh-CN" altLang="en-US" sz="4800" b="1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矩形: 圆角 35"/>
          <p:cNvSpPr/>
          <p:nvPr/>
        </p:nvSpPr>
        <p:spPr>
          <a:xfrm>
            <a:off x="714350" y="571480"/>
            <a:ext cx="7940675" cy="5555726"/>
          </a:xfrm>
          <a:prstGeom prst="roundRect">
            <a:avLst/>
          </a:prstGeom>
          <a:solidFill>
            <a:schemeClr val="bg1">
              <a:alpha val="6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00102" y="1857368"/>
            <a:ext cx="7283450" cy="32439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60000"/>
              </a:lnSpc>
              <a:defRPr/>
            </a:pPr>
            <a:r>
              <a:rPr lang="zh-CN" altLang="en-US" sz="3200" b="1" spc="500">
                <a:latin typeface="楷体" panose="02010609060101010101" pitchFamily="49" charset="-122"/>
                <a:ea typeface="楷体" panose="02010609060101010101" pitchFamily="49" charset="-122"/>
              </a:rPr>
              <a:t>司马光</a:t>
            </a:r>
            <a:endParaRPr lang="en-US" altLang="zh-CN" sz="3200" b="1" spc="5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60000"/>
              </a:lnSpc>
              <a:defRPr/>
            </a:pPr>
            <a:r>
              <a:rPr lang="en-US" altLang="zh-CN" sz="3200" b="1" spc="50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zh-CN" altLang="en-US" sz="3200" b="1" spc="500">
                <a:latin typeface="楷体" panose="02010609060101010101" pitchFamily="49" charset="-122"/>
                <a:ea typeface="楷体" panose="02010609060101010101" pitchFamily="49" charset="-122"/>
              </a:rPr>
              <a:t>群儿戏于庭，一儿登瓮，足跌没水中。众皆弃去，光持石击瓮破之，水迸，儿得活。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214414" y="785798"/>
            <a:ext cx="4500594" cy="7694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二读</a:t>
            </a:r>
            <a:r>
              <a:rPr lang="zh-CN" altLang="en-US" sz="4400" b="1">
                <a:latin typeface="楷体" panose="02010609060101010101" pitchFamily="49" charset="-122"/>
                <a:ea typeface="楷体" panose="02010609060101010101" pitchFamily="49" charset="-122"/>
              </a:rPr>
              <a:t>，读好停顿：</a:t>
            </a:r>
            <a:endParaRPr lang="zh-CN" altLang="en-US" sz="4400" b="1"/>
          </a:p>
        </p:txBody>
      </p:sp>
      <p:cxnSp>
        <p:nvCxnSpPr>
          <p:cNvPr id="19" name="直接连接符 18"/>
          <p:cNvCxnSpPr/>
          <p:nvPr/>
        </p:nvCxnSpPr>
        <p:spPr>
          <a:xfrm flipV="1">
            <a:off x="7643836" y="3643314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 flipV="1">
            <a:off x="6715142" y="3643314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 flipV="1">
            <a:off x="5786448" y="3643314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 flipV="1">
            <a:off x="3428994" y="3643314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V="1">
            <a:off x="1500168" y="3643314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flipV="1">
            <a:off x="8001026" y="2857496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 flipV="1">
            <a:off x="5652122" y="2852936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V="1">
            <a:off x="2786052" y="2857496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V="1">
            <a:off x="3857622" y="4429132"/>
            <a:ext cx="98425" cy="457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矩形 2"/>
          <p:cNvSpPr>
            <a:spLocks noChangeArrowheads="1"/>
          </p:cNvSpPr>
          <p:nvPr/>
        </p:nvSpPr>
        <p:spPr bwMode="auto">
          <a:xfrm>
            <a:off x="200025" y="1763316"/>
            <a:ext cx="8686800" cy="19735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</a:t>
            </a:r>
            <a:r>
              <a:rPr kumimoji="0" lang="en-US" altLang="zh-CN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kumimoji="0" lang="zh-CN" altLang="zh-CN" sz="36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群儿戏于庭，一儿登瓮，足跌没水中。</a:t>
            </a:r>
            <a:endParaRPr kumimoji="0" lang="en-US" altLang="zh-CN" sz="36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3300" i="0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众皆弃去，光持石击瓮破之，水迸，儿得活</a:t>
            </a:r>
            <a:r>
              <a:rPr kumimoji="0" lang="zh-CN" altLang="en-US" sz="3300" i="0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kumimoji="0" lang="zh-CN" altLang="zh-CN" sz="3300" i="0" u="none" strike="noStrike" kern="1200" cap="none" spc="0" normalizeH="0" baseline="0" noProof="1">
              <a:ln>
                <a:noFill/>
              </a:ln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zh-CN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195" name="文本框 3"/>
          <p:cNvSpPr txBox="1"/>
          <p:nvPr/>
        </p:nvSpPr>
        <p:spPr>
          <a:xfrm>
            <a:off x="381002" y="3539732"/>
            <a:ext cx="5861447" cy="20300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注释</a:t>
            </a:r>
          </a:p>
          <a:p>
            <a:r>
              <a:rPr lang="en-US" altLang="zh-CN" b="1">
                <a:latin typeface="Arial" pitchFamily="34" charset="0"/>
              </a:rPr>
              <a:t>1.</a:t>
            </a:r>
            <a:r>
              <a:rPr lang="zh-CN" altLang="en-US" b="1">
                <a:latin typeface="Arial" pitchFamily="34" charset="0"/>
              </a:rPr>
              <a:t>本文选自</a:t>
            </a:r>
            <a:r>
              <a:rPr lang="en-US" altLang="zh-CN" b="1">
                <a:latin typeface="Arial" pitchFamily="34" charset="0"/>
              </a:rPr>
              <a:t>《</a:t>
            </a:r>
            <a:r>
              <a:rPr lang="zh-CN" altLang="en-US" b="1">
                <a:latin typeface="Arial" pitchFamily="34" charset="0"/>
              </a:rPr>
              <a:t>宋史</a:t>
            </a:r>
            <a:r>
              <a:rPr lang="en-US" altLang="zh-CN" b="1">
                <a:latin typeface="Arial" pitchFamily="34" charset="0"/>
              </a:rPr>
              <a:t>·</a:t>
            </a:r>
            <a:r>
              <a:rPr lang="zh-CN" altLang="en-US" b="1">
                <a:latin typeface="Arial" pitchFamily="34" charset="0"/>
              </a:rPr>
              <a:t>司马光传</a:t>
            </a:r>
            <a:r>
              <a:rPr lang="en-US" altLang="zh-CN" b="1">
                <a:latin typeface="Arial" pitchFamily="34" charset="0"/>
              </a:rPr>
              <a:t>》</a:t>
            </a:r>
          </a:p>
          <a:p>
            <a:r>
              <a:rPr lang="en-US" altLang="zh-CN" b="1">
                <a:latin typeface="Arial" pitchFamily="34" charset="0"/>
              </a:rPr>
              <a:t>2.</a:t>
            </a:r>
            <a:r>
              <a:rPr lang="zh-CN" altLang="en-US" b="1">
                <a:latin typeface="Arial" pitchFamily="34" charset="0"/>
              </a:rPr>
              <a:t>庭：庭院。</a:t>
            </a:r>
            <a:endParaRPr lang="en-US" altLang="zh-CN" b="1">
              <a:latin typeface="Arial" pitchFamily="34" charset="0"/>
            </a:endParaRPr>
          </a:p>
          <a:p>
            <a:r>
              <a:rPr lang="en-US" altLang="zh-CN" b="1">
                <a:latin typeface="Arial" pitchFamily="34" charset="0"/>
              </a:rPr>
              <a:t>3.</a:t>
            </a:r>
            <a:r>
              <a:rPr lang="zh-CN" altLang="en-US" b="1">
                <a:latin typeface="Arial" pitchFamily="34" charset="0"/>
              </a:rPr>
              <a:t>瓮：口小肚大的陶器。</a:t>
            </a:r>
            <a:endParaRPr lang="en-US" altLang="zh-CN" b="1">
              <a:latin typeface="Arial" pitchFamily="34" charset="0"/>
            </a:endParaRPr>
          </a:p>
          <a:p>
            <a:r>
              <a:rPr lang="en-US" altLang="zh-CN" b="1">
                <a:latin typeface="Arial" pitchFamily="34" charset="0"/>
              </a:rPr>
              <a:t>4.</a:t>
            </a:r>
            <a:r>
              <a:rPr lang="zh-CN" altLang="en-US" b="1">
                <a:latin typeface="Arial" pitchFamily="34" charset="0"/>
              </a:rPr>
              <a:t>皆：全，都</a:t>
            </a:r>
            <a:endParaRPr lang="en-US" altLang="zh-CN" b="1">
              <a:latin typeface="Arial" pitchFamily="34" charset="0"/>
            </a:endParaRPr>
          </a:p>
          <a:p>
            <a:r>
              <a:rPr lang="en-US" altLang="zh-CN" b="1">
                <a:latin typeface="Arial" pitchFamily="34" charset="0"/>
              </a:rPr>
              <a:t>5.</a:t>
            </a:r>
            <a:r>
              <a:rPr lang="zh-CN" altLang="en-US" b="1">
                <a:latin typeface="Arial" pitchFamily="34" charset="0"/>
              </a:rPr>
              <a:t>光：指司马光。</a:t>
            </a:r>
            <a:endParaRPr lang="en-US" altLang="zh-CN" b="1">
              <a:latin typeface="Arial" pitchFamily="34" charset="0"/>
            </a:endParaRPr>
          </a:p>
          <a:p>
            <a:r>
              <a:rPr lang="en-US" altLang="zh-CN" b="1">
                <a:latin typeface="Arial" pitchFamily="34" charset="0"/>
              </a:rPr>
              <a:t>6.</a:t>
            </a:r>
            <a:r>
              <a:rPr lang="zh-CN" altLang="en-US" b="1">
                <a:latin typeface="Arial" pitchFamily="34" charset="0"/>
              </a:rPr>
              <a:t>迸：涌出。</a:t>
            </a:r>
            <a:endParaRPr lang="en-US" altLang="zh-CN" b="1">
              <a:latin typeface="Arial" pitchFamily="34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3" y="3356992"/>
            <a:ext cx="4915672" cy="2930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太阳形 8"/>
          <p:cNvSpPr/>
          <p:nvPr/>
        </p:nvSpPr>
        <p:spPr>
          <a:xfrm>
            <a:off x="8587981" y="5607844"/>
            <a:ext cx="327422" cy="247650"/>
          </a:xfrm>
          <a:prstGeom prst="sun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" y="548684"/>
            <a:ext cx="4227830" cy="70675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三读</a:t>
            </a:r>
            <a:r>
              <a:rPr lang="zh-CN" altLang="en-US" sz="4000" b="1">
                <a:latin typeface="楷体" panose="02010609060101010101" pitchFamily="49" charset="-122"/>
                <a:ea typeface="楷体" panose="02010609060101010101" pitchFamily="49" charset="-122"/>
              </a:rPr>
              <a:t>，读懂文意。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太阳形 11"/>
          <p:cNvSpPr/>
          <p:nvPr/>
        </p:nvSpPr>
        <p:spPr>
          <a:xfrm>
            <a:off x="8572500" y="5623322"/>
            <a:ext cx="342900" cy="227410"/>
          </a:xfrm>
          <a:prstGeom prst="sun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292" name="文本框 12"/>
          <p:cNvSpPr txBox="1"/>
          <p:nvPr/>
        </p:nvSpPr>
        <p:spPr>
          <a:xfrm>
            <a:off x="148828" y="5712620"/>
            <a:ext cx="377026" cy="30008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350">
                <a:latin typeface="Arial" pitchFamily="34" charset="0"/>
              </a:rPr>
              <a:t>12</a:t>
            </a:r>
            <a:endParaRPr lang="zh-CN" altLang="en-US" sz="1350">
              <a:latin typeface="Arial" pitchFamily="34" charset="0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95" b="47315"/>
          <a:stretch>
            <a:fillRect/>
          </a:stretch>
        </p:blipFill>
        <p:spPr>
          <a:xfrm>
            <a:off x="5148065" y="1844824"/>
            <a:ext cx="3995935" cy="4536504"/>
          </a:xfrm>
          <a:prstGeom prst="rect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5" name="矩形 14"/>
          <p:cNvSpPr/>
          <p:nvPr/>
        </p:nvSpPr>
        <p:spPr>
          <a:xfrm>
            <a:off x="395536" y="1556792"/>
            <a:ext cx="4608512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6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群儿戏于</a:t>
            </a:r>
            <a:r>
              <a:rPr lang="zh-CN" altLang="zh-CN" sz="6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庭</a:t>
            </a:r>
            <a:r>
              <a:rPr lang="zh-CN" altLang="zh-CN" sz="6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</a:p>
        </p:txBody>
      </p:sp>
      <p:sp>
        <p:nvSpPr>
          <p:cNvPr id="16" name="下箭头 15"/>
          <p:cNvSpPr/>
          <p:nvPr/>
        </p:nvSpPr>
        <p:spPr>
          <a:xfrm>
            <a:off x="3707904" y="2564904"/>
            <a:ext cx="360040" cy="792088"/>
          </a:xfrm>
          <a:prstGeom prst="downArrow">
            <a:avLst/>
          </a:prstGeom>
          <a:solidFill>
            <a:srgbClr val="00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491880" y="3356992"/>
            <a:ext cx="792088" cy="14465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庭院</a:t>
            </a:r>
          </a:p>
        </p:txBody>
      </p:sp>
      <p:sp>
        <p:nvSpPr>
          <p:cNvPr id="18" name="下箭头 17"/>
          <p:cNvSpPr/>
          <p:nvPr/>
        </p:nvSpPr>
        <p:spPr>
          <a:xfrm>
            <a:off x="2195736" y="2564904"/>
            <a:ext cx="360040" cy="792088"/>
          </a:xfrm>
          <a:prstGeom prst="downArrow">
            <a:avLst/>
          </a:prstGeom>
          <a:solidFill>
            <a:srgbClr val="00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979712" y="3429000"/>
            <a:ext cx="792088" cy="14465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4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游戏</a:t>
            </a:r>
          </a:p>
        </p:txBody>
      </p:sp>
      <p:sp>
        <p:nvSpPr>
          <p:cNvPr id="21" name="文本框 14"/>
          <p:cNvSpPr txBox="1"/>
          <p:nvPr/>
        </p:nvSpPr>
        <p:spPr>
          <a:xfrm>
            <a:off x="2627784" y="5157192"/>
            <a:ext cx="1942148" cy="5835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借助注释</a:t>
            </a:r>
          </a:p>
        </p:txBody>
      </p:sp>
      <p:sp>
        <p:nvSpPr>
          <p:cNvPr id="22" name="圆角矩形 21"/>
          <p:cNvSpPr/>
          <p:nvPr/>
        </p:nvSpPr>
        <p:spPr>
          <a:xfrm>
            <a:off x="5364088" y="4437112"/>
            <a:ext cx="1297781" cy="1741170"/>
          </a:xfrm>
          <a:prstGeom prst="round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3" name="文本框 8"/>
          <p:cNvSpPr txBox="1"/>
          <p:nvPr/>
        </p:nvSpPr>
        <p:spPr>
          <a:xfrm>
            <a:off x="395536" y="5157192"/>
            <a:ext cx="1942148" cy="5835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太阳形 11"/>
          <p:cNvSpPr/>
          <p:nvPr/>
        </p:nvSpPr>
        <p:spPr>
          <a:xfrm>
            <a:off x="8572500" y="5623322"/>
            <a:ext cx="342900" cy="227410"/>
          </a:xfrm>
          <a:prstGeom prst="sun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292" name="文本框 12"/>
          <p:cNvSpPr txBox="1"/>
          <p:nvPr/>
        </p:nvSpPr>
        <p:spPr>
          <a:xfrm>
            <a:off x="148828" y="5712620"/>
            <a:ext cx="377026" cy="30008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350">
                <a:latin typeface="Arial" pitchFamily="34" charset="0"/>
              </a:rPr>
              <a:t>12</a:t>
            </a:r>
            <a:endParaRPr lang="zh-CN" altLang="en-US" sz="1350">
              <a:latin typeface="Arial" pitchFamily="34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315"/>
          <a:stretch>
            <a:fillRect/>
          </a:stretch>
        </p:blipFill>
        <p:spPr>
          <a:xfrm>
            <a:off x="4644009" y="620688"/>
            <a:ext cx="4499991" cy="4896544"/>
          </a:xfrm>
          <a:prstGeom prst="rect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6" name="矩形 5"/>
          <p:cNvSpPr/>
          <p:nvPr/>
        </p:nvSpPr>
        <p:spPr>
          <a:xfrm>
            <a:off x="251520" y="1772816"/>
            <a:ext cx="3995936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7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一儿登</a:t>
            </a:r>
            <a:r>
              <a:rPr lang="zh-CN" altLang="zh-CN" sz="7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瓮</a:t>
            </a:r>
            <a:r>
              <a:rPr lang="zh-CN" altLang="zh-CN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</a:p>
        </p:txBody>
      </p:sp>
      <p:sp>
        <p:nvSpPr>
          <p:cNvPr id="8" name="矩形 7"/>
          <p:cNvSpPr/>
          <p:nvPr/>
        </p:nvSpPr>
        <p:spPr>
          <a:xfrm>
            <a:off x="467544" y="3717032"/>
            <a:ext cx="3203643" cy="14219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just" eaLnBrk="1" latinLnBrk="0" hangingPunct="1">
              <a:lnSpc>
                <a:spcPct val="120000"/>
              </a:lnSpc>
            </a:pPr>
            <a:r>
              <a:rPr lang="zh-CN" altLang="en-US" sz="3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瓮：</a:t>
            </a:r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口小肚大</a:t>
            </a:r>
            <a:r>
              <a:rPr lang="zh-CN" altLang="en-US" sz="3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的陶器。</a:t>
            </a:r>
          </a:p>
        </p:txBody>
      </p:sp>
      <p:sp>
        <p:nvSpPr>
          <p:cNvPr id="9" name="矩形 8"/>
          <p:cNvSpPr/>
          <p:nvPr/>
        </p:nvSpPr>
        <p:spPr>
          <a:xfrm>
            <a:off x="5004048" y="4437112"/>
            <a:ext cx="1440160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" name="肘形连接符 9"/>
          <p:cNvCxnSpPr/>
          <p:nvPr/>
        </p:nvCxnSpPr>
        <p:spPr>
          <a:xfrm rot="10800000">
            <a:off x="3779912" y="4509120"/>
            <a:ext cx="1120904" cy="142876"/>
          </a:xfrm>
          <a:prstGeom prst="bentConnector3">
            <a:avLst>
              <a:gd name="adj1" fmla="val 50000"/>
            </a:avLst>
          </a:prstGeom>
          <a:ln>
            <a:headEnd type="none" w="sm" len="sm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20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84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499992" y="0"/>
            <a:ext cx="4644008" cy="3717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右箭头 2"/>
          <p:cNvSpPr/>
          <p:nvPr/>
        </p:nvSpPr>
        <p:spPr>
          <a:xfrm>
            <a:off x="3059834" y="1340771"/>
            <a:ext cx="1008063" cy="960967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1907704" y="1412776"/>
            <a:ext cx="1080120" cy="923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latin typeface="楷体" panose="02010609060101010101" pitchFamily="49" charset="-122"/>
                <a:ea typeface="楷体" panose="02010609060101010101" pitchFamily="49" charset="-122"/>
              </a:rPr>
              <a:t>瓮</a:t>
            </a:r>
            <a:endParaRPr lang="zh-CN" altLang="en-US" sz="5400"/>
          </a:p>
        </p:txBody>
      </p:sp>
      <p:pic>
        <p:nvPicPr>
          <p:cNvPr id="7" name="Picture 2" descr="https://ss0.bdstatic.com/70cFvHSh_Q1YnxGkpoWK1HF6hhy/it/u=395758463,2831350213&amp;fm=26&amp;gp=0.jpg"/>
          <p:cNvPicPr>
            <a:picLocks noChangeAspect="1" noChangeArrowheads="1"/>
          </p:cNvPicPr>
          <p:nvPr/>
        </p:nvPicPr>
        <p:blipFill>
          <a:blip r:embed="rId3"/>
          <a:srcRect r="-1667" b="6147"/>
          <a:stretch>
            <a:fillRect/>
          </a:stretch>
        </p:blipFill>
        <p:spPr bwMode="auto">
          <a:xfrm>
            <a:off x="4499992" y="3789040"/>
            <a:ext cx="4392488" cy="288032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835698" y="4797152"/>
            <a:ext cx="8803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/>
              <a:t>缸</a:t>
            </a:r>
          </a:p>
        </p:txBody>
      </p:sp>
      <p:sp>
        <p:nvSpPr>
          <p:cNvPr id="10" name="右箭头 9"/>
          <p:cNvSpPr/>
          <p:nvPr/>
        </p:nvSpPr>
        <p:spPr>
          <a:xfrm>
            <a:off x="3059834" y="4797156"/>
            <a:ext cx="1008063" cy="960967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827584" y="2996952"/>
            <a:ext cx="2515076" cy="65659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借助插图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10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太阳形 11"/>
          <p:cNvSpPr/>
          <p:nvPr/>
        </p:nvSpPr>
        <p:spPr>
          <a:xfrm>
            <a:off x="8572500" y="5623322"/>
            <a:ext cx="342900" cy="227410"/>
          </a:xfrm>
          <a:prstGeom prst="sun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292" name="文本框 12"/>
          <p:cNvSpPr txBox="1"/>
          <p:nvPr/>
        </p:nvSpPr>
        <p:spPr>
          <a:xfrm>
            <a:off x="148828" y="5712620"/>
            <a:ext cx="377026" cy="30008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350">
                <a:latin typeface="Arial" pitchFamily="34" charset="0"/>
              </a:rPr>
              <a:t>12</a:t>
            </a:r>
            <a:endParaRPr lang="zh-CN" altLang="en-US" sz="1350">
              <a:latin typeface="Arial" pitchFamily="34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51520" y="2708920"/>
            <a:ext cx="3275257" cy="10156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6000" b="1">
                <a:latin typeface="楷体" panose="02010609060101010101" pitchFamily="49" charset="-122"/>
                <a:ea typeface="楷体" panose="02010609060101010101" pitchFamily="49" charset="-122"/>
              </a:rPr>
              <a:t>方法总结</a:t>
            </a:r>
          </a:p>
        </p:txBody>
      </p:sp>
      <p:sp>
        <p:nvSpPr>
          <p:cNvPr id="6" name="矩形 5"/>
          <p:cNvSpPr/>
          <p:nvPr/>
        </p:nvSpPr>
        <p:spPr>
          <a:xfrm>
            <a:off x="4283968" y="1340768"/>
            <a:ext cx="4283968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zh-CN" sz="6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借助注释</a:t>
            </a:r>
          </a:p>
        </p:txBody>
      </p:sp>
      <p:sp>
        <p:nvSpPr>
          <p:cNvPr id="7" name="矩形 6"/>
          <p:cNvSpPr/>
          <p:nvPr/>
        </p:nvSpPr>
        <p:spPr>
          <a:xfrm>
            <a:off x="4355976" y="2708920"/>
            <a:ext cx="2505814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zh-CN" sz="6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词组</a:t>
            </a:r>
            <a:endParaRPr lang="zh-CN" altLang="en-US" sz="6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355976" y="3933056"/>
            <a:ext cx="4051109" cy="101566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zh-CN" sz="6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借助插图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太阳形 11"/>
          <p:cNvSpPr/>
          <p:nvPr/>
        </p:nvSpPr>
        <p:spPr>
          <a:xfrm>
            <a:off x="8572500" y="5623322"/>
            <a:ext cx="342900" cy="227410"/>
          </a:xfrm>
          <a:prstGeom prst="sun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0" y="476672"/>
            <a:ext cx="3851920" cy="59523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    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小组合作</a:t>
            </a:r>
            <a:endParaRPr lang="en-US" altLang="zh-CN" sz="28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ct val="180000"/>
              </a:lnSpc>
            </a:pP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1.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小组内试着用借助注释、组词和看插图的方法自己读读古文。</a:t>
            </a:r>
          </a:p>
          <a:p>
            <a:pPr>
              <a:lnSpc>
                <a:spcPct val="180000"/>
              </a:lnSpc>
            </a:pP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2.试着在小组内说说每句话的意思。</a:t>
            </a:r>
            <a:endParaRPr lang="en-US" altLang="zh-CN" sz="28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ct val="180000"/>
              </a:lnSpc>
            </a:pPr>
            <a:r>
              <a:rPr lang="en-US" altLang="zh-CN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3.</a:t>
            </a:r>
            <a:r>
              <a:rPr lang="zh-CN" altLang="en-US" sz="2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全班讨论交流。</a:t>
            </a:r>
          </a:p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endParaRPr lang="zh-CN" altLang="en-US" sz="280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lum bright="6000"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1" t="16439" b="47315"/>
          <a:stretch>
            <a:fillRect/>
          </a:stretch>
        </p:blipFill>
        <p:spPr>
          <a:xfrm>
            <a:off x="3923928" y="836712"/>
            <a:ext cx="5220072" cy="5400600"/>
          </a:xfrm>
          <a:prstGeom prst="rect">
            <a:avLst/>
          </a:prstGeom>
          <a:effectLst>
            <a:softEdge rad="63500"/>
          </a:effectLst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https://d.book118.com/097043163020006026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宋体</vt:lpstr>
      <vt:lpstr>楷体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2024-08-31T00:46:34.956</cp:lastPrinted>
  <dcterms:created xsi:type="dcterms:W3CDTF">2024-08-30T16:46:34Z</dcterms:created>
  <dcterms:modified xsi:type="dcterms:W3CDTF">2024-08-30T16:46:36Z</dcterms:modified>
</cp:coreProperties>
</file>