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6292AFF-3B7C-4311-BC7B-C1F1ADF0A1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AD570BA-EB5A-4A7F-B437-5C2DACE0F4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F9FF0E6-05EA-40A9-B6A1-6840D5D93E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370F790-38E8-4A2C-9321-1C8CF9D8B6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F5B99D3-C7F8-46FB-9DCA-597AF7809F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59201A2-8288-4DAB-A14C-672DB4E2B1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590272A-D2DA-4C2D-B695-15D116BF37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574FC32-4546-4284-BF90-8A9CB5D387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96A0AD2-1894-4592-9525-9A110B8ECC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8D495DC-9836-4241-A764-943A749409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C375BC9-BB72-4689-BA34-D740BEED09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97046010100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0522" y="1105448"/>
            <a:ext cx="7238537" cy="2009775"/>
          </a:xfrm>
          <a:prstGeom prst="rect">
            <a:avLst/>
          </a:prstGeom>
        </p:spPr>
        <p:txBody>
          <a:bodyPr vert="horz" wrap="square" lIns="114300" tIns="57150" rIns="114300" bIns="57150" rtlCol="0" anchor="b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企业合规管理实施方案逐步健全规章制度强化管理执行力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78147" y="3109993"/>
            <a:ext cx="280987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001506" y="3109993"/>
            <a:ext cx="307657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2024-01-11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220184" y="1034838"/>
            <a:ext cx="5507355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逐步健全规章制度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强化管理执行力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加强合规风险管理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推进合规文化建设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加强组织保障和推进措施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建立健全企业合规管理体系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随着企业规模的不断扩大和业务的日益复杂，企业面临的风险和挑战也日益增多。为了保障企业的稳健发展，必须建立健全的企业合规管理体系，确保企业在法律、道德和社会责任等方面符合相关要求。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强化企业风险管理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企业合规管理不仅是遵守法律法规的要求，更是对企业自身风险的有效管理。通过加强合规管理，可以及时发现并处理潜在的风险和问题，避免或减少损失。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提升企业社会形象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良好的合规管理可以提升企业的社会形象和声誉，增强投资者和客户的信任度，从而为企业赢得更多的市场机会和竞争优势。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1267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1412120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864738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3675592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01267" y="1641445"/>
            <a:ext cx="1114425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2864738" y="1641445"/>
            <a:ext cx="1114425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实施方案的范围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54963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本实施方案适用于企业内部各个部门和业务环节，包括但不限于公司治理、财务管理、人力资源管理、市场营销、生产运营等方面。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734570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完善合规管理制度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734570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建立健全合规管理制度体系，明确各部门和岗位的合规职责和要求，确保合规管理有章可循、有据可查。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5021895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加强合规培训和教育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5021895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通过定期的培训和教育活动，提高员工的合规意识和能力，确保员工能够自觉遵守相关规定和要求。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7289688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强化合规监督和检查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289688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建立有效的合规监督和检查机制，对企业内部各个部门和业务环节进行定期或不定期的检查和评估，确保合规管理的有效实施。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9527896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加强与监管机构的沟通和…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527896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积极与监管机构保持沟通和合作，及时了解相关法规和政策的变化和要求，确保企业合规管理与监管要求保持一致。</a:t>
            </a:r>
          </a:p>
        </p:txBody>
      </p:sp>
      <p:sp>
        <p:nvSpPr>
          <p:cNvPr id="18" name="AutoShape 18"/>
          <p:cNvSpPr/>
          <p:nvPr/>
        </p:nvSpPr>
        <p:spPr>
          <a:xfrm>
            <a:off x="5193089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6003942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469028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279882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710204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10521058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TextBox 24"/>
          <p:cNvSpPr txBox="1"/>
          <p:nvPr/>
        </p:nvSpPr>
        <p:spPr>
          <a:xfrm>
            <a:off x="5193089" y="1641445"/>
            <a:ext cx="1114425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7469028" y="1641445"/>
            <a:ext cx="1107608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9710204" y="1641445"/>
            <a:ext cx="1049888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grpSp>
        <p:nvGrpSpPr>
          <p:cNvPr id="27" name="Group 2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8" name="AutoShape 2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TextBox 4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实施方案的范围和重点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逐步健全规章制度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对企业现有的各项规章制度进行全面梳理，包括人事、财务、业务、生产等各个方面。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分析现有规章制度的合理性、适用性和有效性，找出存在的问题和不足。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21733" b="21733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12531" b="12531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对梳理结果进行分类整理，形成规章制度汇编，为后续制定完善计划提供依据。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9894" b="9894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梳理现有规章制度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2625" r="1262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99336" y="5251464"/>
            <a:ext cx="979144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5019816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结合企业发展战略和实际需求，制定新的规章制度，填补管理空白。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4926142" y="198727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074571" y="181958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根据梳理结果，制定完善规章制度的计划和时间表，明确责任部门和人员。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4926142" y="362546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096000" y="3521834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针对存在的问题和不足，制定相应的解决措施和改进方案。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制定完善规章制度计划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4250" r="4250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57080" y="1431615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20871" y="1321887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1612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27285" y="3051549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75049" y="4866556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51032" y="4756828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431615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按照计划和时间表，逐步推进规章制度的修订和完善工作。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3135142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在修订过程中，充分征求相关部门和人员的意见和建议，确保规章制度的科学性和合理性。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4866556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对修订后的规章制度进行审批和发布，确保各项制度的合法性和有效性。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推进规章制度的修订和完善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18874" y="1354848"/>
            <a:ext cx="4394883" cy="1340950"/>
            <a:chOff x="1218874" y="1354848"/>
            <a:chExt cx="4394883" cy="1340950"/>
          </a:xfrm>
        </p:grpSpPr>
        <p:sp>
          <p:nvSpPr>
            <p:cNvPr id="3" name="AutoShape 3"/>
            <p:cNvSpPr/>
            <p:nvPr/>
          </p:nvSpPr>
          <p:spPr>
            <a:xfrm>
              <a:off x="1218874" y="1354848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TextBox 4"/>
            <p:cNvSpPr txBox="1"/>
            <p:nvPr/>
          </p:nvSpPr>
          <p:spPr>
            <a:xfrm>
              <a:off x="1218874" y="1993615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通过企业内部宣传、员工培训等多种方式，加强对新修订规章制度的宣传和推广。</a:t>
              </a:r>
            </a:p>
          </p:txBody>
        </p:sp>
        <p:sp>
          <p:nvSpPr>
            <p:cNvPr id="5" name="Freeform 5"/>
            <p:cNvSpPr/>
            <p:nvPr/>
          </p:nvSpPr>
          <p:spPr>
            <a:xfrm>
              <a:off x="1303561" y="1482500"/>
              <a:ext cx="469392" cy="383462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218874" y="3134853"/>
            <a:ext cx="4394883" cy="1304934"/>
            <a:chOff x="1218874" y="3134853"/>
            <a:chExt cx="4394883" cy="1304934"/>
          </a:xfrm>
        </p:grpSpPr>
        <p:sp>
          <p:nvSpPr>
            <p:cNvPr id="7" name="AutoShape 7"/>
            <p:cNvSpPr/>
            <p:nvPr/>
          </p:nvSpPr>
          <p:spPr>
            <a:xfrm>
              <a:off x="1218874" y="313485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1358514" y="3274494"/>
              <a:ext cx="359485" cy="359485"/>
            </a:xfrm>
            <a:custGeom>
              <a:rect l="l" t="t" r="r" b="b"/>
              <a:pathLst>
                <a:path w="304800" h="304800">
                  <a:moveTo>
                    <a:pt x="106680" y="259080"/>
                  </a:moveTo>
                  <a:lnTo>
                    <a:pt x="30480" y="259080"/>
                  </a:lnTo>
                  <a:cubicBezTo>
                    <a:pt x="13649" y="259080"/>
                    <a:pt x="0" y="245431"/>
                    <a:pt x="0" y="228600"/>
                  </a:cubicBezTo>
                  <a:lnTo>
                    <a:pt x="0" y="228600"/>
                  </a:lnTo>
                  <a:lnTo>
                    <a:pt x="0" y="30480"/>
                  </a:lnTo>
                  <a:cubicBezTo>
                    <a:pt x="0" y="13716"/>
                    <a:pt x="13716" y="0"/>
                    <a:pt x="30480" y="0"/>
                  </a:cubicBezTo>
                  <a:lnTo>
                    <a:pt x="274320" y="0"/>
                  </a:lnTo>
                  <a:cubicBezTo>
                    <a:pt x="291151" y="0"/>
                    <a:pt x="304800" y="13649"/>
                    <a:pt x="304800" y="30480"/>
                  </a:cubicBezTo>
                  <a:lnTo>
                    <a:pt x="304800" y="30480"/>
                  </a:lnTo>
                  <a:lnTo>
                    <a:pt x="304800" y="228600"/>
                  </a:lnTo>
                  <a:cubicBezTo>
                    <a:pt x="304800" y="245431"/>
                    <a:pt x="291151" y="259080"/>
                    <a:pt x="274320" y="259080"/>
                  </a:cubicBezTo>
                  <a:lnTo>
                    <a:pt x="274320" y="259080"/>
                  </a:lnTo>
                  <a:lnTo>
                    <a:pt x="198120" y="259080"/>
                  </a:lnTo>
                  <a:lnTo>
                    <a:pt x="259080" y="289560"/>
                  </a:lnTo>
                  <a:lnTo>
                    <a:pt x="259080" y="304800"/>
                  </a:lnTo>
                  <a:lnTo>
                    <a:pt x="45720" y="304800"/>
                  </a:lnTo>
                  <a:lnTo>
                    <a:pt x="45720" y="289560"/>
                  </a:lnTo>
                  <a:lnTo>
                    <a:pt x="106680" y="259080"/>
                  </a:lnTo>
                  <a:close/>
                  <a:moveTo>
                    <a:pt x="30480" y="30480"/>
                  </a:moveTo>
                  <a:lnTo>
                    <a:pt x="30480" y="198120"/>
                  </a:lnTo>
                  <a:lnTo>
                    <a:pt x="274320" y="198120"/>
                  </a:lnTo>
                  <a:lnTo>
                    <a:pt x="274320" y="30480"/>
                  </a:lnTo>
                  <a:lnTo>
                    <a:pt x="30480" y="3048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TextBox 9"/>
            <p:cNvSpPr txBox="1"/>
            <p:nvPr/>
          </p:nvSpPr>
          <p:spPr>
            <a:xfrm>
              <a:off x="1218874" y="373760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确保各级管理人员和全体员工对新规章制度有充分的认识和理解。</a:t>
              </a:r>
            </a:p>
          </p:txBody>
        </p:sp>
      </p:grpSp>
      <p:grpSp>
        <p:nvGrpSpPr>
          <p:cNvPr id="10" name="Group 10"/>
          <p:cNvGrpSpPr/>
          <p:nvPr/>
        </p:nvGrpSpPr>
        <p:grpSpPr>
          <a:xfrm>
            <a:off x="1218874" y="4878843"/>
            <a:ext cx="4394883" cy="1316184"/>
            <a:chOff x="1218874" y="4878843"/>
            <a:chExt cx="4394883" cy="1316184"/>
          </a:xfrm>
        </p:grpSpPr>
        <p:sp>
          <p:nvSpPr>
            <p:cNvPr id="11" name="AutoShape 11"/>
            <p:cNvSpPr/>
            <p:nvPr/>
          </p:nvSpPr>
          <p:spPr>
            <a:xfrm>
              <a:off x="1218874" y="487884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1372678" y="5037742"/>
              <a:ext cx="331158" cy="320969"/>
            </a:xfrm>
            <a:custGeom>
              <a:rect l="l" t="t" r="r" b="b"/>
              <a:pathLst>
                <a:path w="304800" h="304800">
                  <a:moveTo>
                    <a:pt x="0" y="91440"/>
                  </a:moveTo>
                  <a:lnTo>
                    <a:pt x="152400" y="0"/>
                  </a:lnTo>
                  <a:lnTo>
                    <a:pt x="304800" y="91440"/>
                  </a:lnTo>
                  <a:lnTo>
                    <a:pt x="304800" y="121920"/>
                  </a:lnTo>
                  <a:lnTo>
                    <a:pt x="0" y="121920"/>
                  </a:lnTo>
                  <a:lnTo>
                    <a:pt x="0" y="91440"/>
                  </a:lnTo>
                  <a:close/>
                  <a:moveTo>
                    <a:pt x="0" y="274320"/>
                  </a:moveTo>
                  <a:lnTo>
                    <a:pt x="304800" y="274320"/>
                  </a:lnTo>
                  <a:lnTo>
                    <a:pt x="304800" y="304800"/>
                  </a:lnTo>
                  <a:lnTo>
                    <a:pt x="0" y="304800"/>
                  </a:lnTo>
                  <a:lnTo>
                    <a:pt x="0" y="274320"/>
                  </a:lnTo>
                  <a:close/>
                  <a:moveTo>
                    <a:pt x="30480" y="243840"/>
                  </a:moveTo>
                  <a:lnTo>
                    <a:pt x="274320" y="243840"/>
                  </a:lnTo>
                  <a:lnTo>
                    <a:pt x="274320" y="274320"/>
                  </a:lnTo>
                  <a:lnTo>
                    <a:pt x="30480" y="274320"/>
                  </a:lnTo>
                  <a:lnTo>
                    <a:pt x="30480" y="243840"/>
                  </a:lnTo>
                  <a:close/>
                  <a:moveTo>
                    <a:pt x="30480" y="121920"/>
                  </a:moveTo>
                  <a:lnTo>
                    <a:pt x="91440" y="121920"/>
                  </a:lnTo>
                  <a:lnTo>
                    <a:pt x="91440" y="243840"/>
                  </a:lnTo>
                  <a:lnTo>
                    <a:pt x="30480" y="243840"/>
                  </a:lnTo>
                  <a:lnTo>
                    <a:pt x="30480" y="121920"/>
                  </a:lnTo>
                  <a:close/>
                  <a:moveTo>
                    <a:pt x="121920" y="121920"/>
                  </a:moveTo>
                  <a:lnTo>
                    <a:pt x="182880" y="121920"/>
                  </a:lnTo>
                  <a:lnTo>
                    <a:pt x="182880" y="243840"/>
                  </a:lnTo>
                  <a:lnTo>
                    <a:pt x="121920" y="243840"/>
                  </a:lnTo>
                  <a:lnTo>
                    <a:pt x="121920" y="121920"/>
                  </a:lnTo>
                  <a:close/>
                  <a:moveTo>
                    <a:pt x="213360" y="121920"/>
                  </a:moveTo>
                  <a:lnTo>
                    <a:pt x="274320" y="121920"/>
                  </a:lnTo>
                  <a:lnTo>
                    <a:pt x="274320" y="243840"/>
                  </a:lnTo>
                  <a:lnTo>
                    <a:pt x="213360" y="243840"/>
                  </a:lnTo>
                  <a:lnTo>
                    <a:pt x="213360" y="12192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TextBox 13"/>
            <p:cNvSpPr txBox="1"/>
            <p:nvPr/>
          </p:nvSpPr>
          <p:spPr>
            <a:xfrm>
              <a:off x="1218874" y="549284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建立完善的培训机制，对新规章制度进行定期培训和考核，提高员工的执行力和遵守意识。</a:t>
              </a:r>
            </a:p>
          </p:txBody>
        </p:sp>
      </p:grpSp>
      <p:pic>
        <p:nvPicPr>
          <p:cNvPr id="14" name="Picture 14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6603343" y="1773672"/>
            <a:ext cx="4619078" cy="4619078"/>
          </a:xfrm>
          <a:prstGeom prst="ellipse">
            <a:avLst/>
          </a:prstGeom>
        </p:spPr>
      </p:pic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9353197" y="779822"/>
            <a:ext cx="2231507" cy="2231507"/>
          </a:xfrm>
          <a:prstGeom prst="ellipse">
            <a:avLst/>
          </a:prstGeom>
        </p:spPr>
      </p:pic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加强规章制度的宣传和培训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强化管理执行力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制定详细的管理职责清单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明确各级管理人员在企业合规管理中的具体职责和权力范围，确保责任到人，避免管理漏洞。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建立管理人员考核机制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对各级管理人员履行职责的情况进行定期考核，确保他们认真履行管理职责，推动企业合规管理工作的落实。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明确各级管理人员职责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加强管理流程的优化和改进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梳理现有管理流程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对企业现有的管理流程进行全面梳理，找出存在的问题和不足之处，为优化和改进提供依据。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制定流程优化方案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针对梳理出的问题，制定具体的流程优化方案，包括简化流程、提高流程效率、加强流程监控等方面的措施。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893" r="289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制定具体的监督检查制度，明确监督检查的主体、对象、内容、方式和频次等，确保制度的有效执行。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通过内部审计，对企业合规管理制度的执行情况进行全面检查和评估，发现问题及时整改，确保制度的严格执行。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强化对制度执行情况的监督和检查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加强内部审计工作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建立监督检查机制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3900" r="1390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建立明确的奖惩制度，对遵守规章制度的员工给予奖励，对违反规章制度的员工进行惩罚，以此激励员工自觉遵守规章制度。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制定奖惩制度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通过宣传教育，让员工充分认识到遵守规章制度的重要性，提高他们的合规意识和风险意识，从而自觉遵守规章制度。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加强宣传教育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建立奖惩机制，激励员工遵守规章制度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https://d.book118.com/097046010100006033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282828"/>
      </a:dk1>
      <a:lt1>
        <a:srgbClr val="E3F0E1"/>
      </a:lt1>
      <a:dk2>
        <a:srgbClr val="094000"/>
      </a:dk2>
      <a:lt2>
        <a:srgbClr val="F4F1D8"/>
      </a:lt2>
      <a:accent1>
        <a:srgbClr val="689E5F"/>
      </a:accent1>
      <a:accent2>
        <a:srgbClr val="59AE93"/>
      </a:accent2>
      <a:accent3>
        <a:srgbClr val="2D7A61"/>
      </a:accent3>
      <a:accent4>
        <a:srgbClr val="87D295"/>
      </a:accent4>
      <a:accent5>
        <a:srgbClr val="9CC86E"/>
      </a:accent5>
      <a:accent6>
        <a:srgbClr val="9BB67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81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2">
      <vt:lpstr>Arial</vt:lpstr>
      <vt:lpstr>Calibri</vt:lpstr>
      <vt:lpstr>STKaiti</vt:lpstr>
      <vt:lpstr>PingFang SC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2024-09-06T22:38:51.627</cp:lastPrinted>
  <dcterms:created xsi:type="dcterms:W3CDTF">2024-09-06T14:38:51Z</dcterms:created>
  <dcterms:modified xsi:type="dcterms:W3CDTF">2024-09-06T14:38:53Z</dcterms:modified>
</cp:coreProperties>
</file>