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9144000" cy="51435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2CF521-DC77-4310-BC32-949B4A0C66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4C253B-245D-466B-8B0C-DADDD93CEB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21AB27-1BF8-416D-BED2-F80482D5F6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682107F-B2D3-42FE-B9F9-168A9B4D04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71A26D-FB69-4EB1-9773-DE549EDFC7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10895A-2F2F-4AAF-84E6-E6E1D1CF7A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64A2B3-3489-4CBD-B6D8-A0DEE70A9C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2A0F30-7860-431D-8A69-65CC8070AF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8A9348-A6B9-48DC-AE78-4CD9B9B4D1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6E7F91-39DD-4233-8A9A-21EF5B7816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E7940A-E0C3-4B7A-B9C0-EAD31639DC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nvGrpSpPr>
      <p:grpSpPr>
        <a:xfrm>
          <a:off x="0" y="0"/>
          <a:ext cx="0" cy="0"/>
        </a:xfrm>
      </p:grpSpPr>
    </p:spTree>
  </p:cSld>
  <p:clrMapOvr>
    <a:masterClrMapping/>
  </p:clrMapOvr>
  <p:transition spd="slow">
    <p:wipe/>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grpSp>
        <p:nvGrpSpPr>
          <p:cNvPr id="7" name="组合 6"/>
          <p:cNvGrpSpPr/>
          <p:nvPr userDrawn="1"/>
        </p:nvGrpSpPr>
        <p:grpSpPr>
          <a:xfrm>
            <a:off x="0" y="5064369"/>
            <a:ext cx="9144000" cy="79131"/>
            <a:chOff x="0" y="5064369"/>
            <a:chExt cx="7777423" cy="79131"/>
          </a:xfrm>
        </p:grpSpPr>
        <p:grpSp>
          <p:nvGrpSpPr>
            <p:cNvPr id="8" name="组合 7"/>
            <p:cNvGrpSpPr/>
            <p:nvPr/>
          </p:nvGrpSpPr>
          <p:grpSpPr>
            <a:xfrm>
              <a:off x="0" y="5064369"/>
              <a:ext cx="3888711" cy="79131"/>
              <a:chOff x="0" y="4948238"/>
              <a:chExt cx="3888711" cy="195262"/>
            </a:xfrm>
          </p:grpSpPr>
          <p:sp>
            <p:nvSpPr>
              <p:cNvPr id="13" name="矩形 12"/>
              <p:cNvSpPr/>
              <p:nvPr/>
            </p:nvSpPr>
            <p:spPr>
              <a:xfrm>
                <a:off x="0" y="4948238"/>
                <a:ext cx="1296237" cy="19526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a:p>
            </p:txBody>
          </p:sp>
          <p:sp>
            <p:nvSpPr>
              <p:cNvPr id="14" name="矩形 13"/>
              <p:cNvSpPr/>
              <p:nvPr/>
            </p:nvSpPr>
            <p:spPr>
              <a:xfrm>
                <a:off x="1296237" y="4948238"/>
                <a:ext cx="1296237" cy="19526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a:p>
            </p:txBody>
          </p:sp>
          <p:sp>
            <p:nvSpPr>
              <p:cNvPr id="15" name="矩形 14"/>
              <p:cNvSpPr/>
              <p:nvPr/>
            </p:nvSpPr>
            <p:spPr>
              <a:xfrm>
                <a:off x="2592474" y="4948238"/>
                <a:ext cx="1296237" cy="19526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a:p>
            </p:txBody>
          </p:sp>
        </p:grpSp>
        <p:grpSp>
          <p:nvGrpSpPr>
            <p:cNvPr id="9" name="组合 8"/>
            <p:cNvGrpSpPr/>
            <p:nvPr/>
          </p:nvGrpSpPr>
          <p:grpSpPr>
            <a:xfrm>
              <a:off x="3888712" y="5064369"/>
              <a:ext cx="3888711" cy="79131"/>
              <a:chOff x="0" y="4948238"/>
              <a:chExt cx="3888711" cy="195262"/>
            </a:xfrm>
          </p:grpSpPr>
          <p:sp>
            <p:nvSpPr>
              <p:cNvPr id="10" name="矩形 9"/>
              <p:cNvSpPr/>
              <p:nvPr/>
            </p:nvSpPr>
            <p:spPr>
              <a:xfrm>
                <a:off x="0" y="4948238"/>
                <a:ext cx="1296237" cy="19526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a:p>
            </p:txBody>
          </p:sp>
          <p:sp>
            <p:nvSpPr>
              <p:cNvPr id="11" name="矩形 10"/>
              <p:cNvSpPr/>
              <p:nvPr/>
            </p:nvSpPr>
            <p:spPr>
              <a:xfrm>
                <a:off x="1296237" y="4948238"/>
                <a:ext cx="1296237" cy="19526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a:p>
            </p:txBody>
          </p:sp>
          <p:sp>
            <p:nvSpPr>
              <p:cNvPr id="12" name="矩形 11"/>
              <p:cNvSpPr/>
              <p:nvPr/>
            </p:nvSpPr>
            <p:spPr>
              <a:xfrm>
                <a:off x="2592474" y="4948238"/>
                <a:ext cx="1296237" cy="19526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endParaRPr lang="zh-CN" altLang="en-US"/>
              </a:p>
            </p:txBody>
          </p:sp>
        </p:grpSp>
      </p:grpSp>
    </p:spTree>
  </p:cSld>
  <p:clrMapOvr>
    <a:masterClrMapping/>
  </p:clrMapOvr>
  <p:transition spd="slow">
    <p:wipe/>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Title 1"/>
          <p:cNvSpPr>
            <a:spLocks noGrp="1"/>
          </p:cNvSpPr>
          <p:nvPr>
            <p:ph type="title"/>
          </p:nvPr>
        </p:nvSpPr>
        <p:spPr>
          <a:xfrm>
            <a:off x="623888" y="1282304"/>
            <a:ext cx="7886700" cy="2139553"/>
          </a:xfrm>
        </p:spPr>
        <p:txBody>
          <a:bodyPr anchor="b"/>
          <a:lstStyle>
            <a:lvl1pPr>
              <a:defRPr sz="4500"/>
            </a:lvl1pPr>
          </a:lstStyle>
          <a:p>
            <a:r>
              <a:rPr lang="zh-CN" altLang="en-US" smtClean="0"/>
              <a:t>单击此处编辑母版标题样式</a:t>
            </a:r>
            <a:endParaRPr lang="en-US"/>
          </a:p>
        </p:txBody>
      </p:sp>
      <p:sp>
        <p:nvSpPr>
          <p:cNvPr id="3" name="Text Placeholder 2"/>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Date Placeholder 3"/>
          <p:cNvSpPr>
            <a:spLocks noGrp="1"/>
          </p:cNvSpPr>
          <p:nvPr>
            <p:ph type="dt" sz="half" idx="10"/>
          </p:nvPr>
        </p:nvSpPr>
        <p:spPr/>
        <p:txBody>
          <a:bodyPr/>
          <a:lstStyle/>
          <a:p>
            <a:fld id="{F963AEAC-E352-40DC-8E92-EF72F161DD15}" type="datetimeFigureOut">
              <a:rPr lang="zh-CN" altLang="en-US" smtClean="0"/>
              <a:t/>
            </a:fld>
            <a:endParaRPr lang="zh-CN" altLang="en-US"/>
          </a:p>
        </p:txBody>
      </p:sp>
      <p:sp>
        <p:nvSpPr>
          <p:cNvPr id="5" name="Footer Placeholder 4"/>
          <p:cNvSpPr>
            <a:spLocks noGrp="1"/>
          </p:cNvSpPr>
          <p:nvPr>
            <p:ph type="ftr" sz="quarter" idx="11"/>
          </p:nvPr>
        </p:nvSpPr>
        <p:spPr/>
        <p:txBody>
          <a:bodyPr/>
          <a:lstStyle/>
          <a:p>
            <a:r>
              <a:rPr lang="zh-CN" altLang="en-US"/>
              <a:t>精选PPT课件</a:t>
            </a:r>
            <a:endParaRPr lang="zh-CN" altLang="en-US"/>
          </a:p>
        </p:txBody>
      </p:sp>
      <p:sp>
        <p:nvSpPr>
          <p:cNvPr id="6" name="Slide Number Placeholder 5"/>
          <p:cNvSpPr>
            <a:spLocks noGrp="1"/>
          </p:cNvSpPr>
          <p:nvPr>
            <p:ph type="sldNum" sz="quarter" idx="12"/>
          </p:nvPr>
        </p:nvSpPr>
        <p:spPr/>
        <p:txBody>
          <a:bodyPr/>
          <a:lstStyle/>
          <a:p>
            <a:fld id="{8A95F2D7-736B-4DC5-8BA4-533589FAEC4C}" type="slidenum">
              <a:rPr lang="zh-CN" altLang="en-US" smtClean="0"/>
              <a:t/>
            </a:fld>
            <a:endParaRPr lang="zh-CN" altLang="en-US"/>
          </a:p>
        </p:txBody>
      </p:sp>
    </p:spTree>
  </p:cSld>
  <p:clrMapOvr>
    <a:masterClrMapping/>
  </p:clrMapOvr>
  <p:transition spd="slow">
    <p:wipe/>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单击此处编辑母版标题样式</a:t>
            </a:r>
            <a:endParaRPr lang="en-US"/>
          </a:p>
        </p:txBody>
      </p:sp>
      <p:sp>
        <p:nvSpPr>
          <p:cNvPr id="3" name="Content Placeholder 2"/>
          <p:cNvSpPr>
            <a:spLocks noGrp="1"/>
          </p:cNvSpPr>
          <p:nvPr>
            <p:ph sz="half" idx="1"/>
          </p:nvPr>
        </p:nvSpPr>
        <p:spPr>
          <a:xfrm>
            <a:off x="628650" y="1369219"/>
            <a:ext cx="3886200" cy="326350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4" name="Content Placeholder 3"/>
          <p:cNvSpPr>
            <a:spLocks noGrp="1"/>
          </p:cNvSpPr>
          <p:nvPr>
            <p:ph sz="half" idx="2"/>
          </p:nvPr>
        </p:nvSpPr>
        <p:spPr>
          <a:xfrm>
            <a:off x="4629150" y="1369219"/>
            <a:ext cx="3886200" cy="326350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5" name="Date Placeholder 4"/>
          <p:cNvSpPr>
            <a:spLocks noGrp="1"/>
          </p:cNvSpPr>
          <p:nvPr>
            <p:ph type="dt" sz="half" idx="10"/>
          </p:nvPr>
        </p:nvSpPr>
        <p:spPr/>
        <p:txBody>
          <a:bodyPr/>
          <a:lstStyle/>
          <a:p>
            <a:fld id="{F963AEAC-E352-40DC-8E92-EF72F161DD15}" type="datetimeFigureOut">
              <a:rPr lang="zh-CN" altLang="en-US" smtClean="0"/>
              <a:t/>
            </a:fld>
            <a:endParaRPr lang="zh-CN" altLang="en-US"/>
          </a:p>
        </p:txBody>
      </p:sp>
      <p:sp>
        <p:nvSpPr>
          <p:cNvPr id="6" name="Footer Placeholder 5"/>
          <p:cNvSpPr>
            <a:spLocks noGrp="1"/>
          </p:cNvSpPr>
          <p:nvPr>
            <p:ph type="ftr" sz="quarter" idx="11"/>
          </p:nvPr>
        </p:nvSpPr>
        <p:spPr/>
        <p:txBody>
          <a:bodyPr/>
          <a:lstStyle/>
          <a:p>
            <a:r>
              <a:rPr lang="zh-CN" altLang="en-US"/>
              <a:t>精选PPT课件</a:t>
            </a:r>
            <a:endParaRPr lang="zh-CN" altLang="en-US"/>
          </a:p>
        </p:txBody>
      </p:sp>
      <p:sp>
        <p:nvSpPr>
          <p:cNvPr id="7" name="Slide Number Placeholder 6"/>
          <p:cNvSpPr>
            <a:spLocks noGrp="1"/>
          </p:cNvSpPr>
          <p:nvPr>
            <p:ph type="sldNum" sz="quarter" idx="12"/>
          </p:nvPr>
        </p:nvSpPr>
        <p:spPr/>
        <p:txBody>
          <a:bodyPr/>
          <a:lstStyle/>
          <a:p>
            <a:fld id="{8A95F2D7-736B-4DC5-8BA4-533589FAEC4C}" type="slidenum">
              <a:rPr lang="zh-CN" altLang="en-US" smtClean="0"/>
              <a:t/>
            </a:fld>
            <a:endParaRPr lang="zh-CN" altLang="en-US"/>
          </a:p>
        </p:txBody>
      </p:sp>
    </p:spTree>
  </p:cSld>
  <p:clrMapOvr>
    <a:masterClrMapping/>
  </p:clrMapOvr>
  <p:transition spd="slow">
    <p:wipe/>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Title 1"/>
          <p:cNvSpPr>
            <a:spLocks noGrp="1"/>
          </p:cNvSpPr>
          <p:nvPr>
            <p:ph type="title"/>
          </p:nvPr>
        </p:nvSpPr>
        <p:spPr>
          <a:xfrm>
            <a:off x="629841" y="273844"/>
            <a:ext cx="7886700" cy="994172"/>
          </a:xfrm>
        </p:spPr>
        <p:txBody>
          <a:bodyPr/>
          <a:lstStyle/>
          <a:p>
            <a:r>
              <a:rPr lang="zh-CN" altLang="en-US" smtClean="0"/>
              <a:t>单击此处编辑母版标题样式</a:t>
            </a:r>
            <a:endParaRPr lang="en-US"/>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smtClean="0"/>
              <a:t>单击此处编辑母版文本样式</a:t>
            </a:r>
            <a:endParaRPr lang="zh-CN" altLang="en-US" smtClean="0"/>
          </a:p>
        </p:txBody>
      </p:sp>
      <p:sp>
        <p:nvSpPr>
          <p:cNvPr id="4" name="Content Placeholder 3"/>
          <p:cNvSpPr>
            <a:spLocks noGrp="1"/>
          </p:cNvSpPr>
          <p:nvPr>
            <p:ph sz="half" idx="2"/>
          </p:nvPr>
        </p:nvSpPr>
        <p:spPr>
          <a:xfrm>
            <a:off x="629842" y="1878806"/>
            <a:ext cx="3868340" cy="2763441"/>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5" name="Text Placeholder 4"/>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smtClean="0"/>
              <a:t>单击此处编辑母版文本样式</a:t>
            </a:r>
            <a:endParaRPr lang="zh-CN" altLang="en-US" smtClean="0"/>
          </a:p>
        </p:txBody>
      </p:sp>
      <p:sp>
        <p:nvSpPr>
          <p:cNvPr id="6" name="Content Placeholder 5"/>
          <p:cNvSpPr>
            <a:spLocks noGrp="1"/>
          </p:cNvSpPr>
          <p:nvPr>
            <p:ph sz="quarter" idx="4"/>
          </p:nvPr>
        </p:nvSpPr>
        <p:spPr>
          <a:xfrm>
            <a:off x="4629150" y="1878806"/>
            <a:ext cx="3887391" cy="2763441"/>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7" name="Date Placeholder 6"/>
          <p:cNvSpPr>
            <a:spLocks noGrp="1"/>
          </p:cNvSpPr>
          <p:nvPr>
            <p:ph type="dt" sz="half" idx="10"/>
          </p:nvPr>
        </p:nvSpPr>
        <p:spPr/>
        <p:txBody>
          <a:bodyPr/>
          <a:lstStyle/>
          <a:p>
            <a:fld id="{F963AEAC-E352-40DC-8E92-EF72F161DD15}" type="datetimeFigureOut">
              <a:rPr lang="zh-CN" altLang="en-US" smtClean="0"/>
              <a:t/>
            </a:fld>
            <a:endParaRPr lang="zh-CN" altLang="en-US"/>
          </a:p>
        </p:txBody>
      </p:sp>
      <p:sp>
        <p:nvSpPr>
          <p:cNvPr id="8" name="Footer Placeholder 7"/>
          <p:cNvSpPr>
            <a:spLocks noGrp="1"/>
          </p:cNvSpPr>
          <p:nvPr>
            <p:ph type="ftr" sz="quarter" idx="11"/>
          </p:nvPr>
        </p:nvSpPr>
        <p:spPr/>
        <p:txBody>
          <a:bodyPr/>
          <a:lstStyle/>
          <a:p>
            <a:r>
              <a:rPr lang="zh-CN" altLang="en-US"/>
              <a:t>精选PPT课件</a:t>
            </a:r>
            <a:endParaRPr lang="zh-CN" altLang="en-US"/>
          </a:p>
        </p:txBody>
      </p:sp>
      <p:sp>
        <p:nvSpPr>
          <p:cNvPr id="9" name="Slide Number Placeholder 8"/>
          <p:cNvSpPr>
            <a:spLocks noGrp="1"/>
          </p:cNvSpPr>
          <p:nvPr>
            <p:ph type="sldNum" sz="quarter" idx="12"/>
          </p:nvPr>
        </p:nvSpPr>
        <p:spPr/>
        <p:txBody>
          <a:bodyPr/>
          <a:lstStyle/>
          <a:p>
            <a:fld id="{8A95F2D7-736B-4DC5-8BA4-533589FAEC4C}" type="slidenum">
              <a:rPr lang="zh-CN" altLang="en-US" smtClean="0"/>
              <a:t/>
            </a:fld>
            <a:endParaRPr lang="zh-CN" altLang="en-US"/>
          </a:p>
        </p:txBody>
      </p:sp>
    </p:spTree>
  </p:cSld>
  <p:clrMapOvr>
    <a:masterClrMapping/>
  </p:clrMapOvr>
  <p:transition spd="slow">
    <p:wipe/>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单击此处编辑母版标题样式</a:t>
            </a:r>
            <a:endParaRPr lang="en-US"/>
          </a:p>
        </p:txBody>
      </p:sp>
      <p:sp>
        <p:nvSpPr>
          <p:cNvPr id="3" name="Date Placeholder 2"/>
          <p:cNvSpPr>
            <a:spLocks noGrp="1"/>
          </p:cNvSpPr>
          <p:nvPr>
            <p:ph type="dt" sz="half" idx="10"/>
          </p:nvPr>
        </p:nvSpPr>
        <p:spPr/>
        <p:txBody>
          <a:bodyPr/>
          <a:lstStyle/>
          <a:p>
            <a:fld id="{F963AEAC-E352-40DC-8E92-EF72F161DD15}" type="datetimeFigureOut">
              <a:rPr lang="zh-CN" altLang="en-US" smtClean="0"/>
              <a:t/>
            </a:fld>
            <a:endParaRPr lang="zh-CN" altLang="en-US"/>
          </a:p>
        </p:txBody>
      </p:sp>
      <p:sp>
        <p:nvSpPr>
          <p:cNvPr id="4" name="Footer Placeholder 3"/>
          <p:cNvSpPr>
            <a:spLocks noGrp="1"/>
          </p:cNvSpPr>
          <p:nvPr>
            <p:ph type="ftr" sz="quarter" idx="11"/>
          </p:nvPr>
        </p:nvSpPr>
        <p:spPr/>
        <p:txBody>
          <a:bodyPr/>
          <a:lstStyle/>
          <a:p>
            <a:r>
              <a:rPr lang="zh-CN" altLang="en-US"/>
              <a:t>精选PPT课件</a:t>
            </a:r>
            <a:endParaRPr lang="zh-CN" altLang="en-US"/>
          </a:p>
        </p:txBody>
      </p:sp>
      <p:sp>
        <p:nvSpPr>
          <p:cNvPr id="5" name="Slide Number Placeholder 4"/>
          <p:cNvSpPr>
            <a:spLocks noGrp="1"/>
          </p:cNvSpPr>
          <p:nvPr>
            <p:ph type="sldNum" sz="quarter" idx="12"/>
          </p:nvPr>
        </p:nvSpPr>
        <p:spPr/>
        <p:txBody>
          <a:bodyPr/>
          <a:lstStyle/>
          <a:p>
            <a:fld id="{8A95F2D7-736B-4DC5-8BA4-533589FAEC4C}" type="slidenum">
              <a:rPr lang="zh-CN" altLang="en-US" smtClean="0"/>
              <a:t/>
            </a:fld>
            <a:endParaRPr lang="zh-CN" altLang="en-US"/>
          </a:p>
        </p:txBody>
      </p:sp>
    </p:spTree>
  </p:cSld>
  <p:clrMapOvr>
    <a:masterClrMapping/>
  </p:clrMapOvr>
  <p:transition spd="slow">
    <p:wipe/>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F963AEAC-E352-40DC-8E92-EF72F161DD15}" type="datetimeFigureOut">
              <a:rPr lang="zh-CN" altLang="en-US" smtClean="0"/>
              <a:t/>
            </a:fld>
            <a:endParaRPr lang="zh-CN" altLang="en-US"/>
          </a:p>
        </p:txBody>
      </p:sp>
      <p:sp>
        <p:nvSpPr>
          <p:cNvPr id="3" name="Footer Placeholder 2"/>
          <p:cNvSpPr>
            <a:spLocks noGrp="1"/>
          </p:cNvSpPr>
          <p:nvPr>
            <p:ph type="ftr" sz="quarter" idx="11"/>
          </p:nvPr>
        </p:nvSpPr>
        <p:spPr/>
        <p:txBody>
          <a:bodyPr/>
          <a:lstStyle/>
          <a:p>
            <a:r>
              <a:rPr lang="zh-CN" altLang="en-US"/>
              <a:t>精选PPT课件</a:t>
            </a:r>
            <a:endParaRPr lang="zh-CN" altLang="en-US"/>
          </a:p>
        </p:txBody>
      </p:sp>
      <p:sp>
        <p:nvSpPr>
          <p:cNvPr id="4" name="Slide Number Placeholder 3"/>
          <p:cNvSpPr>
            <a:spLocks noGrp="1"/>
          </p:cNvSpPr>
          <p:nvPr>
            <p:ph type="sldNum" sz="quarter" idx="12"/>
          </p:nvPr>
        </p:nvSpPr>
        <p:spPr/>
        <p:txBody>
          <a:bodyPr/>
          <a:lstStyle/>
          <a:p>
            <a:fld id="{8A95F2D7-736B-4DC5-8BA4-533589FAEC4C}" type="slidenum">
              <a:rPr lang="zh-CN" altLang="en-US" smtClean="0"/>
              <a:t/>
            </a:fld>
            <a:endParaRPr lang="zh-CN" altLang="en-US"/>
          </a:p>
        </p:txBody>
      </p:sp>
    </p:spTree>
  </p:cSld>
  <p:clrMapOvr>
    <a:masterClrMapping/>
  </p:clrMapOvr>
  <p:transition spd="slow">
    <p:wipe/>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zh-CN" altLang="en-US" smtClean="0"/>
              <a:t>单击此处编辑母版标题样式</a:t>
            </a:r>
            <a:endParaRPr lang="en-US"/>
          </a:p>
        </p:txBody>
      </p:sp>
      <p:sp>
        <p:nvSpPr>
          <p:cNvPr id="3" name="Content Placeholder 2"/>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Date Placeholder 4"/>
          <p:cNvSpPr>
            <a:spLocks noGrp="1"/>
          </p:cNvSpPr>
          <p:nvPr>
            <p:ph type="dt" sz="half" idx="10"/>
          </p:nvPr>
        </p:nvSpPr>
        <p:spPr/>
        <p:txBody>
          <a:bodyPr/>
          <a:lstStyle/>
          <a:p>
            <a:fld id="{F963AEAC-E352-40DC-8E92-EF72F161DD15}" type="datetimeFigureOut">
              <a:rPr lang="zh-CN" altLang="en-US" smtClean="0"/>
              <a:t/>
            </a:fld>
            <a:endParaRPr lang="zh-CN" altLang="en-US"/>
          </a:p>
        </p:txBody>
      </p:sp>
      <p:sp>
        <p:nvSpPr>
          <p:cNvPr id="6" name="Footer Placeholder 5"/>
          <p:cNvSpPr>
            <a:spLocks noGrp="1"/>
          </p:cNvSpPr>
          <p:nvPr>
            <p:ph type="ftr" sz="quarter" idx="11"/>
          </p:nvPr>
        </p:nvSpPr>
        <p:spPr/>
        <p:txBody>
          <a:bodyPr/>
          <a:lstStyle/>
          <a:p>
            <a:r>
              <a:rPr lang="zh-CN" altLang="en-US"/>
              <a:t>精选PPT课件</a:t>
            </a:r>
            <a:endParaRPr lang="zh-CN" altLang="en-US"/>
          </a:p>
        </p:txBody>
      </p:sp>
      <p:sp>
        <p:nvSpPr>
          <p:cNvPr id="7" name="Slide Number Placeholder 6"/>
          <p:cNvSpPr>
            <a:spLocks noGrp="1"/>
          </p:cNvSpPr>
          <p:nvPr>
            <p:ph type="sldNum" sz="quarter" idx="12"/>
          </p:nvPr>
        </p:nvSpPr>
        <p:spPr/>
        <p:txBody>
          <a:bodyPr/>
          <a:lstStyle/>
          <a:p>
            <a:fld id="{8A95F2D7-736B-4DC5-8BA4-533589FAEC4C}" type="slidenum">
              <a:rPr lang="zh-CN" altLang="en-US" smtClean="0"/>
              <a:t/>
            </a:fld>
            <a:endParaRPr lang="zh-CN" altLang="en-US"/>
          </a:p>
        </p:txBody>
      </p:sp>
    </p:spTree>
  </p:cSld>
  <p:clrMapOvr>
    <a:masterClrMapping/>
  </p:clrMapOvr>
  <p:transition spd="slow">
    <p:wipe/>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zh-CN" altLang="en-US" smtClean="0"/>
              <a:t>单击此处编辑母版标题样式</a:t>
            </a:r>
            <a:endParaRPr lang="en-US"/>
          </a:p>
        </p:txBody>
      </p:sp>
      <p:sp>
        <p:nvSpPr>
          <p:cNvPr id="3" name="Picture Placeholder 2"/>
          <p:cNvSpPr>
            <a:spLocks noGrp="1" noChangeAspect="1"/>
          </p:cNvSpPr>
          <p:nvPr>
            <p:ph type="pic" idx="1"/>
          </p:nvPr>
        </p:nvSpPr>
        <p:spPr>
          <a:xfrm>
            <a:off x="3887391" y="740569"/>
            <a:ext cx="4629150" cy="365521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zh-CN" altLang="en-US" smtClean="0"/>
              <a:t>单击图标添加图片</a:t>
            </a:r>
            <a:endParaRPr lang="en-US"/>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Date Placeholder 4"/>
          <p:cNvSpPr>
            <a:spLocks noGrp="1"/>
          </p:cNvSpPr>
          <p:nvPr>
            <p:ph type="dt" sz="half" idx="10"/>
          </p:nvPr>
        </p:nvSpPr>
        <p:spPr/>
        <p:txBody>
          <a:bodyPr/>
          <a:lstStyle/>
          <a:p>
            <a:fld id="{F963AEAC-E352-40DC-8E92-EF72F161DD15}" type="datetimeFigureOut">
              <a:rPr lang="zh-CN" altLang="en-US" smtClean="0"/>
              <a:t/>
            </a:fld>
            <a:endParaRPr lang="zh-CN" altLang="en-US"/>
          </a:p>
        </p:txBody>
      </p:sp>
      <p:sp>
        <p:nvSpPr>
          <p:cNvPr id="6" name="Footer Placeholder 5"/>
          <p:cNvSpPr>
            <a:spLocks noGrp="1"/>
          </p:cNvSpPr>
          <p:nvPr>
            <p:ph type="ftr" sz="quarter" idx="11"/>
          </p:nvPr>
        </p:nvSpPr>
        <p:spPr/>
        <p:txBody>
          <a:bodyPr/>
          <a:lstStyle/>
          <a:p>
            <a:r>
              <a:rPr lang="zh-CN" altLang="en-US"/>
              <a:t>精选PPT课件</a:t>
            </a:r>
            <a:endParaRPr lang="zh-CN" altLang="en-US"/>
          </a:p>
        </p:txBody>
      </p:sp>
      <p:sp>
        <p:nvSpPr>
          <p:cNvPr id="7" name="Slide Number Placeholder 6"/>
          <p:cNvSpPr>
            <a:spLocks noGrp="1"/>
          </p:cNvSpPr>
          <p:nvPr>
            <p:ph type="sldNum" sz="quarter" idx="12"/>
          </p:nvPr>
        </p:nvSpPr>
        <p:spPr/>
        <p:txBody>
          <a:bodyPr/>
          <a:lstStyle/>
          <a:p>
            <a:fld id="{8A95F2D7-736B-4DC5-8BA4-533589FAEC4C}" type="slidenum">
              <a:rPr lang="zh-CN" altLang="en-US" smtClean="0"/>
              <a:t/>
            </a:fld>
            <a:endParaRPr lang="zh-CN" altLang="en-US"/>
          </a:p>
        </p:txBody>
      </p:sp>
    </p:spTree>
  </p:cSld>
  <p:clrMapOvr>
    <a:masterClrMapping/>
  </p:clrMapOvr>
  <p:transition spd="slow">
    <p:wipe/>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单击此处编辑母版标题样式</a:t>
            </a:r>
            <a:endParaRPr lang="en-US"/>
          </a:p>
        </p:txBody>
      </p:sp>
      <p:sp>
        <p:nvSpPr>
          <p:cNvPr id="3" name="Vertical Text Placeholder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4" name="Date Placeholder 3"/>
          <p:cNvSpPr>
            <a:spLocks noGrp="1"/>
          </p:cNvSpPr>
          <p:nvPr>
            <p:ph type="dt" sz="half" idx="10"/>
          </p:nvPr>
        </p:nvSpPr>
        <p:spPr/>
        <p:txBody>
          <a:bodyPr/>
          <a:lstStyle/>
          <a:p>
            <a:fld id="{F963AEAC-E352-40DC-8E92-EF72F161DD15}" type="datetimeFigureOut">
              <a:rPr lang="zh-CN" altLang="en-US" smtClean="0"/>
              <a:t/>
            </a:fld>
            <a:endParaRPr lang="zh-CN" altLang="en-US"/>
          </a:p>
        </p:txBody>
      </p:sp>
      <p:sp>
        <p:nvSpPr>
          <p:cNvPr id="5" name="Footer Placeholder 4"/>
          <p:cNvSpPr>
            <a:spLocks noGrp="1"/>
          </p:cNvSpPr>
          <p:nvPr>
            <p:ph type="ftr" sz="quarter" idx="11"/>
          </p:nvPr>
        </p:nvSpPr>
        <p:spPr/>
        <p:txBody>
          <a:bodyPr/>
          <a:lstStyle/>
          <a:p>
            <a:r>
              <a:rPr lang="zh-CN" altLang="en-US"/>
              <a:t>精选PPT课件</a:t>
            </a:r>
            <a:endParaRPr lang="zh-CN" altLang="en-US"/>
          </a:p>
        </p:txBody>
      </p:sp>
      <p:sp>
        <p:nvSpPr>
          <p:cNvPr id="6" name="Slide Number Placeholder 5"/>
          <p:cNvSpPr>
            <a:spLocks noGrp="1"/>
          </p:cNvSpPr>
          <p:nvPr>
            <p:ph type="sldNum" sz="quarter" idx="12"/>
          </p:nvPr>
        </p:nvSpPr>
        <p:spPr/>
        <p:txBody>
          <a:bodyPr/>
          <a:lstStyle/>
          <a:p>
            <a:fld id="{8A95F2D7-736B-4DC5-8BA4-533589FAEC4C}" type="slidenum">
              <a:rPr lang="zh-CN" altLang="en-US" smtClean="0"/>
              <a:t/>
            </a:fld>
            <a:endParaRPr lang="zh-CN" altLang="en-US"/>
          </a:p>
        </p:txBody>
      </p:sp>
    </p:spTree>
  </p:cSld>
  <p:clrMapOvr>
    <a:masterClrMapping/>
  </p:clrMapOvr>
  <p:transition spd="slow">
    <p:wipe/>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Vertical Title 1"/>
          <p:cNvSpPr>
            <a:spLocks noGrp="1"/>
          </p:cNvSpPr>
          <p:nvPr>
            <p:ph type="title" orient="vert"/>
          </p:nvPr>
        </p:nvSpPr>
        <p:spPr>
          <a:xfrm>
            <a:off x="6543675" y="273844"/>
            <a:ext cx="1971675" cy="4358879"/>
          </a:xfrm>
        </p:spPr>
        <p:txBody>
          <a:bodyPr vert="eaVert"/>
          <a:lstStyle/>
          <a:p>
            <a:r>
              <a:rPr lang="zh-CN" altLang="en-US" smtClean="0"/>
              <a:t>单击此处编辑母版标题样式</a:t>
            </a:r>
            <a:endParaRPr lang="en-US"/>
          </a:p>
        </p:txBody>
      </p:sp>
      <p:sp>
        <p:nvSpPr>
          <p:cNvPr id="3" name="Vertical Text Placeholder 2"/>
          <p:cNvSpPr>
            <a:spLocks noGrp="1"/>
          </p:cNvSpPr>
          <p:nvPr>
            <p:ph type="body" orient="vert" idx="1"/>
          </p:nvPr>
        </p:nvSpPr>
        <p:spPr>
          <a:xfrm>
            <a:off x="628650" y="273844"/>
            <a:ext cx="5800725" cy="4358879"/>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4" name="Date Placeholder 3"/>
          <p:cNvSpPr>
            <a:spLocks noGrp="1"/>
          </p:cNvSpPr>
          <p:nvPr>
            <p:ph type="dt" sz="half" idx="10"/>
          </p:nvPr>
        </p:nvSpPr>
        <p:spPr/>
        <p:txBody>
          <a:bodyPr/>
          <a:lstStyle/>
          <a:p>
            <a:fld id="{F963AEAC-E352-40DC-8E92-EF72F161DD15}" type="datetimeFigureOut">
              <a:rPr lang="zh-CN" altLang="en-US" smtClean="0"/>
              <a:t/>
            </a:fld>
            <a:endParaRPr lang="zh-CN" altLang="en-US"/>
          </a:p>
        </p:txBody>
      </p:sp>
      <p:sp>
        <p:nvSpPr>
          <p:cNvPr id="5" name="Footer Placeholder 4"/>
          <p:cNvSpPr>
            <a:spLocks noGrp="1"/>
          </p:cNvSpPr>
          <p:nvPr>
            <p:ph type="ftr" sz="quarter" idx="11"/>
          </p:nvPr>
        </p:nvSpPr>
        <p:spPr/>
        <p:txBody>
          <a:bodyPr/>
          <a:lstStyle/>
          <a:p>
            <a:r>
              <a:rPr lang="zh-CN" altLang="en-US"/>
              <a:t>精选PPT课件</a:t>
            </a:r>
            <a:endParaRPr lang="zh-CN" altLang="en-US"/>
          </a:p>
        </p:txBody>
      </p:sp>
      <p:sp>
        <p:nvSpPr>
          <p:cNvPr id="6" name="Slide Number Placeholder 5"/>
          <p:cNvSpPr>
            <a:spLocks noGrp="1"/>
          </p:cNvSpPr>
          <p:nvPr>
            <p:ph type="sldNum" sz="quarter" idx="12"/>
          </p:nvPr>
        </p:nvSpPr>
        <p:spPr/>
        <p:txBody>
          <a:bodyPr/>
          <a:lstStyle/>
          <a:p>
            <a:fld id="{8A95F2D7-736B-4DC5-8BA4-533589FAEC4C}" type="slidenum">
              <a:rPr lang="zh-CN" altLang="en-US" smtClean="0"/>
              <a:t/>
            </a:fld>
            <a:endParaRPr lang="zh-CN" altLang="en-US"/>
          </a:p>
        </p:txBody>
      </p:sp>
    </p:spTree>
  </p:cSld>
  <p:clrMapOvr>
    <a:masterClrMapping/>
  </p:clrMapOvr>
  <p:transition spd="slow">
    <p:wipe/>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lumMod val="95000"/>
          </a:schemeClr>
        </a:solidFill>
        <a:effectLst/>
      </p:bgPr>
    </p:bg>
    <p:spTree>
      <p:nvGrpSpPr>
        <p:cNvPr id="1" name=""/>
        <p:cNvGrpSpPr/>
        <p:nvPr/>
      </p:nvGrpSpPr>
      <p:grpSpPr>
        <a:xfrm>
          <a:off x="0" y="0"/>
          <a: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zh-CN" altLang="en-US" smtClean="0"/>
              <a:t>单击此处编辑母版标题样式</a:t>
            </a:r>
            <a:endParaRPr lang="en-US"/>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defPPr>
              <a:defRPr lang="zh-CN"/>
            </a:defPPr>
            <a:lvl1pPr marL="0" algn="l" defTabSz="685800" rtl="0" eaLnBrk="1" latinLnBrk="0" hangingPunct="1">
              <a:defRPr sz="900" kern="1200">
                <a:solidFill>
                  <a:schemeClr val="tx1">
                    <a:tint val="75000"/>
                  </a:schemeClr>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fld id="{F963AEAC-E352-40DC-8E92-EF72F161DD15}" type="datetimeFigureOut">
              <a:rPr lang="zh-CN" altLang="en-US" smtClean="0"/>
              <a:t/>
            </a:fld>
            <a:endParaRPr lang="zh-CN" altLang="en-US"/>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defPPr>
              <a:defRPr lang="zh-CN"/>
            </a:defPPr>
            <a:lvl1pPr marL="0" algn="ctr" defTabSz="685800" rtl="0" eaLnBrk="1" latinLnBrk="0" hangingPunct="1">
              <a:defRPr sz="900" kern="1200">
                <a:solidFill>
                  <a:schemeClr val="tx1">
                    <a:tint val="75000"/>
                  </a:schemeClr>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a:t>精选PPT课件</a:t>
            </a:r>
            <a:endParaRPr lang="zh-CN" altLang="en-US"/>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defPPr>
              <a:defRPr lang="zh-CN"/>
            </a:defPPr>
            <a:lvl1pPr marL="0" algn="r" defTabSz="685800" rtl="0" eaLnBrk="1" latinLnBrk="0" hangingPunct="1">
              <a:defRPr sz="900" kern="1200">
                <a:solidFill>
                  <a:schemeClr val="tx1">
                    <a:tint val="75000"/>
                  </a:schemeClr>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fld id="{8A95F2D7-736B-4DC5-8BA4-533589FAEC4C}"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spd="slow">
    <p:wipe/>
  </p:transition>
  <p:timing/>
  <p:hf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26032;" TargetMode="Externa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 Id="rId3" Type="http://schemas.openxmlformats.org/officeDocument/2006/relationships/image" Target="../media/image6.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705203404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5"/>
          <p:cNvSpPr txBox="1">
            <a:spLocks noChangeArrowheads="1"/>
          </p:cNvSpPr>
          <p:nvPr/>
        </p:nvSpPr>
        <p:spPr bwMode="auto">
          <a:xfrm>
            <a:off x="4049152" y="1471831"/>
            <a:ext cx="4934434" cy="94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algn="ctr" defTabSz="514350" fontAlgn="base">
              <a:spcBef>
                <a:spcPct val="0"/>
              </a:spcBef>
              <a:spcAft>
                <a:spcPct val="0"/>
              </a:spcAft>
              <a:defRPr/>
            </a:pPr>
            <a:r>
              <a:rPr lang="zh-CN" altLang="en-US" sz="2800" b="1" spc="300">
                <a:solidFill>
                  <a:srgbClr val="3D3D3D"/>
                </a:solidFill>
                <a:latin typeface="幼圆" panose="02010509060101010101" charset="-122"/>
                <a:ea typeface="华文仿宋" panose="02010600040101010101" pitchFamily="2" charset="-122"/>
              </a:rPr>
              <a:t>中心静脉导管</a:t>
            </a:r>
            <a:r>
              <a:rPr lang="zh-CN" altLang="en-US" sz="1400" spc="300">
                <a:solidFill>
                  <a:srgbClr val="3D3D3D"/>
                </a:solidFill>
                <a:latin typeface="幼圆" panose="02010509060101010101" charset="-122"/>
                <a:ea typeface="华文仿宋" panose="02010600040101010101" pitchFamily="2" charset="-122"/>
              </a:rPr>
              <a:t>（</a:t>
            </a:r>
            <a:r>
              <a:rPr lang="en-US" altLang="zh-CN" sz="1400" spc="300">
                <a:solidFill>
                  <a:srgbClr val="3D3D3D"/>
                </a:solidFill>
                <a:latin typeface="幼圆" panose="02010509060101010101" charset="-122"/>
                <a:ea typeface="华文仿宋" panose="02010600040101010101" pitchFamily="2" charset="-122"/>
              </a:rPr>
              <a:t>PICC</a:t>
            </a:r>
            <a:r>
              <a:rPr lang="zh-CN" altLang="en-US" sz="1400" spc="300">
                <a:solidFill>
                  <a:srgbClr val="3D3D3D"/>
                </a:solidFill>
                <a:latin typeface="幼圆" panose="02010509060101010101" charset="-122"/>
                <a:ea typeface="华文仿宋" panose="02010600040101010101" pitchFamily="2" charset="-122"/>
              </a:rPr>
              <a:t>、</a:t>
            </a:r>
            <a:r>
              <a:rPr lang="en-US" altLang="zh-CN" sz="1400" spc="300">
                <a:solidFill>
                  <a:srgbClr val="3D3D3D"/>
                </a:solidFill>
                <a:latin typeface="幼圆" panose="02010509060101010101" charset="-122"/>
                <a:ea typeface="华文仿宋" panose="02010600040101010101" pitchFamily="2" charset="-122"/>
              </a:rPr>
              <a:t>CVC)</a:t>
            </a:r>
            <a:r>
              <a:rPr lang="zh-CN" altLang="en-US" sz="2800" b="1" spc="300">
                <a:solidFill>
                  <a:srgbClr val="3D3D3D"/>
                </a:solidFill>
                <a:latin typeface="幼圆" panose="02010509060101010101" charset="-122"/>
                <a:ea typeface="华文仿宋" panose="02010600040101010101" pitchFamily="2" charset="-122"/>
              </a:rPr>
              <a:t>相关</a:t>
            </a:r>
            <a:endParaRPr lang="zh-CN" altLang="en-US" sz="2800" b="1" spc="300">
              <a:solidFill>
                <a:srgbClr val="3D3D3D"/>
              </a:solidFill>
              <a:latin typeface="幼圆" panose="02010509060101010101" charset="-122"/>
              <a:ea typeface="华文仿宋" panose="02010600040101010101" pitchFamily="2" charset="-122"/>
            </a:endParaRPr>
          </a:p>
          <a:p>
            <a:pPr algn="ctr" defTabSz="514350" fontAlgn="base">
              <a:spcBef>
                <a:spcPct val="0"/>
              </a:spcBef>
              <a:spcAft>
                <a:spcPct val="0"/>
              </a:spcAft>
              <a:defRPr/>
            </a:pPr>
            <a:r>
              <a:rPr lang="zh-CN" altLang="en-US" sz="2800" b="1" spc="300">
                <a:solidFill>
                  <a:srgbClr val="3D3D3D"/>
                </a:solidFill>
                <a:latin typeface="幼圆" panose="02010509060101010101" charset="-122"/>
                <a:ea typeface="华文仿宋" panose="02010600040101010101" pitchFamily="2" charset="-122"/>
              </a:rPr>
              <a:t>血流感染的预防与护理</a:t>
            </a:r>
            <a:endParaRPr lang="zh-CN" altLang="en-US" sz="2800" b="1" spc="300">
              <a:solidFill>
                <a:srgbClr val="3D3D3D"/>
              </a:solidFill>
              <a:latin typeface="幼圆" panose="02010509060101010101" charset="-122"/>
              <a:ea typeface="华文仿宋" panose="02010600040101010101" pitchFamily="2" charset="-122"/>
            </a:endParaRPr>
          </a:p>
        </p:txBody>
      </p:sp>
      <p:cxnSp>
        <p:nvCxnSpPr>
          <p:cNvPr id="13" name="直接连接符 12"/>
          <p:cNvCxnSpPr/>
          <p:nvPr/>
        </p:nvCxnSpPr>
        <p:spPr>
          <a:xfrm>
            <a:off x="7235601" y="3641604"/>
            <a:ext cx="294904" cy="0"/>
          </a:xfrm>
          <a:prstGeom prst="line">
            <a:avLst/>
          </a:prstGeom>
          <a:ln w="19050">
            <a:solidFill>
              <a:srgbClr val="3D3D3D"/>
            </a:solidFill>
          </a:ln>
        </p:spPr>
        <p:style>
          <a:lnRef idx="1">
            <a:schemeClr val="accent1"/>
          </a:lnRef>
          <a:fillRef idx="0">
            <a:schemeClr val="accent1"/>
          </a:fillRef>
          <a:effectRef idx="0">
            <a:schemeClr val="accent1"/>
          </a:effectRef>
          <a:fontRef idx="minor">
            <a:schemeClr val="tx1"/>
          </a:fontRef>
        </p:style>
      </p:cxnSp>
      <p:grpSp>
        <p:nvGrpSpPr>
          <p:cNvPr id="56" name="组合 55"/>
          <p:cNvGrpSpPr/>
          <p:nvPr/>
        </p:nvGrpSpPr>
        <p:grpSpPr>
          <a:xfrm>
            <a:off x="1282647" y="0"/>
            <a:ext cx="1589087" cy="4341774"/>
            <a:chOff x="1444624" y="0"/>
            <a:chExt cx="1589087" cy="4341774"/>
          </a:xfrm>
        </p:grpSpPr>
        <p:cxnSp>
          <p:nvCxnSpPr>
            <p:cNvPr id="20" name="直接连接符 19"/>
            <p:cNvCxnSpPr/>
            <p:nvPr/>
          </p:nvCxnSpPr>
          <p:spPr>
            <a:xfrm flipH="1">
              <a:off x="2239167" y="0"/>
              <a:ext cx="0" cy="2724068"/>
            </a:xfrm>
            <a:prstGeom prst="line">
              <a:avLst/>
            </a:prstGeom>
            <a:ln w="28575">
              <a:solidFill>
                <a:srgbClr val="3D3D3D"/>
              </a:solidFill>
            </a:ln>
          </p:spPr>
          <p:style>
            <a:lnRef idx="1">
              <a:schemeClr val="accent1"/>
            </a:lnRef>
            <a:fillRef idx="0">
              <a:schemeClr val="accent1"/>
            </a:fillRef>
            <a:effectRef idx="0">
              <a:schemeClr val="accent1"/>
            </a:effectRef>
            <a:fontRef idx="minor">
              <a:schemeClr val="tx1"/>
            </a:fontRef>
          </p:style>
        </p:cxnSp>
        <p:grpSp>
          <p:nvGrpSpPr>
            <p:cNvPr id="23" name="Group 4"/>
            <p:cNvGrpSpPr>
              <a:grpSpLocks noChangeAspect="1"/>
            </p:cNvGrpSpPr>
            <p:nvPr/>
          </p:nvGrpSpPr>
          <p:grpSpPr>
            <a:xfrm>
              <a:off x="1444624" y="2701886"/>
              <a:ext cx="1589087" cy="1639888"/>
              <a:chOff x="1308" y="1009"/>
              <a:chExt cx="1001" cy="1033"/>
            </a:xfrm>
          </p:grpSpPr>
          <p:sp>
            <p:nvSpPr>
              <p:cNvPr id="24" name="Freeform 5"/>
              <p:cNvSpPr/>
              <p:nvPr/>
            </p:nvSpPr>
            <p:spPr bwMode="auto">
              <a:xfrm>
                <a:off x="1533" y="1009"/>
                <a:ext cx="571" cy="830"/>
              </a:xfrm>
              <a:custGeom>
                <a:gdLst>
                  <a:gd name="T0" fmla="*/ 404 w 439"/>
                  <a:gd name="T1" fmla="*/ 298 h 638"/>
                  <a:gd name="T2" fmla="*/ 321 w 439"/>
                  <a:gd name="T3" fmla="*/ 223 h 638"/>
                  <a:gd name="T4" fmla="*/ 321 w 439"/>
                  <a:gd name="T5" fmla="*/ 50 h 638"/>
                  <a:gd name="T6" fmla="*/ 318 w 439"/>
                  <a:gd name="T7" fmla="*/ 41 h 638"/>
                  <a:gd name="T8" fmla="*/ 221 w 439"/>
                  <a:gd name="T9" fmla="*/ 0 h 638"/>
                  <a:gd name="T10" fmla="*/ 118 w 439"/>
                  <a:gd name="T11" fmla="*/ 40 h 638"/>
                  <a:gd name="T12" fmla="*/ 114 w 439"/>
                  <a:gd name="T13" fmla="*/ 50 h 638"/>
                  <a:gd name="T14" fmla="*/ 114 w 439"/>
                  <a:gd name="T15" fmla="*/ 225 h 638"/>
                  <a:gd name="T16" fmla="*/ 34 w 439"/>
                  <a:gd name="T17" fmla="*/ 300 h 638"/>
                  <a:gd name="T18" fmla="*/ 0 w 439"/>
                  <a:gd name="T19" fmla="*/ 418 h 638"/>
                  <a:gd name="T20" fmla="*/ 220 w 439"/>
                  <a:gd name="T21" fmla="*/ 638 h 638"/>
                  <a:gd name="T22" fmla="*/ 439 w 439"/>
                  <a:gd name="T23" fmla="*/ 418 h 638"/>
                  <a:gd name="T24" fmla="*/ 404 w 439"/>
                  <a:gd name="T25" fmla="*/ 298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9" h="638">
                    <a:moveTo>
                      <a:pt x="404" y="298"/>
                    </a:moveTo>
                    <a:cubicBezTo>
                      <a:pt x="383" y="267"/>
                      <a:pt x="355" y="241"/>
                      <a:pt x="321" y="223"/>
                    </a:cubicBezTo>
                    <a:cubicBezTo>
                      <a:pt x="321" y="222"/>
                      <a:pt x="321" y="50"/>
                      <a:pt x="321" y="50"/>
                    </a:cubicBezTo>
                    <a:cubicBezTo>
                      <a:pt x="321" y="47"/>
                      <a:pt x="320" y="44"/>
                      <a:pt x="318" y="41"/>
                    </a:cubicBezTo>
                    <a:cubicBezTo>
                      <a:pt x="316" y="39"/>
                      <a:pt x="282" y="0"/>
                      <a:pt x="221" y="0"/>
                    </a:cubicBezTo>
                    <a:cubicBezTo>
                      <a:pt x="162" y="0"/>
                      <a:pt x="120" y="38"/>
                      <a:pt x="118" y="40"/>
                    </a:cubicBezTo>
                    <a:cubicBezTo>
                      <a:pt x="116" y="43"/>
                      <a:pt x="114" y="46"/>
                      <a:pt x="114" y="50"/>
                    </a:cubicBezTo>
                    <a:cubicBezTo>
                      <a:pt x="114" y="50"/>
                      <a:pt x="114" y="223"/>
                      <a:pt x="114" y="225"/>
                    </a:cubicBezTo>
                    <a:cubicBezTo>
                      <a:pt x="81" y="243"/>
                      <a:pt x="54" y="269"/>
                      <a:pt x="34" y="300"/>
                    </a:cubicBezTo>
                    <a:cubicBezTo>
                      <a:pt x="11" y="335"/>
                      <a:pt x="0" y="376"/>
                      <a:pt x="0" y="418"/>
                    </a:cubicBezTo>
                    <a:cubicBezTo>
                      <a:pt x="0" y="539"/>
                      <a:pt x="98" y="638"/>
                      <a:pt x="220" y="638"/>
                    </a:cubicBezTo>
                    <a:cubicBezTo>
                      <a:pt x="341" y="638"/>
                      <a:pt x="439" y="539"/>
                      <a:pt x="439" y="418"/>
                    </a:cubicBezTo>
                    <a:cubicBezTo>
                      <a:pt x="439" y="375"/>
                      <a:pt x="427" y="334"/>
                      <a:pt x="404" y="298"/>
                    </a:cubicBezTo>
                    <a:close/>
                  </a:path>
                </a:pathLst>
              </a:custGeom>
              <a:solidFill>
                <a:srgbClr val="FF3E3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25" name="Freeform 6"/>
              <p:cNvSpPr>
                <a:spLocks noEditPoints="1"/>
              </p:cNvSpPr>
              <p:nvPr/>
            </p:nvSpPr>
            <p:spPr bwMode="auto">
              <a:xfrm>
                <a:off x="1526" y="1009"/>
                <a:ext cx="573" cy="830"/>
              </a:xfrm>
              <a:custGeom>
                <a:gdLst>
                  <a:gd name="T0" fmla="*/ 440 w 440"/>
                  <a:gd name="T1" fmla="*/ 418 h 638"/>
                  <a:gd name="T2" fmla="*/ 322 w 440"/>
                  <a:gd name="T3" fmla="*/ 223 h 638"/>
                  <a:gd name="T4" fmla="*/ 319 w 440"/>
                  <a:gd name="T5" fmla="*/ 41 h 638"/>
                  <a:gd name="T6" fmla="*/ 119 w 440"/>
                  <a:gd name="T7" fmla="*/ 40 h 638"/>
                  <a:gd name="T8" fmla="*/ 114 w 440"/>
                  <a:gd name="T9" fmla="*/ 225 h 638"/>
                  <a:gd name="T10" fmla="*/ 0 w 440"/>
                  <a:gd name="T11" fmla="*/ 418 h 638"/>
                  <a:gd name="T12" fmla="*/ 143 w 440"/>
                  <a:gd name="T13" fmla="*/ 75 h 638"/>
                  <a:gd name="T14" fmla="*/ 294 w 440"/>
                  <a:gd name="T15" fmla="*/ 134 h 638"/>
                  <a:gd name="T16" fmla="*/ 143 w 440"/>
                  <a:gd name="T17" fmla="*/ 75 h 638"/>
                  <a:gd name="T18" fmla="*/ 294 w 440"/>
                  <a:gd name="T19" fmla="*/ 162 h 638"/>
                  <a:gd name="T20" fmla="*/ 294 w 440"/>
                  <a:gd name="T21" fmla="*/ 189 h 638"/>
                  <a:gd name="T22" fmla="*/ 143 w 440"/>
                  <a:gd name="T23" fmla="*/ 134 h 638"/>
                  <a:gd name="T24" fmla="*/ 213 w 440"/>
                  <a:gd name="T25" fmla="*/ 411 h 638"/>
                  <a:gd name="T26" fmla="*/ 184 w 440"/>
                  <a:gd name="T27" fmla="*/ 400 h 638"/>
                  <a:gd name="T28" fmla="*/ 196 w 440"/>
                  <a:gd name="T29" fmla="*/ 200 h 638"/>
                  <a:gd name="T30" fmla="*/ 230 w 440"/>
                  <a:gd name="T31" fmla="*/ 228 h 638"/>
                  <a:gd name="T32" fmla="*/ 218 w 440"/>
                  <a:gd name="T33" fmla="*/ 408 h 638"/>
                  <a:gd name="T34" fmla="*/ 213 w 440"/>
                  <a:gd name="T35" fmla="*/ 459 h 638"/>
                  <a:gd name="T36" fmla="*/ 213 w 440"/>
                  <a:gd name="T37" fmla="*/ 435 h 638"/>
                  <a:gd name="T38" fmla="*/ 136 w 440"/>
                  <a:gd name="T39" fmla="*/ 245 h 638"/>
                  <a:gd name="T40" fmla="*/ 143 w 440"/>
                  <a:gd name="T41" fmla="*/ 191 h 638"/>
                  <a:gd name="T42" fmla="*/ 183 w 440"/>
                  <a:gd name="T43" fmla="*/ 228 h 638"/>
                  <a:gd name="T44" fmla="*/ 146 w 440"/>
                  <a:gd name="T45" fmla="*/ 411 h 638"/>
                  <a:gd name="T46" fmla="*/ 139 w 440"/>
                  <a:gd name="T47" fmla="*/ 470 h 638"/>
                  <a:gd name="T48" fmla="*/ 181 w 440"/>
                  <a:gd name="T49" fmla="*/ 421 h 638"/>
                  <a:gd name="T50" fmla="*/ 188 w 440"/>
                  <a:gd name="T51" fmla="*/ 450 h 638"/>
                  <a:gd name="T52" fmla="*/ 237 w 440"/>
                  <a:gd name="T53" fmla="*/ 450 h 638"/>
                  <a:gd name="T54" fmla="*/ 245 w 440"/>
                  <a:gd name="T55" fmla="*/ 421 h 638"/>
                  <a:gd name="T56" fmla="*/ 286 w 440"/>
                  <a:gd name="T57" fmla="*/ 470 h 638"/>
                  <a:gd name="T58" fmla="*/ 279 w 440"/>
                  <a:gd name="T59" fmla="*/ 411 h 638"/>
                  <a:gd name="T60" fmla="*/ 243 w 440"/>
                  <a:gd name="T61" fmla="*/ 228 h 638"/>
                  <a:gd name="T62" fmla="*/ 294 w 440"/>
                  <a:gd name="T63" fmla="*/ 217 h 638"/>
                  <a:gd name="T64" fmla="*/ 302 w 440"/>
                  <a:gd name="T65" fmla="*/ 244 h 638"/>
                  <a:gd name="T66" fmla="*/ 220 w 440"/>
                  <a:gd name="T67" fmla="*/ 610 h 638"/>
                  <a:gd name="T68" fmla="*/ 136 w 440"/>
                  <a:gd name="T69" fmla="*/ 245 h 638"/>
                  <a:gd name="T70" fmla="*/ 160 w 440"/>
                  <a:gd name="T71" fmla="*/ 443 h 638"/>
                  <a:gd name="T72" fmla="*/ 143 w 440"/>
                  <a:gd name="T73" fmla="*/ 447 h 638"/>
                  <a:gd name="T74" fmla="*/ 168 w 440"/>
                  <a:gd name="T75" fmla="*/ 422 h 638"/>
                  <a:gd name="T76" fmla="*/ 273 w 440"/>
                  <a:gd name="T77" fmla="*/ 429 h 638"/>
                  <a:gd name="T78" fmla="*/ 280 w 440"/>
                  <a:gd name="T79" fmla="*/ 452 h 638"/>
                  <a:gd name="T80" fmla="*/ 258 w 440"/>
                  <a:gd name="T81" fmla="*/ 422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40" h="638">
                    <a:moveTo>
                      <a:pt x="220" y="638"/>
                    </a:moveTo>
                    <a:cubicBezTo>
                      <a:pt x="342" y="638"/>
                      <a:pt x="440" y="539"/>
                      <a:pt x="440" y="418"/>
                    </a:cubicBezTo>
                    <a:cubicBezTo>
                      <a:pt x="440" y="375"/>
                      <a:pt x="428" y="334"/>
                      <a:pt x="405" y="298"/>
                    </a:cubicBezTo>
                    <a:cubicBezTo>
                      <a:pt x="384" y="267"/>
                      <a:pt x="356" y="241"/>
                      <a:pt x="322" y="223"/>
                    </a:cubicBezTo>
                    <a:cubicBezTo>
                      <a:pt x="322" y="222"/>
                      <a:pt x="322" y="50"/>
                      <a:pt x="322" y="50"/>
                    </a:cubicBezTo>
                    <a:cubicBezTo>
                      <a:pt x="322" y="47"/>
                      <a:pt x="321" y="44"/>
                      <a:pt x="319" y="41"/>
                    </a:cubicBezTo>
                    <a:cubicBezTo>
                      <a:pt x="317" y="39"/>
                      <a:pt x="283" y="0"/>
                      <a:pt x="222" y="0"/>
                    </a:cubicBezTo>
                    <a:cubicBezTo>
                      <a:pt x="162" y="0"/>
                      <a:pt x="121" y="38"/>
                      <a:pt x="119" y="40"/>
                    </a:cubicBezTo>
                    <a:cubicBezTo>
                      <a:pt x="117" y="43"/>
                      <a:pt x="115" y="46"/>
                      <a:pt x="115" y="50"/>
                    </a:cubicBezTo>
                    <a:cubicBezTo>
                      <a:pt x="115" y="50"/>
                      <a:pt x="115" y="223"/>
                      <a:pt x="114" y="225"/>
                    </a:cubicBezTo>
                    <a:cubicBezTo>
                      <a:pt x="82" y="243"/>
                      <a:pt x="55" y="269"/>
                      <a:pt x="35" y="300"/>
                    </a:cubicBezTo>
                    <a:cubicBezTo>
                      <a:pt x="12" y="335"/>
                      <a:pt x="0" y="376"/>
                      <a:pt x="0" y="418"/>
                    </a:cubicBezTo>
                    <a:cubicBezTo>
                      <a:pt x="0" y="539"/>
                      <a:pt x="99" y="638"/>
                      <a:pt x="220" y="638"/>
                    </a:cubicBezTo>
                    <a:close/>
                    <a:moveTo>
                      <a:pt x="143" y="75"/>
                    </a:moveTo>
                    <a:cubicBezTo>
                      <a:pt x="294" y="102"/>
                      <a:pt x="294" y="102"/>
                      <a:pt x="294" y="102"/>
                    </a:cubicBezTo>
                    <a:cubicBezTo>
                      <a:pt x="294" y="134"/>
                      <a:pt x="294" y="134"/>
                      <a:pt x="294" y="134"/>
                    </a:cubicBezTo>
                    <a:cubicBezTo>
                      <a:pt x="143" y="106"/>
                      <a:pt x="143" y="106"/>
                      <a:pt x="143" y="106"/>
                    </a:cubicBezTo>
                    <a:lnTo>
                      <a:pt x="143" y="75"/>
                    </a:lnTo>
                    <a:close/>
                    <a:moveTo>
                      <a:pt x="143" y="134"/>
                    </a:moveTo>
                    <a:cubicBezTo>
                      <a:pt x="294" y="162"/>
                      <a:pt x="294" y="162"/>
                      <a:pt x="294" y="162"/>
                    </a:cubicBezTo>
                    <a:cubicBezTo>
                      <a:pt x="294" y="180"/>
                      <a:pt x="294" y="180"/>
                      <a:pt x="294" y="180"/>
                    </a:cubicBezTo>
                    <a:cubicBezTo>
                      <a:pt x="294" y="189"/>
                      <a:pt x="294" y="189"/>
                      <a:pt x="294" y="189"/>
                    </a:cubicBezTo>
                    <a:cubicBezTo>
                      <a:pt x="143" y="163"/>
                      <a:pt x="143" y="163"/>
                      <a:pt x="143" y="163"/>
                    </a:cubicBezTo>
                    <a:lnTo>
                      <a:pt x="143" y="134"/>
                    </a:lnTo>
                    <a:close/>
                    <a:moveTo>
                      <a:pt x="218" y="408"/>
                    </a:moveTo>
                    <a:cubicBezTo>
                      <a:pt x="216" y="409"/>
                      <a:pt x="214" y="410"/>
                      <a:pt x="213" y="411"/>
                    </a:cubicBezTo>
                    <a:cubicBezTo>
                      <a:pt x="211" y="410"/>
                      <a:pt x="209" y="409"/>
                      <a:pt x="207" y="408"/>
                    </a:cubicBezTo>
                    <a:cubicBezTo>
                      <a:pt x="201" y="404"/>
                      <a:pt x="193" y="402"/>
                      <a:pt x="184" y="400"/>
                    </a:cubicBezTo>
                    <a:cubicBezTo>
                      <a:pt x="191" y="354"/>
                      <a:pt x="194" y="273"/>
                      <a:pt x="195" y="228"/>
                    </a:cubicBezTo>
                    <a:cubicBezTo>
                      <a:pt x="195" y="215"/>
                      <a:pt x="196" y="205"/>
                      <a:pt x="196" y="200"/>
                    </a:cubicBezTo>
                    <a:cubicBezTo>
                      <a:pt x="230" y="206"/>
                      <a:pt x="230" y="206"/>
                      <a:pt x="230" y="206"/>
                    </a:cubicBezTo>
                    <a:cubicBezTo>
                      <a:pt x="230" y="211"/>
                      <a:pt x="230" y="219"/>
                      <a:pt x="230" y="228"/>
                    </a:cubicBezTo>
                    <a:cubicBezTo>
                      <a:pt x="231" y="273"/>
                      <a:pt x="234" y="354"/>
                      <a:pt x="241" y="400"/>
                    </a:cubicBezTo>
                    <a:cubicBezTo>
                      <a:pt x="233" y="402"/>
                      <a:pt x="225" y="404"/>
                      <a:pt x="218" y="408"/>
                    </a:cubicBezTo>
                    <a:close/>
                    <a:moveTo>
                      <a:pt x="225" y="448"/>
                    </a:moveTo>
                    <a:cubicBezTo>
                      <a:pt x="224" y="452"/>
                      <a:pt x="218" y="459"/>
                      <a:pt x="213" y="459"/>
                    </a:cubicBezTo>
                    <a:cubicBezTo>
                      <a:pt x="208" y="459"/>
                      <a:pt x="201" y="452"/>
                      <a:pt x="201" y="448"/>
                    </a:cubicBezTo>
                    <a:cubicBezTo>
                      <a:pt x="201" y="445"/>
                      <a:pt x="204" y="439"/>
                      <a:pt x="213" y="435"/>
                    </a:cubicBezTo>
                    <a:cubicBezTo>
                      <a:pt x="221" y="439"/>
                      <a:pt x="225" y="445"/>
                      <a:pt x="225" y="448"/>
                    </a:cubicBezTo>
                    <a:close/>
                    <a:moveTo>
                      <a:pt x="136" y="245"/>
                    </a:moveTo>
                    <a:cubicBezTo>
                      <a:pt x="144" y="242"/>
                      <a:pt x="144" y="242"/>
                      <a:pt x="144" y="242"/>
                    </a:cubicBezTo>
                    <a:cubicBezTo>
                      <a:pt x="143" y="191"/>
                      <a:pt x="143" y="191"/>
                      <a:pt x="143" y="191"/>
                    </a:cubicBezTo>
                    <a:cubicBezTo>
                      <a:pt x="183" y="198"/>
                      <a:pt x="183" y="198"/>
                      <a:pt x="183" y="198"/>
                    </a:cubicBezTo>
                    <a:cubicBezTo>
                      <a:pt x="183" y="205"/>
                      <a:pt x="183" y="215"/>
                      <a:pt x="183" y="228"/>
                    </a:cubicBezTo>
                    <a:cubicBezTo>
                      <a:pt x="181" y="278"/>
                      <a:pt x="178" y="360"/>
                      <a:pt x="172" y="400"/>
                    </a:cubicBezTo>
                    <a:cubicBezTo>
                      <a:pt x="162" y="401"/>
                      <a:pt x="153" y="404"/>
                      <a:pt x="146" y="411"/>
                    </a:cubicBezTo>
                    <a:cubicBezTo>
                      <a:pt x="138" y="418"/>
                      <a:pt x="133" y="429"/>
                      <a:pt x="131" y="441"/>
                    </a:cubicBezTo>
                    <a:cubicBezTo>
                      <a:pt x="129" y="453"/>
                      <a:pt x="132" y="464"/>
                      <a:pt x="139" y="470"/>
                    </a:cubicBezTo>
                    <a:cubicBezTo>
                      <a:pt x="146" y="477"/>
                      <a:pt x="158" y="477"/>
                      <a:pt x="170" y="457"/>
                    </a:cubicBezTo>
                    <a:cubicBezTo>
                      <a:pt x="174" y="449"/>
                      <a:pt x="178" y="436"/>
                      <a:pt x="181" y="421"/>
                    </a:cubicBezTo>
                    <a:cubicBezTo>
                      <a:pt x="186" y="421"/>
                      <a:pt x="192" y="423"/>
                      <a:pt x="197" y="425"/>
                    </a:cubicBezTo>
                    <a:cubicBezTo>
                      <a:pt x="189" y="434"/>
                      <a:pt x="188" y="444"/>
                      <a:pt x="188" y="450"/>
                    </a:cubicBezTo>
                    <a:cubicBezTo>
                      <a:pt x="189" y="464"/>
                      <a:pt x="200" y="480"/>
                      <a:pt x="213" y="480"/>
                    </a:cubicBezTo>
                    <a:cubicBezTo>
                      <a:pt x="225" y="480"/>
                      <a:pt x="236" y="464"/>
                      <a:pt x="237" y="450"/>
                    </a:cubicBezTo>
                    <a:cubicBezTo>
                      <a:pt x="237" y="444"/>
                      <a:pt x="236" y="434"/>
                      <a:pt x="229" y="425"/>
                    </a:cubicBezTo>
                    <a:cubicBezTo>
                      <a:pt x="234" y="423"/>
                      <a:pt x="239" y="421"/>
                      <a:pt x="245" y="421"/>
                    </a:cubicBezTo>
                    <a:cubicBezTo>
                      <a:pt x="248" y="436"/>
                      <a:pt x="251" y="449"/>
                      <a:pt x="256" y="457"/>
                    </a:cubicBezTo>
                    <a:cubicBezTo>
                      <a:pt x="267" y="477"/>
                      <a:pt x="279" y="477"/>
                      <a:pt x="286" y="470"/>
                    </a:cubicBezTo>
                    <a:cubicBezTo>
                      <a:pt x="293" y="464"/>
                      <a:pt x="296" y="453"/>
                      <a:pt x="294" y="441"/>
                    </a:cubicBezTo>
                    <a:cubicBezTo>
                      <a:pt x="292" y="429"/>
                      <a:pt x="287" y="418"/>
                      <a:pt x="279" y="411"/>
                    </a:cubicBezTo>
                    <a:cubicBezTo>
                      <a:pt x="272" y="404"/>
                      <a:pt x="263" y="401"/>
                      <a:pt x="254" y="400"/>
                    </a:cubicBezTo>
                    <a:cubicBezTo>
                      <a:pt x="247" y="360"/>
                      <a:pt x="244" y="278"/>
                      <a:pt x="243" y="228"/>
                    </a:cubicBezTo>
                    <a:cubicBezTo>
                      <a:pt x="243" y="220"/>
                      <a:pt x="242" y="214"/>
                      <a:pt x="242" y="208"/>
                    </a:cubicBezTo>
                    <a:cubicBezTo>
                      <a:pt x="294" y="217"/>
                      <a:pt x="294" y="217"/>
                      <a:pt x="294" y="217"/>
                    </a:cubicBezTo>
                    <a:cubicBezTo>
                      <a:pt x="294" y="240"/>
                      <a:pt x="294" y="240"/>
                      <a:pt x="294" y="240"/>
                    </a:cubicBezTo>
                    <a:cubicBezTo>
                      <a:pt x="302" y="244"/>
                      <a:pt x="302" y="244"/>
                      <a:pt x="302" y="244"/>
                    </a:cubicBezTo>
                    <a:cubicBezTo>
                      <a:pt x="369" y="275"/>
                      <a:pt x="413" y="344"/>
                      <a:pt x="413" y="418"/>
                    </a:cubicBezTo>
                    <a:cubicBezTo>
                      <a:pt x="413" y="524"/>
                      <a:pt x="326" y="610"/>
                      <a:pt x="220" y="610"/>
                    </a:cubicBezTo>
                    <a:cubicBezTo>
                      <a:pt x="114" y="610"/>
                      <a:pt x="28" y="524"/>
                      <a:pt x="28" y="418"/>
                    </a:cubicBezTo>
                    <a:cubicBezTo>
                      <a:pt x="28" y="344"/>
                      <a:pt x="70" y="278"/>
                      <a:pt x="136" y="245"/>
                    </a:cubicBezTo>
                    <a:close/>
                    <a:moveTo>
                      <a:pt x="168" y="422"/>
                    </a:moveTo>
                    <a:cubicBezTo>
                      <a:pt x="165" y="431"/>
                      <a:pt x="163" y="438"/>
                      <a:pt x="160" y="443"/>
                    </a:cubicBezTo>
                    <a:cubicBezTo>
                      <a:pt x="154" y="454"/>
                      <a:pt x="148" y="455"/>
                      <a:pt x="145" y="452"/>
                    </a:cubicBezTo>
                    <a:cubicBezTo>
                      <a:pt x="144" y="451"/>
                      <a:pt x="143" y="449"/>
                      <a:pt x="143" y="447"/>
                    </a:cubicBezTo>
                    <a:cubicBezTo>
                      <a:pt x="144" y="439"/>
                      <a:pt x="147" y="434"/>
                      <a:pt x="152" y="429"/>
                    </a:cubicBezTo>
                    <a:cubicBezTo>
                      <a:pt x="156" y="425"/>
                      <a:pt x="162" y="423"/>
                      <a:pt x="168" y="422"/>
                    </a:cubicBezTo>
                    <a:close/>
                    <a:moveTo>
                      <a:pt x="258" y="422"/>
                    </a:moveTo>
                    <a:cubicBezTo>
                      <a:pt x="264" y="423"/>
                      <a:pt x="269" y="425"/>
                      <a:pt x="273" y="429"/>
                    </a:cubicBezTo>
                    <a:cubicBezTo>
                      <a:pt x="278" y="434"/>
                      <a:pt x="281" y="439"/>
                      <a:pt x="282" y="447"/>
                    </a:cubicBezTo>
                    <a:cubicBezTo>
                      <a:pt x="283" y="449"/>
                      <a:pt x="282" y="451"/>
                      <a:pt x="280" y="452"/>
                    </a:cubicBezTo>
                    <a:cubicBezTo>
                      <a:pt x="277" y="455"/>
                      <a:pt x="271" y="454"/>
                      <a:pt x="265" y="443"/>
                    </a:cubicBezTo>
                    <a:cubicBezTo>
                      <a:pt x="262" y="438"/>
                      <a:pt x="260" y="431"/>
                      <a:pt x="258" y="422"/>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26" name="Freeform 7"/>
              <p:cNvSpPr/>
              <p:nvPr/>
            </p:nvSpPr>
            <p:spPr bwMode="auto">
              <a:xfrm>
                <a:off x="2145" y="1578"/>
                <a:ext cx="164" cy="42"/>
              </a:xfrm>
              <a:custGeom>
                <a:gdLst>
                  <a:gd name="T0" fmla="*/ 0 w 126"/>
                  <a:gd name="T1" fmla="*/ 16 h 33"/>
                  <a:gd name="T2" fmla="*/ 17 w 126"/>
                  <a:gd name="T3" fmla="*/ 33 h 33"/>
                  <a:gd name="T4" fmla="*/ 109 w 126"/>
                  <a:gd name="T5" fmla="*/ 33 h 33"/>
                  <a:gd name="T6" fmla="*/ 126 w 126"/>
                  <a:gd name="T7" fmla="*/ 16 h 33"/>
                  <a:gd name="T8" fmla="*/ 109 w 126"/>
                  <a:gd name="T9" fmla="*/ 0 h 33"/>
                  <a:gd name="T10" fmla="*/ 17 w 126"/>
                  <a:gd name="T11" fmla="*/ 0 h 33"/>
                  <a:gd name="T12" fmla="*/ 0 w 126"/>
                  <a:gd name="T13" fmla="*/ 16 h 33"/>
                </a:gdLst>
                <a:cxnLst>
                  <a:cxn ang="0">
                    <a:pos x="T0" y="T1"/>
                  </a:cxn>
                  <a:cxn ang="0">
                    <a:pos x="T2" y="T3"/>
                  </a:cxn>
                  <a:cxn ang="0">
                    <a:pos x="T4" y="T5"/>
                  </a:cxn>
                  <a:cxn ang="0">
                    <a:pos x="T6" y="T7"/>
                  </a:cxn>
                  <a:cxn ang="0">
                    <a:pos x="T8" y="T9"/>
                  </a:cxn>
                  <a:cxn ang="0">
                    <a:pos x="T10" y="T11"/>
                  </a:cxn>
                  <a:cxn ang="0">
                    <a:pos x="T12" y="T13"/>
                  </a:cxn>
                </a:cxnLst>
                <a:rect l="0" t="0" r="r" b="b"/>
                <a:pathLst>
                  <a:path w="125" h="33">
                    <a:moveTo>
                      <a:pt x="0" y="16"/>
                    </a:moveTo>
                    <a:cubicBezTo>
                      <a:pt x="0" y="25"/>
                      <a:pt x="7" y="33"/>
                      <a:pt x="17" y="33"/>
                    </a:cubicBezTo>
                    <a:cubicBezTo>
                      <a:pt x="109" y="33"/>
                      <a:pt x="109" y="33"/>
                      <a:pt x="109" y="33"/>
                    </a:cubicBezTo>
                    <a:cubicBezTo>
                      <a:pt x="118" y="33"/>
                      <a:pt x="126" y="25"/>
                      <a:pt x="126" y="16"/>
                    </a:cubicBezTo>
                    <a:cubicBezTo>
                      <a:pt x="126" y="7"/>
                      <a:pt x="118" y="0"/>
                      <a:pt x="109" y="0"/>
                    </a:cubicBezTo>
                    <a:cubicBezTo>
                      <a:pt x="17" y="0"/>
                      <a:pt x="17" y="0"/>
                      <a:pt x="17" y="0"/>
                    </a:cubicBezTo>
                    <a:cubicBezTo>
                      <a:pt x="7" y="0"/>
                      <a:pt x="0" y="7"/>
                      <a:pt x="0" y="16"/>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27" name="Freeform 8"/>
              <p:cNvSpPr/>
              <p:nvPr/>
            </p:nvSpPr>
            <p:spPr bwMode="auto">
              <a:xfrm>
                <a:off x="1763" y="1882"/>
                <a:ext cx="44" cy="160"/>
              </a:xfrm>
              <a:custGeom>
                <a:gdLst>
                  <a:gd name="T0" fmla="*/ 17 w 34"/>
                  <a:gd name="T1" fmla="*/ 0 h 123"/>
                  <a:gd name="T2" fmla="*/ 0 w 34"/>
                  <a:gd name="T3" fmla="*/ 16 h 123"/>
                  <a:gd name="T4" fmla="*/ 0 w 34"/>
                  <a:gd name="T5" fmla="*/ 106 h 123"/>
                  <a:gd name="T6" fmla="*/ 17 w 34"/>
                  <a:gd name="T7" fmla="*/ 123 h 123"/>
                  <a:gd name="T8" fmla="*/ 34 w 34"/>
                  <a:gd name="T9" fmla="*/ 106 h 123"/>
                  <a:gd name="T10" fmla="*/ 34 w 34"/>
                  <a:gd name="T11" fmla="*/ 16 h 123"/>
                  <a:gd name="T12" fmla="*/ 17 w 34"/>
                  <a:gd name="T13" fmla="*/ 0 h 123"/>
                </a:gdLst>
                <a:cxnLst>
                  <a:cxn ang="0">
                    <a:pos x="T0" y="T1"/>
                  </a:cxn>
                  <a:cxn ang="0">
                    <a:pos x="T2" y="T3"/>
                  </a:cxn>
                  <a:cxn ang="0">
                    <a:pos x="T4" y="T5"/>
                  </a:cxn>
                  <a:cxn ang="0">
                    <a:pos x="T6" y="T7"/>
                  </a:cxn>
                  <a:cxn ang="0">
                    <a:pos x="T8" y="T9"/>
                  </a:cxn>
                  <a:cxn ang="0">
                    <a:pos x="T10" y="T11"/>
                  </a:cxn>
                  <a:cxn ang="0">
                    <a:pos x="T12" y="T13"/>
                  </a:cxn>
                </a:cxnLst>
                <a:rect l="0" t="0" r="r" b="b"/>
                <a:pathLst>
                  <a:path w="34" h="123">
                    <a:moveTo>
                      <a:pt x="17" y="0"/>
                    </a:moveTo>
                    <a:cubicBezTo>
                      <a:pt x="7" y="0"/>
                      <a:pt x="0" y="7"/>
                      <a:pt x="0" y="16"/>
                    </a:cubicBezTo>
                    <a:cubicBezTo>
                      <a:pt x="0" y="106"/>
                      <a:pt x="0" y="106"/>
                      <a:pt x="0" y="106"/>
                    </a:cubicBezTo>
                    <a:cubicBezTo>
                      <a:pt x="0" y="115"/>
                      <a:pt x="7" y="123"/>
                      <a:pt x="17" y="123"/>
                    </a:cubicBezTo>
                    <a:cubicBezTo>
                      <a:pt x="26" y="123"/>
                      <a:pt x="34" y="115"/>
                      <a:pt x="34" y="106"/>
                    </a:cubicBezTo>
                    <a:cubicBezTo>
                      <a:pt x="34" y="16"/>
                      <a:pt x="34" y="16"/>
                      <a:pt x="34" y="16"/>
                    </a:cubicBezTo>
                    <a:cubicBezTo>
                      <a:pt x="34" y="7"/>
                      <a:pt x="26" y="0"/>
                      <a:pt x="17"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28" name="Freeform 9"/>
              <p:cNvSpPr/>
              <p:nvPr/>
            </p:nvSpPr>
            <p:spPr bwMode="auto">
              <a:xfrm>
                <a:off x="1308" y="1557"/>
                <a:ext cx="165" cy="44"/>
              </a:xfrm>
              <a:custGeom>
                <a:gdLst>
                  <a:gd name="T0" fmla="*/ 17 w 127"/>
                  <a:gd name="T1" fmla="*/ 34 h 34"/>
                  <a:gd name="T2" fmla="*/ 110 w 127"/>
                  <a:gd name="T3" fmla="*/ 34 h 34"/>
                  <a:gd name="T4" fmla="*/ 127 w 127"/>
                  <a:gd name="T5" fmla="*/ 17 h 34"/>
                  <a:gd name="T6" fmla="*/ 110 w 127"/>
                  <a:gd name="T7" fmla="*/ 0 h 34"/>
                  <a:gd name="T8" fmla="*/ 17 w 127"/>
                  <a:gd name="T9" fmla="*/ 0 h 34"/>
                  <a:gd name="T10" fmla="*/ 0 w 127"/>
                  <a:gd name="T11" fmla="*/ 17 h 34"/>
                  <a:gd name="T12" fmla="*/ 17 w 127"/>
                  <a:gd name="T13" fmla="*/ 34 h 34"/>
                </a:gdLst>
                <a:cxnLst>
                  <a:cxn ang="0">
                    <a:pos x="T0" y="T1"/>
                  </a:cxn>
                  <a:cxn ang="0">
                    <a:pos x="T2" y="T3"/>
                  </a:cxn>
                  <a:cxn ang="0">
                    <a:pos x="T4" y="T5"/>
                  </a:cxn>
                  <a:cxn ang="0">
                    <a:pos x="T6" y="T7"/>
                  </a:cxn>
                  <a:cxn ang="0">
                    <a:pos x="T8" y="T9"/>
                  </a:cxn>
                  <a:cxn ang="0">
                    <a:pos x="T10" y="T11"/>
                  </a:cxn>
                  <a:cxn ang="0">
                    <a:pos x="T12" y="T13"/>
                  </a:cxn>
                </a:cxnLst>
                <a:rect l="0" t="0" r="r" b="b"/>
                <a:pathLst>
                  <a:path w="127" h="34">
                    <a:moveTo>
                      <a:pt x="17" y="34"/>
                    </a:moveTo>
                    <a:cubicBezTo>
                      <a:pt x="110" y="34"/>
                      <a:pt x="110" y="34"/>
                      <a:pt x="110" y="34"/>
                    </a:cubicBezTo>
                    <a:cubicBezTo>
                      <a:pt x="119" y="34"/>
                      <a:pt x="127" y="26"/>
                      <a:pt x="127" y="17"/>
                    </a:cubicBezTo>
                    <a:cubicBezTo>
                      <a:pt x="127" y="8"/>
                      <a:pt x="119" y="0"/>
                      <a:pt x="110" y="0"/>
                    </a:cubicBezTo>
                    <a:cubicBezTo>
                      <a:pt x="17" y="0"/>
                      <a:pt x="17" y="0"/>
                      <a:pt x="17" y="0"/>
                    </a:cubicBezTo>
                    <a:cubicBezTo>
                      <a:pt x="8" y="0"/>
                      <a:pt x="0" y="8"/>
                      <a:pt x="0" y="17"/>
                    </a:cubicBezTo>
                    <a:cubicBezTo>
                      <a:pt x="0" y="26"/>
                      <a:pt x="8" y="34"/>
                      <a:pt x="17" y="3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29" name="Freeform 10"/>
              <p:cNvSpPr/>
              <p:nvPr/>
            </p:nvSpPr>
            <p:spPr bwMode="auto">
              <a:xfrm>
                <a:off x="1403" y="1231"/>
                <a:ext cx="145" cy="117"/>
              </a:xfrm>
              <a:custGeom>
                <a:gdLst>
                  <a:gd name="T0" fmla="*/ 9 w 112"/>
                  <a:gd name="T1" fmla="*/ 30 h 90"/>
                  <a:gd name="T2" fmla="*/ 83 w 112"/>
                  <a:gd name="T3" fmla="*/ 84 h 90"/>
                  <a:gd name="T4" fmla="*/ 107 w 112"/>
                  <a:gd name="T5" fmla="*/ 81 h 90"/>
                  <a:gd name="T6" fmla="*/ 103 w 112"/>
                  <a:gd name="T7" fmla="*/ 58 h 90"/>
                  <a:gd name="T8" fmla="*/ 30 w 112"/>
                  <a:gd name="T9" fmla="*/ 3 h 90"/>
                  <a:gd name="T10" fmla="*/ 20 w 112"/>
                  <a:gd name="T11" fmla="*/ 0 h 90"/>
                  <a:gd name="T12" fmla="*/ 6 w 112"/>
                  <a:gd name="T13" fmla="*/ 7 h 90"/>
                  <a:gd name="T14" fmla="*/ 9 w 112"/>
                  <a:gd name="T15" fmla="*/ 30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9" y="30"/>
                    </a:moveTo>
                    <a:cubicBezTo>
                      <a:pt x="83" y="84"/>
                      <a:pt x="83" y="84"/>
                      <a:pt x="83" y="84"/>
                    </a:cubicBezTo>
                    <a:cubicBezTo>
                      <a:pt x="90" y="90"/>
                      <a:pt x="101" y="88"/>
                      <a:pt x="107" y="81"/>
                    </a:cubicBezTo>
                    <a:cubicBezTo>
                      <a:pt x="112" y="74"/>
                      <a:pt x="111" y="63"/>
                      <a:pt x="103" y="58"/>
                    </a:cubicBezTo>
                    <a:cubicBezTo>
                      <a:pt x="30" y="3"/>
                      <a:pt x="30" y="3"/>
                      <a:pt x="30" y="3"/>
                    </a:cubicBezTo>
                    <a:cubicBezTo>
                      <a:pt x="27" y="1"/>
                      <a:pt x="23" y="0"/>
                      <a:pt x="20" y="0"/>
                    </a:cubicBezTo>
                    <a:cubicBezTo>
                      <a:pt x="14" y="0"/>
                      <a:pt x="9" y="2"/>
                      <a:pt x="6" y="7"/>
                    </a:cubicBezTo>
                    <a:cubicBezTo>
                      <a:pt x="0" y="14"/>
                      <a:pt x="2" y="24"/>
                      <a:pt x="9" y="3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30" name="Freeform 11"/>
              <p:cNvSpPr/>
              <p:nvPr/>
            </p:nvSpPr>
            <p:spPr bwMode="auto">
              <a:xfrm>
                <a:off x="2073" y="1231"/>
                <a:ext cx="145" cy="117"/>
              </a:xfrm>
              <a:custGeom>
                <a:gdLst>
                  <a:gd name="T0" fmla="*/ 29 w 112"/>
                  <a:gd name="T1" fmla="*/ 84 h 90"/>
                  <a:gd name="T2" fmla="*/ 103 w 112"/>
                  <a:gd name="T3" fmla="*/ 30 h 90"/>
                  <a:gd name="T4" fmla="*/ 106 w 112"/>
                  <a:gd name="T5" fmla="*/ 7 h 90"/>
                  <a:gd name="T6" fmla="*/ 92 w 112"/>
                  <a:gd name="T7" fmla="*/ 0 h 90"/>
                  <a:gd name="T8" fmla="*/ 82 w 112"/>
                  <a:gd name="T9" fmla="*/ 3 h 90"/>
                  <a:gd name="T10" fmla="*/ 9 w 112"/>
                  <a:gd name="T11" fmla="*/ 58 h 90"/>
                  <a:gd name="T12" fmla="*/ 5 w 112"/>
                  <a:gd name="T13" fmla="*/ 81 h 90"/>
                  <a:gd name="T14" fmla="*/ 29 w 112"/>
                  <a:gd name="T15" fmla="*/ 84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29" y="84"/>
                    </a:moveTo>
                    <a:cubicBezTo>
                      <a:pt x="103" y="30"/>
                      <a:pt x="103" y="30"/>
                      <a:pt x="103" y="30"/>
                    </a:cubicBezTo>
                    <a:cubicBezTo>
                      <a:pt x="110" y="24"/>
                      <a:pt x="112" y="14"/>
                      <a:pt x="106" y="7"/>
                    </a:cubicBezTo>
                    <a:cubicBezTo>
                      <a:pt x="103" y="2"/>
                      <a:pt x="98" y="0"/>
                      <a:pt x="92" y="0"/>
                    </a:cubicBezTo>
                    <a:cubicBezTo>
                      <a:pt x="89" y="0"/>
                      <a:pt x="85" y="1"/>
                      <a:pt x="82" y="3"/>
                    </a:cubicBezTo>
                    <a:cubicBezTo>
                      <a:pt x="9" y="58"/>
                      <a:pt x="9" y="58"/>
                      <a:pt x="9" y="58"/>
                    </a:cubicBezTo>
                    <a:cubicBezTo>
                      <a:pt x="1" y="63"/>
                      <a:pt x="0" y="74"/>
                      <a:pt x="5" y="81"/>
                    </a:cubicBezTo>
                    <a:cubicBezTo>
                      <a:pt x="11" y="88"/>
                      <a:pt x="22" y="90"/>
                      <a:pt x="29" y="8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31" name="Freeform 12"/>
              <p:cNvSpPr/>
              <p:nvPr/>
            </p:nvSpPr>
            <p:spPr bwMode="auto">
              <a:xfrm>
                <a:off x="1431" y="1813"/>
                <a:ext cx="134" cy="128"/>
              </a:xfrm>
              <a:custGeom>
                <a:gdLst>
                  <a:gd name="T0" fmla="*/ 84 w 103"/>
                  <a:gd name="T1" fmla="*/ 0 h 98"/>
                  <a:gd name="T2" fmla="*/ 72 w 103"/>
                  <a:gd name="T3" fmla="*/ 4 h 98"/>
                  <a:gd name="T4" fmla="*/ 7 w 103"/>
                  <a:gd name="T5" fmla="*/ 68 h 98"/>
                  <a:gd name="T6" fmla="*/ 7 w 103"/>
                  <a:gd name="T7" fmla="*/ 91 h 98"/>
                  <a:gd name="T8" fmla="*/ 31 w 103"/>
                  <a:gd name="T9" fmla="*/ 91 h 98"/>
                  <a:gd name="T10" fmla="*/ 96 w 103"/>
                  <a:gd name="T11" fmla="*/ 28 h 98"/>
                  <a:gd name="T12" fmla="*/ 96 w 103"/>
                  <a:gd name="T13" fmla="*/ 4 h 98"/>
                  <a:gd name="T14" fmla="*/ 84 w 103"/>
                  <a:gd name="T15" fmla="*/ 0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3" h="98">
                    <a:moveTo>
                      <a:pt x="84" y="0"/>
                    </a:moveTo>
                    <a:cubicBezTo>
                      <a:pt x="80" y="0"/>
                      <a:pt x="75" y="1"/>
                      <a:pt x="72" y="4"/>
                    </a:cubicBezTo>
                    <a:cubicBezTo>
                      <a:pt x="7" y="68"/>
                      <a:pt x="7" y="68"/>
                      <a:pt x="7" y="68"/>
                    </a:cubicBezTo>
                    <a:cubicBezTo>
                      <a:pt x="0" y="74"/>
                      <a:pt x="0" y="85"/>
                      <a:pt x="7" y="91"/>
                    </a:cubicBezTo>
                    <a:cubicBezTo>
                      <a:pt x="13" y="98"/>
                      <a:pt x="24" y="98"/>
                      <a:pt x="31" y="91"/>
                    </a:cubicBezTo>
                    <a:cubicBezTo>
                      <a:pt x="96" y="28"/>
                      <a:pt x="96" y="28"/>
                      <a:pt x="96" y="28"/>
                    </a:cubicBezTo>
                    <a:cubicBezTo>
                      <a:pt x="103" y="21"/>
                      <a:pt x="103" y="11"/>
                      <a:pt x="96" y="4"/>
                    </a:cubicBezTo>
                    <a:cubicBezTo>
                      <a:pt x="93" y="1"/>
                      <a:pt x="88" y="0"/>
                      <a:pt x="84"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32" name="Freeform 13"/>
              <p:cNvSpPr/>
              <p:nvPr/>
            </p:nvSpPr>
            <p:spPr bwMode="auto">
              <a:xfrm>
                <a:off x="2043" y="1813"/>
                <a:ext cx="132" cy="128"/>
              </a:xfrm>
              <a:custGeom>
                <a:gdLst>
                  <a:gd name="T0" fmla="*/ 31 w 102"/>
                  <a:gd name="T1" fmla="*/ 4 h 98"/>
                  <a:gd name="T2" fmla="*/ 19 w 102"/>
                  <a:gd name="T3" fmla="*/ 0 h 98"/>
                  <a:gd name="T4" fmla="*/ 7 w 102"/>
                  <a:gd name="T5" fmla="*/ 4 h 98"/>
                  <a:gd name="T6" fmla="*/ 7 w 102"/>
                  <a:gd name="T7" fmla="*/ 28 h 98"/>
                  <a:gd name="T8" fmla="*/ 72 w 102"/>
                  <a:gd name="T9" fmla="*/ 91 h 98"/>
                  <a:gd name="T10" fmla="*/ 96 w 102"/>
                  <a:gd name="T11" fmla="*/ 91 h 98"/>
                  <a:gd name="T12" fmla="*/ 96 w 102"/>
                  <a:gd name="T13" fmla="*/ 68 h 98"/>
                  <a:gd name="T14" fmla="*/ 31 w 102"/>
                  <a:gd name="T15" fmla="*/ 4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2" h="98">
                    <a:moveTo>
                      <a:pt x="31" y="4"/>
                    </a:moveTo>
                    <a:cubicBezTo>
                      <a:pt x="27" y="1"/>
                      <a:pt x="23" y="0"/>
                      <a:pt x="19" y="0"/>
                    </a:cubicBezTo>
                    <a:cubicBezTo>
                      <a:pt x="14" y="0"/>
                      <a:pt x="10" y="1"/>
                      <a:pt x="7" y="4"/>
                    </a:cubicBezTo>
                    <a:cubicBezTo>
                      <a:pt x="0" y="11"/>
                      <a:pt x="0" y="21"/>
                      <a:pt x="7" y="28"/>
                    </a:cubicBezTo>
                    <a:cubicBezTo>
                      <a:pt x="72" y="91"/>
                      <a:pt x="72" y="91"/>
                      <a:pt x="72" y="91"/>
                    </a:cubicBezTo>
                    <a:cubicBezTo>
                      <a:pt x="78" y="98"/>
                      <a:pt x="89" y="98"/>
                      <a:pt x="96" y="91"/>
                    </a:cubicBezTo>
                    <a:cubicBezTo>
                      <a:pt x="102" y="85"/>
                      <a:pt x="102" y="74"/>
                      <a:pt x="96" y="68"/>
                    </a:cubicBezTo>
                    <a:lnTo>
                      <a:pt x="31" y="4"/>
                    </a:ln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grpSp>
      </p:grpSp>
      <p:grpSp>
        <p:nvGrpSpPr>
          <p:cNvPr id="55" name="组合 54"/>
          <p:cNvGrpSpPr/>
          <p:nvPr/>
        </p:nvGrpSpPr>
        <p:grpSpPr>
          <a:xfrm>
            <a:off x="2776100" y="0"/>
            <a:ext cx="1589087" cy="3460874"/>
            <a:chOff x="3116261" y="0"/>
            <a:chExt cx="1589087" cy="3460874"/>
          </a:xfrm>
        </p:grpSpPr>
        <p:grpSp>
          <p:nvGrpSpPr>
            <p:cNvPr id="3" name="Group 4"/>
            <p:cNvGrpSpPr>
              <a:grpSpLocks noChangeAspect="1"/>
            </p:cNvGrpSpPr>
            <p:nvPr/>
          </p:nvGrpSpPr>
          <p:grpSpPr>
            <a:xfrm>
              <a:off x="3116261" y="1820986"/>
              <a:ext cx="1589087" cy="1639888"/>
              <a:chOff x="1308" y="1009"/>
              <a:chExt cx="1001" cy="1033"/>
            </a:xfrm>
          </p:grpSpPr>
          <p:sp>
            <p:nvSpPr>
              <p:cNvPr id="6" name="Freeform 5"/>
              <p:cNvSpPr/>
              <p:nvPr/>
            </p:nvSpPr>
            <p:spPr bwMode="auto">
              <a:xfrm>
                <a:off x="1533" y="1009"/>
                <a:ext cx="571" cy="830"/>
              </a:xfrm>
              <a:custGeom>
                <a:gdLst>
                  <a:gd name="T0" fmla="*/ 404 w 439"/>
                  <a:gd name="T1" fmla="*/ 298 h 638"/>
                  <a:gd name="T2" fmla="*/ 321 w 439"/>
                  <a:gd name="T3" fmla="*/ 223 h 638"/>
                  <a:gd name="T4" fmla="*/ 321 w 439"/>
                  <a:gd name="T5" fmla="*/ 50 h 638"/>
                  <a:gd name="T6" fmla="*/ 318 w 439"/>
                  <a:gd name="T7" fmla="*/ 41 h 638"/>
                  <a:gd name="T8" fmla="*/ 221 w 439"/>
                  <a:gd name="T9" fmla="*/ 0 h 638"/>
                  <a:gd name="T10" fmla="*/ 118 w 439"/>
                  <a:gd name="T11" fmla="*/ 40 h 638"/>
                  <a:gd name="T12" fmla="*/ 114 w 439"/>
                  <a:gd name="T13" fmla="*/ 50 h 638"/>
                  <a:gd name="T14" fmla="*/ 114 w 439"/>
                  <a:gd name="T15" fmla="*/ 225 h 638"/>
                  <a:gd name="T16" fmla="*/ 34 w 439"/>
                  <a:gd name="T17" fmla="*/ 300 h 638"/>
                  <a:gd name="T18" fmla="*/ 0 w 439"/>
                  <a:gd name="T19" fmla="*/ 418 h 638"/>
                  <a:gd name="T20" fmla="*/ 220 w 439"/>
                  <a:gd name="T21" fmla="*/ 638 h 638"/>
                  <a:gd name="T22" fmla="*/ 439 w 439"/>
                  <a:gd name="T23" fmla="*/ 418 h 638"/>
                  <a:gd name="T24" fmla="*/ 404 w 439"/>
                  <a:gd name="T25" fmla="*/ 298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9" h="638">
                    <a:moveTo>
                      <a:pt x="404" y="298"/>
                    </a:moveTo>
                    <a:cubicBezTo>
                      <a:pt x="383" y="267"/>
                      <a:pt x="355" y="241"/>
                      <a:pt x="321" y="223"/>
                    </a:cubicBezTo>
                    <a:cubicBezTo>
                      <a:pt x="321" y="222"/>
                      <a:pt x="321" y="50"/>
                      <a:pt x="321" y="50"/>
                    </a:cubicBezTo>
                    <a:cubicBezTo>
                      <a:pt x="321" y="47"/>
                      <a:pt x="320" y="44"/>
                      <a:pt x="318" y="41"/>
                    </a:cubicBezTo>
                    <a:cubicBezTo>
                      <a:pt x="316" y="39"/>
                      <a:pt x="282" y="0"/>
                      <a:pt x="221" y="0"/>
                    </a:cubicBezTo>
                    <a:cubicBezTo>
                      <a:pt x="162" y="0"/>
                      <a:pt x="120" y="38"/>
                      <a:pt x="118" y="40"/>
                    </a:cubicBezTo>
                    <a:cubicBezTo>
                      <a:pt x="116" y="43"/>
                      <a:pt x="114" y="46"/>
                      <a:pt x="114" y="50"/>
                    </a:cubicBezTo>
                    <a:cubicBezTo>
                      <a:pt x="114" y="50"/>
                      <a:pt x="114" y="223"/>
                      <a:pt x="114" y="225"/>
                    </a:cubicBezTo>
                    <a:cubicBezTo>
                      <a:pt x="81" y="243"/>
                      <a:pt x="54" y="269"/>
                      <a:pt x="34" y="300"/>
                    </a:cubicBezTo>
                    <a:cubicBezTo>
                      <a:pt x="11" y="335"/>
                      <a:pt x="0" y="376"/>
                      <a:pt x="0" y="418"/>
                    </a:cubicBezTo>
                    <a:cubicBezTo>
                      <a:pt x="0" y="539"/>
                      <a:pt x="98" y="638"/>
                      <a:pt x="220" y="638"/>
                    </a:cubicBezTo>
                    <a:cubicBezTo>
                      <a:pt x="341" y="638"/>
                      <a:pt x="439" y="539"/>
                      <a:pt x="439" y="418"/>
                    </a:cubicBezTo>
                    <a:cubicBezTo>
                      <a:pt x="439" y="375"/>
                      <a:pt x="427" y="334"/>
                      <a:pt x="404" y="298"/>
                    </a:cubicBezTo>
                    <a:close/>
                  </a:path>
                </a:pathLst>
              </a:custGeom>
              <a:solidFill>
                <a:srgbClr val="76AAD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7" name="Freeform 6"/>
              <p:cNvSpPr>
                <a:spLocks noEditPoints="1"/>
              </p:cNvSpPr>
              <p:nvPr/>
            </p:nvSpPr>
            <p:spPr bwMode="auto">
              <a:xfrm>
                <a:off x="1526" y="1009"/>
                <a:ext cx="573" cy="830"/>
              </a:xfrm>
              <a:custGeom>
                <a:gdLst>
                  <a:gd name="T0" fmla="*/ 440 w 440"/>
                  <a:gd name="T1" fmla="*/ 418 h 638"/>
                  <a:gd name="T2" fmla="*/ 322 w 440"/>
                  <a:gd name="T3" fmla="*/ 223 h 638"/>
                  <a:gd name="T4" fmla="*/ 319 w 440"/>
                  <a:gd name="T5" fmla="*/ 41 h 638"/>
                  <a:gd name="T6" fmla="*/ 119 w 440"/>
                  <a:gd name="T7" fmla="*/ 40 h 638"/>
                  <a:gd name="T8" fmla="*/ 114 w 440"/>
                  <a:gd name="T9" fmla="*/ 225 h 638"/>
                  <a:gd name="T10" fmla="*/ 0 w 440"/>
                  <a:gd name="T11" fmla="*/ 418 h 638"/>
                  <a:gd name="T12" fmla="*/ 143 w 440"/>
                  <a:gd name="T13" fmla="*/ 75 h 638"/>
                  <a:gd name="T14" fmla="*/ 294 w 440"/>
                  <a:gd name="T15" fmla="*/ 134 h 638"/>
                  <a:gd name="T16" fmla="*/ 143 w 440"/>
                  <a:gd name="T17" fmla="*/ 75 h 638"/>
                  <a:gd name="T18" fmla="*/ 294 w 440"/>
                  <a:gd name="T19" fmla="*/ 162 h 638"/>
                  <a:gd name="T20" fmla="*/ 294 w 440"/>
                  <a:gd name="T21" fmla="*/ 189 h 638"/>
                  <a:gd name="T22" fmla="*/ 143 w 440"/>
                  <a:gd name="T23" fmla="*/ 134 h 638"/>
                  <a:gd name="T24" fmla="*/ 213 w 440"/>
                  <a:gd name="T25" fmla="*/ 411 h 638"/>
                  <a:gd name="T26" fmla="*/ 184 w 440"/>
                  <a:gd name="T27" fmla="*/ 400 h 638"/>
                  <a:gd name="T28" fmla="*/ 196 w 440"/>
                  <a:gd name="T29" fmla="*/ 200 h 638"/>
                  <a:gd name="T30" fmla="*/ 230 w 440"/>
                  <a:gd name="T31" fmla="*/ 228 h 638"/>
                  <a:gd name="T32" fmla="*/ 218 w 440"/>
                  <a:gd name="T33" fmla="*/ 408 h 638"/>
                  <a:gd name="T34" fmla="*/ 213 w 440"/>
                  <a:gd name="T35" fmla="*/ 459 h 638"/>
                  <a:gd name="T36" fmla="*/ 213 w 440"/>
                  <a:gd name="T37" fmla="*/ 435 h 638"/>
                  <a:gd name="T38" fmla="*/ 136 w 440"/>
                  <a:gd name="T39" fmla="*/ 245 h 638"/>
                  <a:gd name="T40" fmla="*/ 143 w 440"/>
                  <a:gd name="T41" fmla="*/ 191 h 638"/>
                  <a:gd name="T42" fmla="*/ 183 w 440"/>
                  <a:gd name="T43" fmla="*/ 228 h 638"/>
                  <a:gd name="T44" fmla="*/ 146 w 440"/>
                  <a:gd name="T45" fmla="*/ 411 h 638"/>
                  <a:gd name="T46" fmla="*/ 139 w 440"/>
                  <a:gd name="T47" fmla="*/ 470 h 638"/>
                  <a:gd name="T48" fmla="*/ 181 w 440"/>
                  <a:gd name="T49" fmla="*/ 421 h 638"/>
                  <a:gd name="T50" fmla="*/ 188 w 440"/>
                  <a:gd name="T51" fmla="*/ 450 h 638"/>
                  <a:gd name="T52" fmla="*/ 237 w 440"/>
                  <a:gd name="T53" fmla="*/ 450 h 638"/>
                  <a:gd name="T54" fmla="*/ 245 w 440"/>
                  <a:gd name="T55" fmla="*/ 421 h 638"/>
                  <a:gd name="T56" fmla="*/ 286 w 440"/>
                  <a:gd name="T57" fmla="*/ 470 h 638"/>
                  <a:gd name="T58" fmla="*/ 279 w 440"/>
                  <a:gd name="T59" fmla="*/ 411 h 638"/>
                  <a:gd name="T60" fmla="*/ 243 w 440"/>
                  <a:gd name="T61" fmla="*/ 228 h 638"/>
                  <a:gd name="T62" fmla="*/ 294 w 440"/>
                  <a:gd name="T63" fmla="*/ 217 h 638"/>
                  <a:gd name="T64" fmla="*/ 302 w 440"/>
                  <a:gd name="T65" fmla="*/ 244 h 638"/>
                  <a:gd name="T66" fmla="*/ 220 w 440"/>
                  <a:gd name="T67" fmla="*/ 610 h 638"/>
                  <a:gd name="T68" fmla="*/ 136 w 440"/>
                  <a:gd name="T69" fmla="*/ 245 h 638"/>
                  <a:gd name="T70" fmla="*/ 160 w 440"/>
                  <a:gd name="T71" fmla="*/ 443 h 638"/>
                  <a:gd name="T72" fmla="*/ 143 w 440"/>
                  <a:gd name="T73" fmla="*/ 447 h 638"/>
                  <a:gd name="T74" fmla="*/ 168 w 440"/>
                  <a:gd name="T75" fmla="*/ 422 h 638"/>
                  <a:gd name="T76" fmla="*/ 273 w 440"/>
                  <a:gd name="T77" fmla="*/ 429 h 638"/>
                  <a:gd name="T78" fmla="*/ 280 w 440"/>
                  <a:gd name="T79" fmla="*/ 452 h 638"/>
                  <a:gd name="T80" fmla="*/ 258 w 440"/>
                  <a:gd name="T81" fmla="*/ 422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40" h="638">
                    <a:moveTo>
                      <a:pt x="220" y="638"/>
                    </a:moveTo>
                    <a:cubicBezTo>
                      <a:pt x="342" y="638"/>
                      <a:pt x="440" y="539"/>
                      <a:pt x="440" y="418"/>
                    </a:cubicBezTo>
                    <a:cubicBezTo>
                      <a:pt x="440" y="375"/>
                      <a:pt x="428" y="334"/>
                      <a:pt x="405" y="298"/>
                    </a:cubicBezTo>
                    <a:cubicBezTo>
                      <a:pt x="384" y="267"/>
                      <a:pt x="356" y="241"/>
                      <a:pt x="322" y="223"/>
                    </a:cubicBezTo>
                    <a:cubicBezTo>
                      <a:pt x="322" y="222"/>
                      <a:pt x="322" y="50"/>
                      <a:pt x="322" y="50"/>
                    </a:cubicBezTo>
                    <a:cubicBezTo>
                      <a:pt x="322" y="47"/>
                      <a:pt x="321" y="44"/>
                      <a:pt x="319" y="41"/>
                    </a:cubicBezTo>
                    <a:cubicBezTo>
                      <a:pt x="317" y="39"/>
                      <a:pt x="283" y="0"/>
                      <a:pt x="222" y="0"/>
                    </a:cubicBezTo>
                    <a:cubicBezTo>
                      <a:pt x="162" y="0"/>
                      <a:pt x="121" y="38"/>
                      <a:pt x="119" y="40"/>
                    </a:cubicBezTo>
                    <a:cubicBezTo>
                      <a:pt x="117" y="43"/>
                      <a:pt x="115" y="46"/>
                      <a:pt x="115" y="50"/>
                    </a:cubicBezTo>
                    <a:cubicBezTo>
                      <a:pt x="115" y="50"/>
                      <a:pt x="115" y="223"/>
                      <a:pt x="114" y="225"/>
                    </a:cubicBezTo>
                    <a:cubicBezTo>
                      <a:pt x="82" y="243"/>
                      <a:pt x="55" y="269"/>
                      <a:pt x="35" y="300"/>
                    </a:cubicBezTo>
                    <a:cubicBezTo>
                      <a:pt x="12" y="335"/>
                      <a:pt x="0" y="376"/>
                      <a:pt x="0" y="418"/>
                    </a:cubicBezTo>
                    <a:cubicBezTo>
                      <a:pt x="0" y="539"/>
                      <a:pt x="99" y="638"/>
                      <a:pt x="220" y="638"/>
                    </a:cubicBezTo>
                    <a:close/>
                    <a:moveTo>
                      <a:pt x="143" y="75"/>
                    </a:moveTo>
                    <a:cubicBezTo>
                      <a:pt x="294" y="102"/>
                      <a:pt x="294" y="102"/>
                      <a:pt x="294" y="102"/>
                    </a:cubicBezTo>
                    <a:cubicBezTo>
                      <a:pt x="294" y="134"/>
                      <a:pt x="294" y="134"/>
                      <a:pt x="294" y="134"/>
                    </a:cubicBezTo>
                    <a:cubicBezTo>
                      <a:pt x="143" y="106"/>
                      <a:pt x="143" y="106"/>
                      <a:pt x="143" y="106"/>
                    </a:cubicBezTo>
                    <a:lnTo>
                      <a:pt x="143" y="75"/>
                    </a:lnTo>
                    <a:close/>
                    <a:moveTo>
                      <a:pt x="143" y="134"/>
                    </a:moveTo>
                    <a:cubicBezTo>
                      <a:pt x="294" y="162"/>
                      <a:pt x="294" y="162"/>
                      <a:pt x="294" y="162"/>
                    </a:cubicBezTo>
                    <a:cubicBezTo>
                      <a:pt x="294" y="180"/>
                      <a:pt x="294" y="180"/>
                      <a:pt x="294" y="180"/>
                    </a:cubicBezTo>
                    <a:cubicBezTo>
                      <a:pt x="294" y="189"/>
                      <a:pt x="294" y="189"/>
                      <a:pt x="294" y="189"/>
                    </a:cubicBezTo>
                    <a:cubicBezTo>
                      <a:pt x="143" y="163"/>
                      <a:pt x="143" y="163"/>
                      <a:pt x="143" y="163"/>
                    </a:cubicBezTo>
                    <a:lnTo>
                      <a:pt x="143" y="134"/>
                    </a:lnTo>
                    <a:close/>
                    <a:moveTo>
                      <a:pt x="218" y="408"/>
                    </a:moveTo>
                    <a:cubicBezTo>
                      <a:pt x="216" y="409"/>
                      <a:pt x="214" y="410"/>
                      <a:pt x="213" y="411"/>
                    </a:cubicBezTo>
                    <a:cubicBezTo>
                      <a:pt x="211" y="410"/>
                      <a:pt x="209" y="409"/>
                      <a:pt x="207" y="408"/>
                    </a:cubicBezTo>
                    <a:cubicBezTo>
                      <a:pt x="201" y="404"/>
                      <a:pt x="193" y="402"/>
                      <a:pt x="184" y="400"/>
                    </a:cubicBezTo>
                    <a:cubicBezTo>
                      <a:pt x="191" y="354"/>
                      <a:pt x="194" y="273"/>
                      <a:pt x="195" y="228"/>
                    </a:cubicBezTo>
                    <a:cubicBezTo>
                      <a:pt x="195" y="215"/>
                      <a:pt x="196" y="205"/>
                      <a:pt x="196" y="200"/>
                    </a:cubicBezTo>
                    <a:cubicBezTo>
                      <a:pt x="230" y="206"/>
                      <a:pt x="230" y="206"/>
                      <a:pt x="230" y="206"/>
                    </a:cubicBezTo>
                    <a:cubicBezTo>
                      <a:pt x="230" y="211"/>
                      <a:pt x="230" y="219"/>
                      <a:pt x="230" y="228"/>
                    </a:cubicBezTo>
                    <a:cubicBezTo>
                      <a:pt x="231" y="273"/>
                      <a:pt x="234" y="354"/>
                      <a:pt x="241" y="400"/>
                    </a:cubicBezTo>
                    <a:cubicBezTo>
                      <a:pt x="233" y="402"/>
                      <a:pt x="225" y="404"/>
                      <a:pt x="218" y="408"/>
                    </a:cubicBezTo>
                    <a:close/>
                    <a:moveTo>
                      <a:pt x="225" y="448"/>
                    </a:moveTo>
                    <a:cubicBezTo>
                      <a:pt x="224" y="452"/>
                      <a:pt x="218" y="459"/>
                      <a:pt x="213" y="459"/>
                    </a:cubicBezTo>
                    <a:cubicBezTo>
                      <a:pt x="208" y="459"/>
                      <a:pt x="201" y="452"/>
                      <a:pt x="201" y="448"/>
                    </a:cubicBezTo>
                    <a:cubicBezTo>
                      <a:pt x="201" y="445"/>
                      <a:pt x="204" y="439"/>
                      <a:pt x="213" y="435"/>
                    </a:cubicBezTo>
                    <a:cubicBezTo>
                      <a:pt x="221" y="439"/>
                      <a:pt x="225" y="445"/>
                      <a:pt x="225" y="448"/>
                    </a:cubicBezTo>
                    <a:close/>
                    <a:moveTo>
                      <a:pt x="136" y="245"/>
                    </a:moveTo>
                    <a:cubicBezTo>
                      <a:pt x="144" y="242"/>
                      <a:pt x="144" y="242"/>
                      <a:pt x="144" y="242"/>
                    </a:cubicBezTo>
                    <a:cubicBezTo>
                      <a:pt x="143" y="191"/>
                      <a:pt x="143" y="191"/>
                      <a:pt x="143" y="191"/>
                    </a:cubicBezTo>
                    <a:cubicBezTo>
                      <a:pt x="183" y="198"/>
                      <a:pt x="183" y="198"/>
                      <a:pt x="183" y="198"/>
                    </a:cubicBezTo>
                    <a:cubicBezTo>
                      <a:pt x="183" y="205"/>
                      <a:pt x="183" y="215"/>
                      <a:pt x="183" y="228"/>
                    </a:cubicBezTo>
                    <a:cubicBezTo>
                      <a:pt x="181" y="278"/>
                      <a:pt x="178" y="360"/>
                      <a:pt x="172" y="400"/>
                    </a:cubicBezTo>
                    <a:cubicBezTo>
                      <a:pt x="162" y="401"/>
                      <a:pt x="153" y="404"/>
                      <a:pt x="146" y="411"/>
                    </a:cubicBezTo>
                    <a:cubicBezTo>
                      <a:pt x="138" y="418"/>
                      <a:pt x="133" y="429"/>
                      <a:pt x="131" y="441"/>
                    </a:cubicBezTo>
                    <a:cubicBezTo>
                      <a:pt x="129" y="453"/>
                      <a:pt x="132" y="464"/>
                      <a:pt x="139" y="470"/>
                    </a:cubicBezTo>
                    <a:cubicBezTo>
                      <a:pt x="146" y="477"/>
                      <a:pt x="158" y="477"/>
                      <a:pt x="170" y="457"/>
                    </a:cubicBezTo>
                    <a:cubicBezTo>
                      <a:pt x="174" y="449"/>
                      <a:pt x="178" y="436"/>
                      <a:pt x="181" y="421"/>
                    </a:cubicBezTo>
                    <a:cubicBezTo>
                      <a:pt x="186" y="421"/>
                      <a:pt x="192" y="423"/>
                      <a:pt x="197" y="425"/>
                    </a:cubicBezTo>
                    <a:cubicBezTo>
                      <a:pt x="189" y="434"/>
                      <a:pt x="188" y="444"/>
                      <a:pt x="188" y="450"/>
                    </a:cubicBezTo>
                    <a:cubicBezTo>
                      <a:pt x="189" y="464"/>
                      <a:pt x="200" y="480"/>
                      <a:pt x="213" y="480"/>
                    </a:cubicBezTo>
                    <a:cubicBezTo>
                      <a:pt x="225" y="480"/>
                      <a:pt x="236" y="464"/>
                      <a:pt x="237" y="450"/>
                    </a:cubicBezTo>
                    <a:cubicBezTo>
                      <a:pt x="237" y="444"/>
                      <a:pt x="236" y="434"/>
                      <a:pt x="229" y="425"/>
                    </a:cubicBezTo>
                    <a:cubicBezTo>
                      <a:pt x="234" y="423"/>
                      <a:pt x="239" y="421"/>
                      <a:pt x="245" y="421"/>
                    </a:cubicBezTo>
                    <a:cubicBezTo>
                      <a:pt x="248" y="436"/>
                      <a:pt x="251" y="449"/>
                      <a:pt x="256" y="457"/>
                    </a:cubicBezTo>
                    <a:cubicBezTo>
                      <a:pt x="267" y="477"/>
                      <a:pt x="279" y="477"/>
                      <a:pt x="286" y="470"/>
                    </a:cubicBezTo>
                    <a:cubicBezTo>
                      <a:pt x="293" y="464"/>
                      <a:pt x="296" y="453"/>
                      <a:pt x="294" y="441"/>
                    </a:cubicBezTo>
                    <a:cubicBezTo>
                      <a:pt x="292" y="429"/>
                      <a:pt x="287" y="418"/>
                      <a:pt x="279" y="411"/>
                    </a:cubicBezTo>
                    <a:cubicBezTo>
                      <a:pt x="272" y="404"/>
                      <a:pt x="263" y="401"/>
                      <a:pt x="254" y="400"/>
                    </a:cubicBezTo>
                    <a:cubicBezTo>
                      <a:pt x="247" y="360"/>
                      <a:pt x="244" y="278"/>
                      <a:pt x="243" y="228"/>
                    </a:cubicBezTo>
                    <a:cubicBezTo>
                      <a:pt x="243" y="220"/>
                      <a:pt x="242" y="214"/>
                      <a:pt x="242" y="208"/>
                    </a:cubicBezTo>
                    <a:cubicBezTo>
                      <a:pt x="294" y="217"/>
                      <a:pt x="294" y="217"/>
                      <a:pt x="294" y="217"/>
                    </a:cubicBezTo>
                    <a:cubicBezTo>
                      <a:pt x="294" y="240"/>
                      <a:pt x="294" y="240"/>
                      <a:pt x="294" y="240"/>
                    </a:cubicBezTo>
                    <a:cubicBezTo>
                      <a:pt x="302" y="244"/>
                      <a:pt x="302" y="244"/>
                      <a:pt x="302" y="244"/>
                    </a:cubicBezTo>
                    <a:cubicBezTo>
                      <a:pt x="369" y="275"/>
                      <a:pt x="413" y="344"/>
                      <a:pt x="413" y="418"/>
                    </a:cubicBezTo>
                    <a:cubicBezTo>
                      <a:pt x="413" y="524"/>
                      <a:pt x="326" y="610"/>
                      <a:pt x="220" y="610"/>
                    </a:cubicBezTo>
                    <a:cubicBezTo>
                      <a:pt x="114" y="610"/>
                      <a:pt x="28" y="524"/>
                      <a:pt x="28" y="418"/>
                    </a:cubicBezTo>
                    <a:cubicBezTo>
                      <a:pt x="28" y="344"/>
                      <a:pt x="70" y="278"/>
                      <a:pt x="136" y="245"/>
                    </a:cubicBezTo>
                    <a:close/>
                    <a:moveTo>
                      <a:pt x="168" y="422"/>
                    </a:moveTo>
                    <a:cubicBezTo>
                      <a:pt x="165" y="431"/>
                      <a:pt x="163" y="438"/>
                      <a:pt x="160" y="443"/>
                    </a:cubicBezTo>
                    <a:cubicBezTo>
                      <a:pt x="154" y="454"/>
                      <a:pt x="148" y="455"/>
                      <a:pt x="145" y="452"/>
                    </a:cubicBezTo>
                    <a:cubicBezTo>
                      <a:pt x="144" y="451"/>
                      <a:pt x="143" y="449"/>
                      <a:pt x="143" y="447"/>
                    </a:cubicBezTo>
                    <a:cubicBezTo>
                      <a:pt x="144" y="439"/>
                      <a:pt x="147" y="434"/>
                      <a:pt x="152" y="429"/>
                    </a:cubicBezTo>
                    <a:cubicBezTo>
                      <a:pt x="156" y="425"/>
                      <a:pt x="162" y="423"/>
                      <a:pt x="168" y="422"/>
                    </a:cubicBezTo>
                    <a:close/>
                    <a:moveTo>
                      <a:pt x="258" y="422"/>
                    </a:moveTo>
                    <a:cubicBezTo>
                      <a:pt x="264" y="423"/>
                      <a:pt x="269" y="425"/>
                      <a:pt x="273" y="429"/>
                    </a:cubicBezTo>
                    <a:cubicBezTo>
                      <a:pt x="278" y="434"/>
                      <a:pt x="281" y="439"/>
                      <a:pt x="282" y="447"/>
                    </a:cubicBezTo>
                    <a:cubicBezTo>
                      <a:pt x="283" y="449"/>
                      <a:pt x="282" y="451"/>
                      <a:pt x="280" y="452"/>
                    </a:cubicBezTo>
                    <a:cubicBezTo>
                      <a:pt x="277" y="455"/>
                      <a:pt x="271" y="454"/>
                      <a:pt x="265" y="443"/>
                    </a:cubicBezTo>
                    <a:cubicBezTo>
                      <a:pt x="262" y="438"/>
                      <a:pt x="260" y="431"/>
                      <a:pt x="258" y="422"/>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8" name="Freeform 7"/>
              <p:cNvSpPr/>
              <p:nvPr/>
            </p:nvSpPr>
            <p:spPr bwMode="auto">
              <a:xfrm>
                <a:off x="2145" y="1578"/>
                <a:ext cx="164" cy="42"/>
              </a:xfrm>
              <a:custGeom>
                <a:gdLst>
                  <a:gd name="T0" fmla="*/ 0 w 126"/>
                  <a:gd name="T1" fmla="*/ 16 h 33"/>
                  <a:gd name="T2" fmla="*/ 17 w 126"/>
                  <a:gd name="T3" fmla="*/ 33 h 33"/>
                  <a:gd name="T4" fmla="*/ 109 w 126"/>
                  <a:gd name="T5" fmla="*/ 33 h 33"/>
                  <a:gd name="T6" fmla="*/ 126 w 126"/>
                  <a:gd name="T7" fmla="*/ 16 h 33"/>
                  <a:gd name="T8" fmla="*/ 109 w 126"/>
                  <a:gd name="T9" fmla="*/ 0 h 33"/>
                  <a:gd name="T10" fmla="*/ 17 w 126"/>
                  <a:gd name="T11" fmla="*/ 0 h 33"/>
                  <a:gd name="T12" fmla="*/ 0 w 126"/>
                  <a:gd name="T13" fmla="*/ 16 h 33"/>
                </a:gdLst>
                <a:cxnLst>
                  <a:cxn ang="0">
                    <a:pos x="T0" y="T1"/>
                  </a:cxn>
                  <a:cxn ang="0">
                    <a:pos x="T2" y="T3"/>
                  </a:cxn>
                  <a:cxn ang="0">
                    <a:pos x="T4" y="T5"/>
                  </a:cxn>
                  <a:cxn ang="0">
                    <a:pos x="T6" y="T7"/>
                  </a:cxn>
                  <a:cxn ang="0">
                    <a:pos x="T8" y="T9"/>
                  </a:cxn>
                  <a:cxn ang="0">
                    <a:pos x="T10" y="T11"/>
                  </a:cxn>
                  <a:cxn ang="0">
                    <a:pos x="T12" y="T13"/>
                  </a:cxn>
                </a:cxnLst>
                <a:rect l="0" t="0" r="r" b="b"/>
                <a:pathLst>
                  <a:path w="125" h="33">
                    <a:moveTo>
                      <a:pt x="0" y="16"/>
                    </a:moveTo>
                    <a:cubicBezTo>
                      <a:pt x="0" y="25"/>
                      <a:pt x="7" y="33"/>
                      <a:pt x="17" y="33"/>
                    </a:cubicBezTo>
                    <a:cubicBezTo>
                      <a:pt x="109" y="33"/>
                      <a:pt x="109" y="33"/>
                      <a:pt x="109" y="33"/>
                    </a:cubicBezTo>
                    <a:cubicBezTo>
                      <a:pt x="118" y="33"/>
                      <a:pt x="126" y="25"/>
                      <a:pt x="126" y="16"/>
                    </a:cubicBezTo>
                    <a:cubicBezTo>
                      <a:pt x="126" y="7"/>
                      <a:pt x="118" y="0"/>
                      <a:pt x="109" y="0"/>
                    </a:cubicBezTo>
                    <a:cubicBezTo>
                      <a:pt x="17" y="0"/>
                      <a:pt x="17" y="0"/>
                      <a:pt x="17" y="0"/>
                    </a:cubicBezTo>
                    <a:cubicBezTo>
                      <a:pt x="7" y="0"/>
                      <a:pt x="0" y="7"/>
                      <a:pt x="0" y="16"/>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9" name="Freeform 8"/>
              <p:cNvSpPr/>
              <p:nvPr/>
            </p:nvSpPr>
            <p:spPr bwMode="auto">
              <a:xfrm>
                <a:off x="1763" y="1882"/>
                <a:ext cx="44" cy="160"/>
              </a:xfrm>
              <a:custGeom>
                <a:gdLst>
                  <a:gd name="T0" fmla="*/ 17 w 34"/>
                  <a:gd name="T1" fmla="*/ 0 h 123"/>
                  <a:gd name="T2" fmla="*/ 0 w 34"/>
                  <a:gd name="T3" fmla="*/ 16 h 123"/>
                  <a:gd name="T4" fmla="*/ 0 w 34"/>
                  <a:gd name="T5" fmla="*/ 106 h 123"/>
                  <a:gd name="T6" fmla="*/ 17 w 34"/>
                  <a:gd name="T7" fmla="*/ 123 h 123"/>
                  <a:gd name="T8" fmla="*/ 34 w 34"/>
                  <a:gd name="T9" fmla="*/ 106 h 123"/>
                  <a:gd name="T10" fmla="*/ 34 w 34"/>
                  <a:gd name="T11" fmla="*/ 16 h 123"/>
                  <a:gd name="T12" fmla="*/ 17 w 34"/>
                  <a:gd name="T13" fmla="*/ 0 h 123"/>
                </a:gdLst>
                <a:cxnLst>
                  <a:cxn ang="0">
                    <a:pos x="T0" y="T1"/>
                  </a:cxn>
                  <a:cxn ang="0">
                    <a:pos x="T2" y="T3"/>
                  </a:cxn>
                  <a:cxn ang="0">
                    <a:pos x="T4" y="T5"/>
                  </a:cxn>
                  <a:cxn ang="0">
                    <a:pos x="T6" y="T7"/>
                  </a:cxn>
                  <a:cxn ang="0">
                    <a:pos x="T8" y="T9"/>
                  </a:cxn>
                  <a:cxn ang="0">
                    <a:pos x="T10" y="T11"/>
                  </a:cxn>
                  <a:cxn ang="0">
                    <a:pos x="T12" y="T13"/>
                  </a:cxn>
                </a:cxnLst>
                <a:rect l="0" t="0" r="r" b="b"/>
                <a:pathLst>
                  <a:path w="34" h="123">
                    <a:moveTo>
                      <a:pt x="17" y="0"/>
                    </a:moveTo>
                    <a:cubicBezTo>
                      <a:pt x="7" y="0"/>
                      <a:pt x="0" y="7"/>
                      <a:pt x="0" y="16"/>
                    </a:cubicBezTo>
                    <a:cubicBezTo>
                      <a:pt x="0" y="106"/>
                      <a:pt x="0" y="106"/>
                      <a:pt x="0" y="106"/>
                    </a:cubicBezTo>
                    <a:cubicBezTo>
                      <a:pt x="0" y="115"/>
                      <a:pt x="7" y="123"/>
                      <a:pt x="17" y="123"/>
                    </a:cubicBezTo>
                    <a:cubicBezTo>
                      <a:pt x="26" y="123"/>
                      <a:pt x="34" y="115"/>
                      <a:pt x="34" y="106"/>
                    </a:cubicBezTo>
                    <a:cubicBezTo>
                      <a:pt x="34" y="16"/>
                      <a:pt x="34" y="16"/>
                      <a:pt x="34" y="16"/>
                    </a:cubicBezTo>
                    <a:cubicBezTo>
                      <a:pt x="34" y="7"/>
                      <a:pt x="26" y="0"/>
                      <a:pt x="17"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12" name="Freeform 9"/>
              <p:cNvSpPr/>
              <p:nvPr/>
            </p:nvSpPr>
            <p:spPr bwMode="auto">
              <a:xfrm>
                <a:off x="1308" y="1557"/>
                <a:ext cx="165" cy="44"/>
              </a:xfrm>
              <a:custGeom>
                <a:gdLst>
                  <a:gd name="T0" fmla="*/ 17 w 127"/>
                  <a:gd name="T1" fmla="*/ 34 h 34"/>
                  <a:gd name="T2" fmla="*/ 110 w 127"/>
                  <a:gd name="T3" fmla="*/ 34 h 34"/>
                  <a:gd name="T4" fmla="*/ 127 w 127"/>
                  <a:gd name="T5" fmla="*/ 17 h 34"/>
                  <a:gd name="T6" fmla="*/ 110 w 127"/>
                  <a:gd name="T7" fmla="*/ 0 h 34"/>
                  <a:gd name="T8" fmla="*/ 17 w 127"/>
                  <a:gd name="T9" fmla="*/ 0 h 34"/>
                  <a:gd name="T10" fmla="*/ 0 w 127"/>
                  <a:gd name="T11" fmla="*/ 17 h 34"/>
                  <a:gd name="T12" fmla="*/ 17 w 127"/>
                  <a:gd name="T13" fmla="*/ 34 h 34"/>
                </a:gdLst>
                <a:cxnLst>
                  <a:cxn ang="0">
                    <a:pos x="T0" y="T1"/>
                  </a:cxn>
                  <a:cxn ang="0">
                    <a:pos x="T2" y="T3"/>
                  </a:cxn>
                  <a:cxn ang="0">
                    <a:pos x="T4" y="T5"/>
                  </a:cxn>
                  <a:cxn ang="0">
                    <a:pos x="T6" y="T7"/>
                  </a:cxn>
                  <a:cxn ang="0">
                    <a:pos x="T8" y="T9"/>
                  </a:cxn>
                  <a:cxn ang="0">
                    <a:pos x="T10" y="T11"/>
                  </a:cxn>
                  <a:cxn ang="0">
                    <a:pos x="T12" y="T13"/>
                  </a:cxn>
                </a:cxnLst>
                <a:rect l="0" t="0" r="r" b="b"/>
                <a:pathLst>
                  <a:path w="127" h="34">
                    <a:moveTo>
                      <a:pt x="17" y="34"/>
                    </a:moveTo>
                    <a:cubicBezTo>
                      <a:pt x="110" y="34"/>
                      <a:pt x="110" y="34"/>
                      <a:pt x="110" y="34"/>
                    </a:cubicBezTo>
                    <a:cubicBezTo>
                      <a:pt x="119" y="34"/>
                      <a:pt x="127" y="26"/>
                      <a:pt x="127" y="17"/>
                    </a:cubicBezTo>
                    <a:cubicBezTo>
                      <a:pt x="127" y="8"/>
                      <a:pt x="119" y="0"/>
                      <a:pt x="110" y="0"/>
                    </a:cubicBezTo>
                    <a:cubicBezTo>
                      <a:pt x="17" y="0"/>
                      <a:pt x="17" y="0"/>
                      <a:pt x="17" y="0"/>
                    </a:cubicBezTo>
                    <a:cubicBezTo>
                      <a:pt x="8" y="0"/>
                      <a:pt x="0" y="8"/>
                      <a:pt x="0" y="17"/>
                    </a:cubicBezTo>
                    <a:cubicBezTo>
                      <a:pt x="0" y="26"/>
                      <a:pt x="8" y="34"/>
                      <a:pt x="17" y="3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14" name="Freeform 10"/>
              <p:cNvSpPr/>
              <p:nvPr/>
            </p:nvSpPr>
            <p:spPr bwMode="auto">
              <a:xfrm>
                <a:off x="1403" y="1231"/>
                <a:ext cx="145" cy="117"/>
              </a:xfrm>
              <a:custGeom>
                <a:gdLst>
                  <a:gd name="T0" fmla="*/ 9 w 112"/>
                  <a:gd name="T1" fmla="*/ 30 h 90"/>
                  <a:gd name="T2" fmla="*/ 83 w 112"/>
                  <a:gd name="T3" fmla="*/ 84 h 90"/>
                  <a:gd name="T4" fmla="*/ 107 w 112"/>
                  <a:gd name="T5" fmla="*/ 81 h 90"/>
                  <a:gd name="T6" fmla="*/ 103 w 112"/>
                  <a:gd name="T7" fmla="*/ 58 h 90"/>
                  <a:gd name="T8" fmla="*/ 30 w 112"/>
                  <a:gd name="T9" fmla="*/ 3 h 90"/>
                  <a:gd name="T10" fmla="*/ 20 w 112"/>
                  <a:gd name="T11" fmla="*/ 0 h 90"/>
                  <a:gd name="T12" fmla="*/ 6 w 112"/>
                  <a:gd name="T13" fmla="*/ 7 h 90"/>
                  <a:gd name="T14" fmla="*/ 9 w 112"/>
                  <a:gd name="T15" fmla="*/ 30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9" y="30"/>
                    </a:moveTo>
                    <a:cubicBezTo>
                      <a:pt x="83" y="84"/>
                      <a:pt x="83" y="84"/>
                      <a:pt x="83" y="84"/>
                    </a:cubicBezTo>
                    <a:cubicBezTo>
                      <a:pt x="90" y="90"/>
                      <a:pt x="101" y="88"/>
                      <a:pt x="107" y="81"/>
                    </a:cubicBezTo>
                    <a:cubicBezTo>
                      <a:pt x="112" y="74"/>
                      <a:pt x="111" y="63"/>
                      <a:pt x="103" y="58"/>
                    </a:cubicBezTo>
                    <a:cubicBezTo>
                      <a:pt x="30" y="3"/>
                      <a:pt x="30" y="3"/>
                      <a:pt x="30" y="3"/>
                    </a:cubicBezTo>
                    <a:cubicBezTo>
                      <a:pt x="27" y="1"/>
                      <a:pt x="23" y="0"/>
                      <a:pt x="20" y="0"/>
                    </a:cubicBezTo>
                    <a:cubicBezTo>
                      <a:pt x="14" y="0"/>
                      <a:pt x="9" y="2"/>
                      <a:pt x="6" y="7"/>
                    </a:cubicBezTo>
                    <a:cubicBezTo>
                      <a:pt x="0" y="14"/>
                      <a:pt x="2" y="24"/>
                      <a:pt x="9" y="3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15" name="Freeform 11"/>
              <p:cNvSpPr/>
              <p:nvPr/>
            </p:nvSpPr>
            <p:spPr bwMode="auto">
              <a:xfrm>
                <a:off x="2073" y="1231"/>
                <a:ext cx="145" cy="117"/>
              </a:xfrm>
              <a:custGeom>
                <a:gdLst>
                  <a:gd name="T0" fmla="*/ 29 w 112"/>
                  <a:gd name="T1" fmla="*/ 84 h 90"/>
                  <a:gd name="T2" fmla="*/ 103 w 112"/>
                  <a:gd name="T3" fmla="*/ 30 h 90"/>
                  <a:gd name="T4" fmla="*/ 106 w 112"/>
                  <a:gd name="T5" fmla="*/ 7 h 90"/>
                  <a:gd name="T6" fmla="*/ 92 w 112"/>
                  <a:gd name="T7" fmla="*/ 0 h 90"/>
                  <a:gd name="T8" fmla="*/ 82 w 112"/>
                  <a:gd name="T9" fmla="*/ 3 h 90"/>
                  <a:gd name="T10" fmla="*/ 9 w 112"/>
                  <a:gd name="T11" fmla="*/ 58 h 90"/>
                  <a:gd name="T12" fmla="*/ 5 w 112"/>
                  <a:gd name="T13" fmla="*/ 81 h 90"/>
                  <a:gd name="T14" fmla="*/ 29 w 112"/>
                  <a:gd name="T15" fmla="*/ 84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29" y="84"/>
                    </a:moveTo>
                    <a:cubicBezTo>
                      <a:pt x="103" y="30"/>
                      <a:pt x="103" y="30"/>
                      <a:pt x="103" y="30"/>
                    </a:cubicBezTo>
                    <a:cubicBezTo>
                      <a:pt x="110" y="24"/>
                      <a:pt x="112" y="14"/>
                      <a:pt x="106" y="7"/>
                    </a:cubicBezTo>
                    <a:cubicBezTo>
                      <a:pt x="103" y="2"/>
                      <a:pt x="98" y="0"/>
                      <a:pt x="92" y="0"/>
                    </a:cubicBezTo>
                    <a:cubicBezTo>
                      <a:pt x="89" y="0"/>
                      <a:pt x="85" y="1"/>
                      <a:pt x="82" y="3"/>
                    </a:cubicBezTo>
                    <a:cubicBezTo>
                      <a:pt x="9" y="58"/>
                      <a:pt x="9" y="58"/>
                      <a:pt x="9" y="58"/>
                    </a:cubicBezTo>
                    <a:cubicBezTo>
                      <a:pt x="1" y="63"/>
                      <a:pt x="0" y="74"/>
                      <a:pt x="5" y="81"/>
                    </a:cubicBezTo>
                    <a:cubicBezTo>
                      <a:pt x="11" y="88"/>
                      <a:pt x="22" y="90"/>
                      <a:pt x="29" y="8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16" name="Freeform 12"/>
              <p:cNvSpPr/>
              <p:nvPr/>
            </p:nvSpPr>
            <p:spPr bwMode="auto">
              <a:xfrm>
                <a:off x="1431" y="1813"/>
                <a:ext cx="134" cy="128"/>
              </a:xfrm>
              <a:custGeom>
                <a:gdLst>
                  <a:gd name="T0" fmla="*/ 84 w 103"/>
                  <a:gd name="T1" fmla="*/ 0 h 98"/>
                  <a:gd name="T2" fmla="*/ 72 w 103"/>
                  <a:gd name="T3" fmla="*/ 4 h 98"/>
                  <a:gd name="T4" fmla="*/ 7 w 103"/>
                  <a:gd name="T5" fmla="*/ 68 h 98"/>
                  <a:gd name="T6" fmla="*/ 7 w 103"/>
                  <a:gd name="T7" fmla="*/ 91 h 98"/>
                  <a:gd name="T8" fmla="*/ 31 w 103"/>
                  <a:gd name="T9" fmla="*/ 91 h 98"/>
                  <a:gd name="T10" fmla="*/ 96 w 103"/>
                  <a:gd name="T11" fmla="*/ 28 h 98"/>
                  <a:gd name="T12" fmla="*/ 96 w 103"/>
                  <a:gd name="T13" fmla="*/ 4 h 98"/>
                  <a:gd name="T14" fmla="*/ 84 w 103"/>
                  <a:gd name="T15" fmla="*/ 0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3" h="98">
                    <a:moveTo>
                      <a:pt x="84" y="0"/>
                    </a:moveTo>
                    <a:cubicBezTo>
                      <a:pt x="80" y="0"/>
                      <a:pt x="75" y="1"/>
                      <a:pt x="72" y="4"/>
                    </a:cubicBezTo>
                    <a:cubicBezTo>
                      <a:pt x="7" y="68"/>
                      <a:pt x="7" y="68"/>
                      <a:pt x="7" y="68"/>
                    </a:cubicBezTo>
                    <a:cubicBezTo>
                      <a:pt x="0" y="74"/>
                      <a:pt x="0" y="85"/>
                      <a:pt x="7" y="91"/>
                    </a:cubicBezTo>
                    <a:cubicBezTo>
                      <a:pt x="13" y="98"/>
                      <a:pt x="24" y="98"/>
                      <a:pt x="31" y="91"/>
                    </a:cubicBezTo>
                    <a:cubicBezTo>
                      <a:pt x="96" y="28"/>
                      <a:pt x="96" y="28"/>
                      <a:pt x="96" y="28"/>
                    </a:cubicBezTo>
                    <a:cubicBezTo>
                      <a:pt x="103" y="21"/>
                      <a:pt x="103" y="11"/>
                      <a:pt x="96" y="4"/>
                    </a:cubicBezTo>
                    <a:cubicBezTo>
                      <a:pt x="93" y="1"/>
                      <a:pt x="88" y="0"/>
                      <a:pt x="84"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17" name="Freeform 13"/>
              <p:cNvSpPr/>
              <p:nvPr/>
            </p:nvSpPr>
            <p:spPr bwMode="auto">
              <a:xfrm>
                <a:off x="2043" y="1813"/>
                <a:ext cx="132" cy="128"/>
              </a:xfrm>
              <a:custGeom>
                <a:gdLst>
                  <a:gd name="T0" fmla="*/ 31 w 102"/>
                  <a:gd name="T1" fmla="*/ 4 h 98"/>
                  <a:gd name="T2" fmla="*/ 19 w 102"/>
                  <a:gd name="T3" fmla="*/ 0 h 98"/>
                  <a:gd name="T4" fmla="*/ 7 w 102"/>
                  <a:gd name="T5" fmla="*/ 4 h 98"/>
                  <a:gd name="T6" fmla="*/ 7 w 102"/>
                  <a:gd name="T7" fmla="*/ 28 h 98"/>
                  <a:gd name="T8" fmla="*/ 72 w 102"/>
                  <a:gd name="T9" fmla="*/ 91 h 98"/>
                  <a:gd name="T10" fmla="*/ 96 w 102"/>
                  <a:gd name="T11" fmla="*/ 91 h 98"/>
                  <a:gd name="T12" fmla="*/ 96 w 102"/>
                  <a:gd name="T13" fmla="*/ 68 h 98"/>
                  <a:gd name="T14" fmla="*/ 31 w 102"/>
                  <a:gd name="T15" fmla="*/ 4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2" h="98">
                    <a:moveTo>
                      <a:pt x="31" y="4"/>
                    </a:moveTo>
                    <a:cubicBezTo>
                      <a:pt x="27" y="1"/>
                      <a:pt x="23" y="0"/>
                      <a:pt x="19" y="0"/>
                    </a:cubicBezTo>
                    <a:cubicBezTo>
                      <a:pt x="14" y="0"/>
                      <a:pt x="10" y="1"/>
                      <a:pt x="7" y="4"/>
                    </a:cubicBezTo>
                    <a:cubicBezTo>
                      <a:pt x="0" y="11"/>
                      <a:pt x="0" y="21"/>
                      <a:pt x="7" y="28"/>
                    </a:cubicBezTo>
                    <a:cubicBezTo>
                      <a:pt x="72" y="91"/>
                      <a:pt x="72" y="91"/>
                      <a:pt x="72" y="91"/>
                    </a:cubicBezTo>
                    <a:cubicBezTo>
                      <a:pt x="78" y="98"/>
                      <a:pt x="89" y="98"/>
                      <a:pt x="96" y="91"/>
                    </a:cubicBezTo>
                    <a:cubicBezTo>
                      <a:pt x="102" y="85"/>
                      <a:pt x="102" y="74"/>
                      <a:pt x="96" y="68"/>
                    </a:cubicBezTo>
                    <a:lnTo>
                      <a:pt x="31" y="4"/>
                    </a:ln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grpSp>
        <p:cxnSp>
          <p:nvCxnSpPr>
            <p:cNvPr id="35" name="直接连接符 34"/>
            <p:cNvCxnSpPr>
              <a:endCxn id="6" idx="4"/>
            </p:cNvCxnSpPr>
            <p:nvPr/>
          </p:nvCxnSpPr>
          <p:spPr>
            <a:xfrm>
              <a:off x="3920019" y="0"/>
              <a:ext cx="9757" cy="1820986"/>
            </a:xfrm>
            <a:prstGeom prst="line">
              <a:avLst/>
            </a:prstGeom>
            <a:ln w="28575">
              <a:solidFill>
                <a:srgbClr val="3D3D3D"/>
              </a:solidFill>
            </a:ln>
          </p:spPr>
          <p:style>
            <a:lnRef idx="1">
              <a:schemeClr val="accent1"/>
            </a:lnRef>
            <a:fillRef idx="0">
              <a:schemeClr val="accent1"/>
            </a:fillRef>
            <a:effectRef idx="0">
              <a:schemeClr val="accent1"/>
            </a:effectRef>
            <a:fontRef idx="minor">
              <a:schemeClr val="tx1"/>
            </a:fontRef>
          </p:style>
        </p:cxnSp>
      </p:grpSp>
      <p:grpSp>
        <p:nvGrpSpPr>
          <p:cNvPr id="57" name="组合 56"/>
          <p:cNvGrpSpPr/>
          <p:nvPr/>
        </p:nvGrpSpPr>
        <p:grpSpPr>
          <a:xfrm>
            <a:off x="8730" y="0"/>
            <a:ext cx="1589087" cy="3021084"/>
            <a:chOff x="8730" y="0"/>
            <a:chExt cx="1589087" cy="3021084"/>
          </a:xfrm>
        </p:grpSpPr>
        <p:cxnSp>
          <p:nvCxnSpPr>
            <p:cNvPr id="37" name="直接连接符 36"/>
            <p:cNvCxnSpPr/>
            <p:nvPr/>
          </p:nvCxnSpPr>
          <p:spPr>
            <a:xfrm flipH="1">
              <a:off x="803273" y="0"/>
              <a:ext cx="0" cy="1381196"/>
            </a:xfrm>
            <a:prstGeom prst="line">
              <a:avLst/>
            </a:prstGeom>
            <a:ln w="28575">
              <a:solidFill>
                <a:srgbClr val="3D3D3D"/>
              </a:solidFill>
            </a:ln>
          </p:spPr>
          <p:style>
            <a:lnRef idx="1">
              <a:schemeClr val="accent1"/>
            </a:lnRef>
            <a:fillRef idx="0">
              <a:schemeClr val="accent1"/>
            </a:fillRef>
            <a:effectRef idx="0">
              <a:schemeClr val="accent1"/>
            </a:effectRef>
            <a:fontRef idx="minor">
              <a:schemeClr val="tx1"/>
            </a:fontRef>
          </p:style>
        </p:cxnSp>
        <p:grpSp>
          <p:nvGrpSpPr>
            <p:cNvPr id="38" name="Group 4"/>
            <p:cNvGrpSpPr>
              <a:grpSpLocks noChangeAspect="1"/>
            </p:cNvGrpSpPr>
            <p:nvPr/>
          </p:nvGrpSpPr>
          <p:grpSpPr>
            <a:xfrm>
              <a:off x="8730" y="1381196"/>
              <a:ext cx="1589087" cy="1639888"/>
              <a:chOff x="1308" y="1009"/>
              <a:chExt cx="1001" cy="1033"/>
            </a:xfrm>
          </p:grpSpPr>
          <p:sp>
            <p:nvSpPr>
              <p:cNvPr id="39" name="Freeform 5"/>
              <p:cNvSpPr/>
              <p:nvPr/>
            </p:nvSpPr>
            <p:spPr bwMode="auto">
              <a:xfrm>
                <a:off x="1533" y="1009"/>
                <a:ext cx="571" cy="830"/>
              </a:xfrm>
              <a:custGeom>
                <a:gdLst>
                  <a:gd name="T0" fmla="*/ 404 w 439"/>
                  <a:gd name="T1" fmla="*/ 298 h 638"/>
                  <a:gd name="T2" fmla="*/ 321 w 439"/>
                  <a:gd name="T3" fmla="*/ 223 h 638"/>
                  <a:gd name="T4" fmla="*/ 321 w 439"/>
                  <a:gd name="T5" fmla="*/ 50 h 638"/>
                  <a:gd name="T6" fmla="*/ 318 w 439"/>
                  <a:gd name="T7" fmla="*/ 41 h 638"/>
                  <a:gd name="T8" fmla="*/ 221 w 439"/>
                  <a:gd name="T9" fmla="*/ 0 h 638"/>
                  <a:gd name="T10" fmla="*/ 118 w 439"/>
                  <a:gd name="T11" fmla="*/ 40 h 638"/>
                  <a:gd name="T12" fmla="*/ 114 w 439"/>
                  <a:gd name="T13" fmla="*/ 50 h 638"/>
                  <a:gd name="T14" fmla="*/ 114 w 439"/>
                  <a:gd name="T15" fmla="*/ 225 h 638"/>
                  <a:gd name="T16" fmla="*/ 34 w 439"/>
                  <a:gd name="T17" fmla="*/ 300 h 638"/>
                  <a:gd name="T18" fmla="*/ 0 w 439"/>
                  <a:gd name="T19" fmla="*/ 418 h 638"/>
                  <a:gd name="T20" fmla="*/ 220 w 439"/>
                  <a:gd name="T21" fmla="*/ 638 h 638"/>
                  <a:gd name="T22" fmla="*/ 439 w 439"/>
                  <a:gd name="T23" fmla="*/ 418 h 638"/>
                  <a:gd name="T24" fmla="*/ 404 w 439"/>
                  <a:gd name="T25" fmla="*/ 298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9" h="638">
                    <a:moveTo>
                      <a:pt x="404" y="298"/>
                    </a:moveTo>
                    <a:cubicBezTo>
                      <a:pt x="383" y="267"/>
                      <a:pt x="355" y="241"/>
                      <a:pt x="321" y="223"/>
                    </a:cubicBezTo>
                    <a:cubicBezTo>
                      <a:pt x="321" y="222"/>
                      <a:pt x="321" y="50"/>
                      <a:pt x="321" y="50"/>
                    </a:cubicBezTo>
                    <a:cubicBezTo>
                      <a:pt x="321" y="47"/>
                      <a:pt x="320" y="44"/>
                      <a:pt x="318" y="41"/>
                    </a:cubicBezTo>
                    <a:cubicBezTo>
                      <a:pt x="316" y="39"/>
                      <a:pt x="282" y="0"/>
                      <a:pt x="221" y="0"/>
                    </a:cubicBezTo>
                    <a:cubicBezTo>
                      <a:pt x="162" y="0"/>
                      <a:pt x="120" y="38"/>
                      <a:pt x="118" y="40"/>
                    </a:cubicBezTo>
                    <a:cubicBezTo>
                      <a:pt x="116" y="43"/>
                      <a:pt x="114" y="46"/>
                      <a:pt x="114" y="50"/>
                    </a:cubicBezTo>
                    <a:cubicBezTo>
                      <a:pt x="114" y="50"/>
                      <a:pt x="114" y="223"/>
                      <a:pt x="114" y="225"/>
                    </a:cubicBezTo>
                    <a:cubicBezTo>
                      <a:pt x="81" y="243"/>
                      <a:pt x="54" y="269"/>
                      <a:pt x="34" y="300"/>
                    </a:cubicBezTo>
                    <a:cubicBezTo>
                      <a:pt x="11" y="335"/>
                      <a:pt x="0" y="376"/>
                      <a:pt x="0" y="418"/>
                    </a:cubicBezTo>
                    <a:cubicBezTo>
                      <a:pt x="0" y="539"/>
                      <a:pt x="98" y="638"/>
                      <a:pt x="220" y="638"/>
                    </a:cubicBezTo>
                    <a:cubicBezTo>
                      <a:pt x="341" y="638"/>
                      <a:pt x="439" y="539"/>
                      <a:pt x="439" y="418"/>
                    </a:cubicBezTo>
                    <a:cubicBezTo>
                      <a:pt x="439" y="375"/>
                      <a:pt x="427" y="334"/>
                      <a:pt x="404" y="298"/>
                    </a:cubicBezTo>
                    <a:close/>
                  </a:path>
                </a:pathLst>
              </a:custGeom>
              <a:solidFill>
                <a:srgbClr val="F7B63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40" name="Freeform 6"/>
              <p:cNvSpPr>
                <a:spLocks noEditPoints="1"/>
              </p:cNvSpPr>
              <p:nvPr/>
            </p:nvSpPr>
            <p:spPr bwMode="auto">
              <a:xfrm>
                <a:off x="1526" y="1009"/>
                <a:ext cx="573" cy="830"/>
              </a:xfrm>
              <a:custGeom>
                <a:gdLst>
                  <a:gd name="T0" fmla="*/ 440 w 440"/>
                  <a:gd name="T1" fmla="*/ 418 h 638"/>
                  <a:gd name="T2" fmla="*/ 322 w 440"/>
                  <a:gd name="T3" fmla="*/ 223 h 638"/>
                  <a:gd name="T4" fmla="*/ 319 w 440"/>
                  <a:gd name="T5" fmla="*/ 41 h 638"/>
                  <a:gd name="T6" fmla="*/ 119 w 440"/>
                  <a:gd name="T7" fmla="*/ 40 h 638"/>
                  <a:gd name="T8" fmla="*/ 114 w 440"/>
                  <a:gd name="T9" fmla="*/ 225 h 638"/>
                  <a:gd name="T10" fmla="*/ 0 w 440"/>
                  <a:gd name="T11" fmla="*/ 418 h 638"/>
                  <a:gd name="T12" fmla="*/ 143 w 440"/>
                  <a:gd name="T13" fmla="*/ 75 h 638"/>
                  <a:gd name="T14" fmla="*/ 294 w 440"/>
                  <a:gd name="T15" fmla="*/ 134 h 638"/>
                  <a:gd name="T16" fmla="*/ 143 w 440"/>
                  <a:gd name="T17" fmla="*/ 75 h 638"/>
                  <a:gd name="T18" fmla="*/ 294 w 440"/>
                  <a:gd name="T19" fmla="*/ 162 h 638"/>
                  <a:gd name="T20" fmla="*/ 294 w 440"/>
                  <a:gd name="T21" fmla="*/ 189 h 638"/>
                  <a:gd name="T22" fmla="*/ 143 w 440"/>
                  <a:gd name="T23" fmla="*/ 134 h 638"/>
                  <a:gd name="T24" fmla="*/ 213 w 440"/>
                  <a:gd name="T25" fmla="*/ 411 h 638"/>
                  <a:gd name="T26" fmla="*/ 184 w 440"/>
                  <a:gd name="T27" fmla="*/ 400 h 638"/>
                  <a:gd name="T28" fmla="*/ 196 w 440"/>
                  <a:gd name="T29" fmla="*/ 200 h 638"/>
                  <a:gd name="T30" fmla="*/ 230 w 440"/>
                  <a:gd name="T31" fmla="*/ 228 h 638"/>
                  <a:gd name="T32" fmla="*/ 218 w 440"/>
                  <a:gd name="T33" fmla="*/ 408 h 638"/>
                  <a:gd name="T34" fmla="*/ 213 w 440"/>
                  <a:gd name="T35" fmla="*/ 459 h 638"/>
                  <a:gd name="T36" fmla="*/ 213 w 440"/>
                  <a:gd name="T37" fmla="*/ 435 h 638"/>
                  <a:gd name="T38" fmla="*/ 136 w 440"/>
                  <a:gd name="T39" fmla="*/ 245 h 638"/>
                  <a:gd name="T40" fmla="*/ 143 w 440"/>
                  <a:gd name="T41" fmla="*/ 191 h 638"/>
                  <a:gd name="T42" fmla="*/ 183 w 440"/>
                  <a:gd name="T43" fmla="*/ 228 h 638"/>
                  <a:gd name="T44" fmla="*/ 146 w 440"/>
                  <a:gd name="T45" fmla="*/ 411 h 638"/>
                  <a:gd name="T46" fmla="*/ 139 w 440"/>
                  <a:gd name="T47" fmla="*/ 470 h 638"/>
                  <a:gd name="T48" fmla="*/ 181 w 440"/>
                  <a:gd name="T49" fmla="*/ 421 h 638"/>
                  <a:gd name="T50" fmla="*/ 188 w 440"/>
                  <a:gd name="T51" fmla="*/ 450 h 638"/>
                  <a:gd name="T52" fmla="*/ 237 w 440"/>
                  <a:gd name="T53" fmla="*/ 450 h 638"/>
                  <a:gd name="T54" fmla="*/ 245 w 440"/>
                  <a:gd name="T55" fmla="*/ 421 h 638"/>
                  <a:gd name="T56" fmla="*/ 286 w 440"/>
                  <a:gd name="T57" fmla="*/ 470 h 638"/>
                  <a:gd name="T58" fmla="*/ 279 w 440"/>
                  <a:gd name="T59" fmla="*/ 411 h 638"/>
                  <a:gd name="T60" fmla="*/ 243 w 440"/>
                  <a:gd name="T61" fmla="*/ 228 h 638"/>
                  <a:gd name="T62" fmla="*/ 294 w 440"/>
                  <a:gd name="T63" fmla="*/ 217 h 638"/>
                  <a:gd name="T64" fmla="*/ 302 w 440"/>
                  <a:gd name="T65" fmla="*/ 244 h 638"/>
                  <a:gd name="T66" fmla="*/ 220 w 440"/>
                  <a:gd name="T67" fmla="*/ 610 h 638"/>
                  <a:gd name="T68" fmla="*/ 136 w 440"/>
                  <a:gd name="T69" fmla="*/ 245 h 638"/>
                  <a:gd name="T70" fmla="*/ 160 w 440"/>
                  <a:gd name="T71" fmla="*/ 443 h 638"/>
                  <a:gd name="T72" fmla="*/ 143 w 440"/>
                  <a:gd name="T73" fmla="*/ 447 h 638"/>
                  <a:gd name="T74" fmla="*/ 168 w 440"/>
                  <a:gd name="T75" fmla="*/ 422 h 638"/>
                  <a:gd name="T76" fmla="*/ 273 w 440"/>
                  <a:gd name="T77" fmla="*/ 429 h 638"/>
                  <a:gd name="T78" fmla="*/ 280 w 440"/>
                  <a:gd name="T79" fmla="*/ 452 h 638"/>
                  <a:gd name="T80" fmla="*/ 258 w 440"/>
                  <a:gd name="T81" fmla="*/ 422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40" h="638">
                    <a:moveTo>
                      <a:pt x="220" y="638"/>
                    </a:moveTo>
                    <a:cubicBezTo>
                      <a:pt x="342" y="638"/>
                      <a:pt x="440" y="539"/>
                      <a:pt x="440" y="418"/>
                    </a:cubicBezTo>
                    <a:cubicBezTo>
                      <a:pt x="440" y="375"/>
                      <a:pt x="428" y="334"/>
                      <a:pt x="405" y="298"/>
                    </a:cubicBezTo>
                    <a:cubicBezTo>
                      <a:pt x="384" y="267"/>
                      <a:pt x="356" y="241"/>
                      <a:pt x="322" y="223"/>
                    </a:cubicBezTo>
                    <a:cubicBezTo>
                      <a:pt x="322" y="222"/>
                      <a:pt x="322" y="50"/>
                      <a:pt x="322" y="50"/>
                    </a:cubicBezTo>
                    <a:cubicBezTo>
                      <a:pt x="322" y="47"/>
                      <a:pt x="321" y="44"/>
                      <a:pt x="319" y="41"/>
                    </a:cubicBezTo>
                    <a:cubicBezTo>
                      <a:pt x="317" y="39"/>
                      <a:pt x="283" y="0"/>
                      <a:pt x="222" y="0"/>
                    </a:cubicBezTo>
                    <a:cubicBezTo>
                      <a:pt x="162" y="0"/>
                      <a:pt x="121" y="38"/>
                      <a:pt x="119" y="40"/>
                    </a:cubicBezTo>
                    <a:cubicBezTo>
                      <a:pt x="117" y="43"/>
                      <a:pt x="115" y="46"/>
                      <a:pt x="115" y="50"/>
                    </a:cubicBezTo>
                    <a:cubicBezTo>
                      <a:pt x="115" y="50"/>
                      <a:pt x="115" y="223"/>
                      <a:pt x="114" y="225"/>
                    </a:cubicBezTo>
                    <a:cubicBezTo>
                      <a:pt x="82" y="243"/>
                      <a:pt x="55" y="269"/>
                      <a:pt x="35" y="300"/>
                    </a:cubicBezTo>
                    <a:cubicBezTo>
                      <a:pt x="12" y="335"/>
                      <a:pt x="0" y="376"/>
                      <a:pt x="0" y="418"/>
                    </a:cubicBezTo>
                    <a:cubicBezTo>
                      <a:pt x="0" y="539"/>
                      <a:pt x="99" y="638"/>
                      <a:pt x="220" y="638"/>
                    </a:cubicBezTo>
                    <a:close/>
                    <a:moveTo>
                      <a:pt x="143" y="75"/>
                    </a:moveTo>
                    <a:cubicBezTo>
                      <a:pt x="294" y="102"/>
                      <a:pt x="294" y="102"/>
                      <a:pt x="294" y="102"/>
                    </a:cubicBezTo>
                    <a:cubicBezTo>
                      <a:pt x="294" y="134"/>
                      <a:pt x="294" y="134"/>
                      <a:pt x="294" y="134"/>
                    </a:cubicBezTo>
                    <a:cubicBezTo>
                      <a:pt x="143" y="106"/>
                      <a:pt x="143" y="106"/>
                      <a:pt x="143" y="106"/>
                    </a:cubicBezTo>
                    <a:lnTo>
                      <a:pt x="143" y="75"/>
                    </a:lnTo>
                    <a:close/>
                    <a:moveTo>
                      <a:pt x="143" y="134"/>
                    </a:moveTo>
                    <a:cubicBezTo>
                      <a:pt x="294" y="162"/>
                      <a:pt x="294" y="162"/>
                      <a:pt x="294" y="162"/>
                    </a:cubicBezTo>
                    <a:cubicBezTo>
                      <a:pt x="294" y="180"/>
                      <a:pt x="294" y="180"/>
                      <a:pt x="294" y="180"/>
                    </a:cubicBezTo>
                    <a:cubicBezTo>
                      <a:pt x="294" y="189"/>
                      <a:pt x="294" y="189"/>
                      <a:pt x="294" y="189"/>
                    </a:cubicBezTo>
                    <a:cubicBezTo>
                      <a:pt x="143" y="163"/>
                      <a:pt x="143" y="163"/>
                      <a:pt x="143" y="163"/>
                    </a:cubicBezTo>
                    <a:lnTo>
                      <a:pt x="143" y="134"/>
                    </a:lnTo>
                    <a:close/>
                    <a:moveTo>
                      <a:pt x="218" y="408"/>
                    </a:moveTo>
                    <a:cubicBezTo>
                      <a:pt x="216" y="409"/>
                      <a:pt x="214" y="410"/>
                      <a:pt x="213" y="411"/>
                    </a:cubicBezTo>
                    <a:cubicBezTo>
                      <a:pt x="211" y="410"/>
                      <a:pt x="209" y="409"/>
                      <a:pt x="207" y="408"/>
                    </a:cubicBezTo>
                    <a:cubicBezTo>
                      <a:pt x="201" y="404"/>
                      <a:pt x="193" y="402"/>
                      <a:pt x="184" y="400"/>
                    </a:cubicBezTo>
                    <a:cubicBezTo>
                      <a:pt x="191" y="354"/>
                      <a:pt x="194" y="273"/>
                      <a:pt x="195" y="228"/>
                    </a:cubicBezTo>
                    <a:cubicBezTo>
                      <a:pt x="195" y="215"/>
                      <a:pt x="196" y="205"/>
                      <a:pt x="196" y="200"/>
                    </a:cubicBezTo>
                    <a:cubicBezTo>
                      <a:pt x="230" y="206"/>
                      <a:pt x="230" y="206"/>
                      <a:pt x="230" y="206"/>
                    </a:cubicBezTo>
                    <a:cubicBezTo>
                      <a:pt x="230" y="211"/>
                      <a:pt x="230" y="219"/>
                      <a:pt x="230" y="228"/>
                    </a:cubicBezTo>
                    <a:cubicBezTo>
                      <a:pt x="231" y="273"/>
                      <a:pt x="234" y="354"/>
                      <a:pt x="241" y="400"/>
                    </a:cubicBezTo>
                    <a:cubicBezTo>
                      <a:pt x="233" y="402"/>
                      <a:pt x="225" y="404"/>
                      <a:pt x="218" y="408"/>
                    </a:cubicBezTo>
                    <a:close/>
                    <a:moveTo>
                      <a:pt x="225" y="448"/>
                    </a:moveTo>
                    <a:cubicBezTo>
                      <a:pt x="224" y="452"/>
                      <a:pt x="218" y="459"/>
                      <a:pt x="213" y="459"/>
                    </a:cubicBezTo>
                    <a:cubicBezTo>
                      <a:pt x="208" y="459"/>
                      <a:pt x="201" y="452"/>
                      <a:pt x="201" y="448"/>
                    </a:cubicBezTo>
                    <a:cubicBezTo>
                      <a:pt x="201" y="445"/>
                      <a:pt x="204" y="439"/>
                      <a:pt x="213" y="435"/>
                    </a:cubicBezTo>
                    <a:cubicBezTo>
                      <a:pt x="221" y="439"/>
                      <a:pt x="225" y="445"/>
                      <a:pt x="225" y="448"/>
                    </a:cubicBezTo>
                    <a:close/>
                    <a:moveTo>
                      <a:pt x="136" y="245"/>
                    </a:moveTo>
                    <a:cubicBezTo>
                      <a:pt x="144" y="242"/>
                      <a:pt x="144" y="242"/>
                      <a:pt x="144" y="242"/>
                    </a:cubicBezTo>
                    <a:cubicBezTo>
                      <a:pt x="143" y="191"/>
                      <a:pt x="143" y="191"/>
                      <a:pt x="143" y="191"/>
                    </a:cubicBezTo>
                    <a:cubicBezTo>
                      <a:pt x="183" y="198"/>
                      <a:pt x="183" y="198"/>
                      <a:pt x="183" y="198"/>
                    </a:cubicBezTo>
                    <a:cubicBezTo>
                      <a:pt x="183" y="205"/>
                      <a:pt x="183" y="215"/>
                      <a:pt x="183" y="228"/>
                    </a:cubicBezTo>
                    <a:cubicBezTo>
                      <a:pt x="181" y="278"/>
                      <a:pt x="178" y="360"/>
                      <a:pt x="172" y="400"/>
                    </a:cubicBezTo>
                    <a:cubicBezTo>
                      <a:pt x="162" y="401"/>
                      <a:pt x="153" y="404"/>
                      <a:pt x="146" y="411"/>
                    </a:cubicBezTo>
                    <a:cubicBezTo>
                      <a:pt x="138" y="418"/>
                      <a:pt x="133" y="429"/>
                      <a:pt x="131" y="441"/>
                    </a:cubicBezTo>
                    <a:cubicBezTo>
                      <a:pt x="129" y="453"/>
                      <a:pt x="132" y="464"/>
                      <a:pt x="139" y="470"/>
                    </a:cubicBezTo>
                    <a:cubicBezTo>
                      <a:pt x="146" y="477"/>
                      <a:pt x="158" y="477"/>
                      <a:pt x="170" y="457"/>
                    </a:cubicBezTo>
                    <a:cubicBezTo>
                      <a:pt x="174" y="449"/>
                      <a:pt x="178" y="436"/>
                      <a:pt x="181" y="421"/>
                    </a:cubicBezTo>
                    <a:cubicBezTo>
                      <a:pt x="186" y="421"/>
                      <a:pt x="192" y="423"/>
                      <a:pt x="197" y="425"/>
                    </a:cubicBezTo>
                    <a:cubicBezTo>
                      <a:pt x="189" y="434"/>
                      <a:pt x="188" y="444"/>
                      <a:pt x="188" y="450"/>
                    </a:cubicBezTo>
                    <a:cubicBezTo>
                      <a:pt x="189" y="464"/>
                      <a:pt x="200" y="480"/>
                      <a:pt x="213" y="480"/>
                    </a:cubicBezTo>
                    <a:cubicBezTo>
                      <a:pt x="225" y="480"/>
                      <a:pt x="236" y="464"/>
                      <a:pt x="237" y="450"/>
                    </a:cubicBezTo>
                    <a:cubicBezTo>
                      <a:pt x="237" y="444"/>
                      <a:pt x="236" y="434"/>
                      <a:pt x="229" y="425"/>
                    </a:cubicBezTo>
                    <a:cubicBezTo>
                      <a:pt x="234" y="423"/>
                      <a:pt x="239" y="421"/>
                      <a:pt x="245" y="421"/>
                    </a:cubicBezTo>
                    <a:cubicBezTo>
                      <a:pt x="248" y="436"/>
                      <a:pt x="251" y="449"/>
                      <a:pt x="256" y="457"/>
                    </a:cubicBezTo>
                    <a:cubicBezTo>
                      <a:pt x="267" y="477"/>
                      <a:pt x="279" y="477"/>
                      <a:pt x="286" y="470"/>
                    </a:cubicBezTo>
                    <a:cubicBezTo>
                      <a:pt x="293" y="464"/>
                      <a:pt x="296" y="453"/>
                      <a:pt x="294" y="441"/>
                    </a:cubicBezTo>
                    <a:cubicBezTo>
                      <a:pt x="292" y="429"/>
                      <a:pt x="287" y="418"/>
                      <a:pt x="279" y="411"/>
                    </a:cubicBezTo>
                    <a:cubicBezTo>
                      <a:pt x="272" y="404"/>
                      <a:pt x="263" y="401"/>
                      <a:pt x="254" y="400"/>
                    </a:cubicBezTo>
                    <a:cubicBezTo>
                      <a:pt x="247" y="360"/>
                      <a:pt x="244" y="278"/>
                      <a:pt x="243" y="228"/>
                    </a:cubicBezTo>
                    <a:cubicBezTo>
                      <a:pt x="243" y="220"/>
                      <a:pt x="242" y="214"/>
                      <a:pt x="242" y="208"/>
                    </a:cubicBezTo>
                    <a:cubicBezTo>
                      <a:pt x="294" y="217"/>
                      <a:pt x="294" y="217"/>
                      <a:pt x="294" y="217"/>
                    </a:cubicBezTo>
                    <a:cubicBezTo>
                      <a:pt x="294" y="240"/>
                      <a:pt x="294" y="240"/>
                      <a:pt x="294" y="240"/>
                    </a:cubicBezTo>
                    <a:cubicBezTo>
                      <a:pt x="302" y="244"/>
                      <a:pt x="302" y="244"/>
                      <a:pt x="302" y="244"/>
                    </a:cubicBezTo>
                    <a:cubicBezTo>
                      <a:pt x="369" y="275"/>
                      <a:pt x="413" y="344"/>
                      <a:pt x="413" y="418"/>
                    </a:cubicBezTo>
                    <a:cubicBezTo>
                      <a:pt x="413" y="524"/>
                      <a:pt x="326" y="610"/>
                      <a:pt x="220" y="610"/>
                    </a:cubicBezTo>
                    <a:cubicBezTo>
                      <a:pt x="114" y="610"/>
                      <a:pt x="28" y="524"/>
                      <a:pt x="28" y="418"/>
                    </a:cubicBezTo>
                    <a:cubicBezTo>
                      <a:pt x="28" y="344"/>
                      <a:pt x="70" y="278"/>
                      <a:pt x="136" y="245"/>
                    </a:cubicBezTo>
                    <a:close/>
                    <a:moveTo>
                      <a:pt x="168" y="422"/>
                    </a:moveTo>
                    <a:cubicBezTo>
                      <a:pt x="165" y="431"/>
                      <a:pt x="163" y="438"/>
                      <a:pt x="160" y="443"/>
                    </a:cubicBezTo>
                    <a:cubicBezTo>
                      <a:pt x="154" y="454"/>
                      <a:pt x="148" y="455"/>
                      <a:pt x="145" y="452"/>
                    </a:cubicBezTo>
                    <a:cubicBezTo>
                      <a:pt x="144" y="451"/>
                      <a:pt x="143" y="449"/>
                      <a:pt x="143" y="447"/>
                    </a:cubicBezTo>
                    <a:cubicBezTo>
                      <a:pt x="144" y="439"/>
                      <a:pt x="147" y="434"/>
                      <a:pt x="152" y="429"/>
                    </a:cubicBezTo>
                    <a:cubicBezTo>
                      <a:pt x="156" y="425"/>
                      <a:pt x="162" y="423"/>
                      <a:pt x="168" y="422"/>
                    </a:cubicBezTo>
                    <a:close/>
                    <a:moveTo>
                      <a:pt x="258" y="422"/>
                    </a:moveTo>
                    <a:cubicBezTo>
                      <a:pt x="264" y="423"/>
                      <a:pt x="269" y="425"/>
                      <a:pt x="273" y="429"/>
                    </a:cubicBezTo>
                    <a:cubicBezTo>
                      <a:pt x="278" y="434"/>
                      <a:pt x="281" y="439"/>
                      <a:pt x="282" y="447"/>
                    </a:cubicBezTo>
                    <a:cubicBezTo>
                      <a:pt x="283" y="449"/>
                      <a:pt x="282" y="451"/>
                      <a:pt x="280" y="452"/>
                    </a:cubicBezTo>
                    <a:cubicBezTo>
                      <a:pt x="277" y="455"/>
                      <a:pt x="271" y="454"/>
                      <a:pt x="265" y="443"/>
                    </a:cubicBezTo>
                    <a:cubicBezTo>
                      <a:pt x="262" y="438"/>
                      <a:pt x="260" y="431"/>
                      <a:pt x="258" y="422"/>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41" name="Freeform 7"/>
              <p:cNvSpPr/>
              <p:nvPr/>
            </p:nvSpPr>
            <p:spPr bwMode="auto">
              <a:xfrm>
                <a:off x="2145" y="1578"/>
                <a:ext cx="164" cy="42"/>
              </a:xfrm>
              <a:custGeom>
                <a:gdLst>
                  <a:gd name="T0" fmla="*/ 0 w 126"/>
                  <a:gd name="T1" fmla="*/ 16 h 33"/>
                  <a:gd name="T2" fmla="*/ 17 w 126"/>
                  <a:gd name="T3" fmla="*/ 33 h 33"/>
                  <a:gd name="T4" fmla="*/ 109 w 126"/>
                  <a:gd name="T5" fmla="*/ 33 h 33"/>
                  <a:gd name="T6" fmla="*/ 126 w 126"/>
                  <a:gd name="T7" fmla="*/ 16 h 33"/>
                  <a:gd name="T8" fmla="*/ 109 w 126"/>
                  <a:gd name="T9" fmla="*/ 0 h 33"/>
                  <a:gd name="T10" fmla="*/ 17 w 126"/>
                  <a:gd name="T11" fmla="*/ 0 h 33"/>
                  <a:gd name="T12" fmla="*/ 0 w 126"/>
                  <a:gd name="T13" fmla="*/ 16 h 33"/>
                </a:gdLst>
                <a:cxnLst>
                  <a:cxn ang="0">
                    <a:pos x="T0" y="T1"/>
                  </a:cxn>
                  <a:cxn ang="0">
                    <a:pos x="T2" y="T3"/>
                  </a:cxn>
                  <a:cxn ang="0">
                    <a:pos x="T4" y="T5"/>
                  </a:cxn>
                  <a:cxn ang="0">
                    <a:pos x="T6" y="T7"/>
                  </a:cxn>
                  <a:cxn ang="0">
                    <a:pos x="T8" y="T9"/>
                  </a:cxn>
                  <a:cxn ang="0">
                    <a:pos x="T10" y="T11"/>
                  </a:cxn>
                  <a:cxn ang="0">
                    <a:pos x="T12" y="T13"/>
                  </a:cxn>
                </a:cxnLst>
                <a:rect l="0" t="0" r="r" b="b"/>
                <a:pathLst>
                  <a:path w="125" h="33">
                    <a:moveTo>
                      <a:pt x="0" y="16"/>
                    </a:moveTo>
                    <a:cubicBezTo>
                      <a:pt x="0" y="25"/>
                      <a:pt x="7" y="33"/>
                      <a:pt x="17" y="33"/>
                    </a:cubicBezTo>
                    <a:cubicBezTo>
                      <a:pt x="109" y="33"/>
                      <a:pt x="109" y="33"/>
                      <a:pt x="109" y="33"/>
                    </a:cubicBezTo>
                    <a:cubicBezTo>
                      <a:pt x="118" y="33"/>
                      <a:pt x="126" y="25"/>
                      <a:pt x="126" y="16"/>
                    </a:cubicBezTo>
                    <a:cubicBezTo>
                      <a:pt x="126" y="7"/>
                      <a:pt x="118" y="0"/>
                      <a:pt x="109" y="0"/>
                    </a:cubicBezTo>
                    <a:cubicBezTo>
                      <a:pt x="17" y="0"/>
                      <a:pt x="17" y="0"/>
                      <a:pt x="17" y="0"/>
                    </a:cubicBezTo>
                    <a:cubicBezTo>
                      <a:pt x="7" y="0"/>
                      <a:pt x="0" y="7"/>
                      <a:pt x="0" y="16"/>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42" name="Freeform 8"/>
              <p:cNvSpPr/>
              <p:nvPr/>
            </p:nvSpPr>
            <p:spPr bwMode="auto">
              <a:xfrm>
                <a:off x="1763" y="1882"/>
                <a:ext cx="44" cy="160"/>
              </a:xfrm>
              <a:custGeom>
                <a:gdLst>
                  <a:gd name="T0" fmla="*/ 17 w 34"/>
                  <a:gd name="T1" fmla="*/ 0 h 123"/>
                  <a:gd name="T2" fmla="*/ 0 w 34"/>
                  <a:gd name="T3" fmla="*/ 16 h 123"/>
                  <a:gd name="T4" fmla="*/ 0 w 34"/>
                  <a:gd name="T5" fmla="*/ 106 h 123"/>
                  <a:gd name="T6" fmla="*/ 17 w 34"/>
                  <a:gd name="T7" fmla="*/ 123 h 123"/>
                  <a:gd name="T8" fmla="*/ 34 w 34"/>
                  <a:gd name="T9" fmla="*/ 106 h 123"/>
                  <a:gd name="T10" fmla="*/ 34 w 34"/>
                  <a:gd name="T11" fmla="*/ 16 h 123"/>
                  <a:gd name="T12" fmla="*/ 17 w 34"/>
                  <a:gd name="T13" fmla="*/ 0 h 123"/>
                </a:gdLst>
                <a:cxnLst>
                  <a:cxn ang="0">
                    <a:pos x="T0" y="T1"/>
                  </a:cxn>
                  <a:cxn ang="0">
                    <a:pos x="T2" y="T3"/>
                  </a:cxn>
                  <a:cxn ang="0">
                    <a:pos x="T4" y="T5"/>
                  </a:cxn>
                  <a:cxn ang="0">
                    <a:pos x="T6" y="T7"/>
                  </a:cxn>
                  <a:cxn ang="0">
                    <a:pos x="T8" y="T9"/>
                  </a:cxn>
                  <a:cxn ang="0">
                    <a:pos x="T10" y="T11"/>
                  </a:cxn>
                  <a:cxn ang="0">
                    <a:pos x="T12" y="T13"/>
                  </a:cxn>
                </a:cxnLst>
                <a:rect l="0" t="0" r="r" b="b"/>
                <a:pathLst>
                  <a:path w="34" h="123">
                    <a:moveTo>
                      <a:pt x="17" y="0"/>
                    </a:moveTo>
                    <a:cubicBezTo>
                      <a:pt x="7" y="0"/>
                      <a:pt x="0" y="7"/>
                      <a:pt x="0" y="16"/>
                    </a:cubicBezTo>
                    <a:cubicBezTo>
                      <a:pt x="0" y="106"/>
                      <a:pt x="0" y="106"/>
                      <a:pt x="0" y="106"/>
                    </a:cubicBezTo>
                    <a:cubicBezTo>
                      <a:pt x="0" y="115"/>
                      <a:pt x="7" y="123"/>
                      <a:pt x="17" y="123"/>
                    </a:cubicBezTo>
                    <a:cubicBezTo>
                      <a:pt x="26" y="123"/>
                      <a:pt x="34" y="115"/>
                      <a:pt x="34" y="106"/>
                    </a:cubicBezTo>
                    <a:cubicBezTo>
                      <a:pt x="34" y="16"/>
                      <a:pt x="34" y="16"/>
                      <a:pt x="34" y="16"/>
                    </a:cubicBezTo>
                    <a:cubicBezTo>
                      <a:pt x="34" y="7"/>
                      <a:pt x="26" y="0"/>
                      <a:pt x="17"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43" name="Freeform 9"/>
              <p:cNvSpPr/>
              <p:nvPr/>
            </p:nvSpPr>
            <p:spPr bwMode="auto">
              <a:xfrm>
                <a:off x="1308" y="1557"/>
                <a:ext cx="165" cy="44"/>
              </a:xfrm>
              <a:custGeom>
                <a:gdLst>
                  <a:gd name="T0" fmla="*/ 17 w 127"/>
                  <a:gd name="T1" fmla="*/ 34 h 34"/>
                  <a:gd name="T2" fmla="*/ 110 w 127"/>
                  <a:gd name="T3" fmla="*/ 34 h 34"/>
                  <a:gd name="T4" fmla="*/ 127 w 127"/>
                  <a:gd name="T5" fmla="*/ 17 h 34"/>
                  <a:gd name="T6" fmla="*/ 110 w 127"/>
                  <a:gd name="T7" fmla="*/ 0 h 34"/>
                  <a:gd name="T8" fmla="*/ 17 w 127"/>
                  <a:gd name="T9" fmla="*/ 0 h 34"/>
                  <a:gd name="T10" fmla="*/ 0 w 127"/>
                  <a:gd name="T11" fmla="*/ 17 h 34"/>
                  <a:gd name="T12" fmla="*/ 17 w 127"/>
                  <a:gd name="T13" fmla="*/ 34 h 34"/>
                </a:gdLst>
                <a:cxnLst>
                  <a:cxn ang="0">
                    <a:pos x="T0" y="T1"/>
                  </a:cxn>
                  <a:cxn ang="0">
                    <a:pos x="T2" y="T3"/>
                  </a:cxn>
                  <a:cxn ang="0">
                    <a:pos x="T4" y="T5"/>
                  </a:cxn>
                  <a:cxn ang="0">
                    <a:pos x="T6" y="T7"/>
                  </a:cxn>
                  <a:cxn ang="0">
                    <a:pos x="T8" y="T9"/>
                  </a:cxn>
                  <a:cxn ang="0">
                    <a:pos x="T10" y="T11"/>
                  </a:cxn>
                  <a:cxn ang="0">
                    <a:pos x="T12" y="T13"/>
                  </a:cxn>
                </a:cxnLst>
                <a:rect l="0" t="0" r="r" b="b"/>
                <a:pathLst>
                  <a:path w="127" h="34">
                    <a:moveTo>
                      <a:pt x="17" y="34"/>
                    </a:moveTo>
                    <a:cubicBezTo>
                      <a:pt x="110" y="34"/>
                      <a:pt x="110" y="34"/>
                      <a:pt x="110" y="34"/>
                    </a:cubicBezTo>
                    <a:cubicBezTo>
                      <a:pt x="119" y="34"/>
                      <a:pt x="127" y="26"/>
                      <a:pt x="127" y="17"/>
                    </a:cubicBezTo>
                    <a:cubicBezTo>
                      <a:pt x="127" y="8"/>
                      <a:pt x="119" y="0"/>
                      <a:pt x="110" y="0"/>
                    </a:cubicBezTo>
                    <a:cubicBezTo>
                      <a:pt x="17" y="0"/>
                      <a:pt x="17" y="0"/>
                      <a:pt x="17" y="0"/>
                    </a:cubicBezTo>
                    <a:cubicBezTo>
                      <a:pt x="8" y="0"/>
                      <a:pt x="0" y="8"/>
                      <a:pt x="0" y="17"/>
                    </a:cubicBezTo>
                    <a:cubicBezTo>
                      <a:pt x="0" y="26"/>
                      <a:pt x="8" y="34"/>
                      <a:pt x="17" y="3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44" name="Freeform 10"/>
              <p:cNvSpPr/>
              <p:nvPr/>
            </p:nvSpPr>
            <p:spPr bwMode="auto">
              <a:xfrm>
                <a:off x="1403" y="1231"/>
                <a:ext cx="145" cy="117"/>
              </a:xfrm>
              <a:custGeom>
                <a:gdLst>
                  <a:gd name="T0" fmla="*/ 9 w 112"/>
                  <a:gd name="T1" fmla="*/ 30 h 90"/>
                  <a:gd name="T2" fmla="*/ 83 w 112"/>
                  <a:gd name="T3" fmla="*/ 84 h 90"/>
                  <a:gd name="T4" fmla="*/ 107 w 112"/>
                  <a:gd name="T5" fmla="*/ 81 h 90"/>
                  <a:gd name="T6" fmla="*/ 103 w 112"/>
                  <a:gd name="T7" fmla="*/ 58 h 90"/>
                  <a:gd name="T8" fmla="*/ 30 w 112"/>
                  <a:gd name="T9" fmla="*/ 3 h 90"/>
                  <a:gd name="T10" fmla="*/ 20 w 112"/>
                  <a:gd name="T11" fmla="*/ 0 h 90"/>
                  <a:gd name="T12" fmla="*/ 6 w 112"/>
                  <a:gd name="T13" fmla="*/ 7 h 90"/>
                  <a:gd name="T14" fmla="*/ 9 w 112"/>
                  <a:gd name="T15" fmla="*/ 30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9" y="30"/>
                    </a:moveTo>
                    <a:cubicBezTo>
                      <a:pt x="83" y="84"/>
                      <a:pt x="83" y="84"/>
                      <a:pt x="83" y="84"/>
                    </a:cubicBezTo>
                    <a:cubicBezTo>
                      <a:pt x="90" y="90"/>
                      <a:pt x="101" y="88"/>
                      <a:pt x="107" y="81"/>
                    </a:cubicBezTo>
                    <a:cubicBezTo>
                      <a:pt x="112" y="74"/>
                      <a:pt x="111" y="63"/>
                      <a:pt x="103" y="58"/>
                    </a:cubicBezTo>
                    <a:cubicBezTo>
                      <a:pt x="30" y="3"/>
                      <a:pt x="30" y="3"/>
                      <a:pt x="30" y="3"/>
                    </a:cubicBezTo>
                    <a:cubicBezTo>
                      <a:pt x="27" y="1"/>
                      <a:pt x="23" y="0"/>
                      <a:pt x="20" y="0"/>
                    </a:cubicBezTo>
                    <a:cubicBezTo>
                      <a:pt x="14" y="0"/>
                      <a:pt x="9" y="2"/>
                      <a:pt x="6" y="7"/>
                    </a:cubicBezTo>
                    <a:cubicBezTo>
                      <a:pt x="0" y="14"/>
                      <a:pt x="2" y="24"/>
                      <a:pt x="9" y="3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45" name="Freeform 11"/>
              <p:cNvSpPr/>
              <p:nvPr/>
            </p:nvSpPr>
            <p:spPr bwMode="auto">
              <a:xfrm>
                <a:off x="2073" y="1231"/>
                <a:ext cx="145" cy="117"/>
              </a:xfrm>
              <a:custGeom>
                <a:gdLst>
                  <a:gd name="T0" fmla="*/ 29 w 112"/>
                  <a:gd name="T1" fmla="*/ 84 h 90"/>
                  <a:gd name="T2" fmla="*/ 103 w 112"/>
                  <a:gd name="T3" fmla="*/ 30 h 90"/>
                  <a:gd name="T4" fmla="*/ 106 w 112"/>
                  <a:gd name="T5" fmla="*/ 7 h 90"/>
                  <a:gd name="T6" fmla="*/ 92 w 112"/>
                  <a:gd name="T7" fmla="*/ 0 h 90"/>
                  <a:gd name="T8" fmla="*/ 82 w 112"/>
                  <a:gd name="T9" fmla="*/ 3 h 90"/>
                  <a:gd name="T10" fmla="*/ 9 w 112"/>
                  <a:gd name="T11" fmla="*/ 58 h 90"/>
                  <a:gd name="T12" fmla="*/ 5 w 112"/>
                  <a:gd name="T13" fmla="*/ 81 h 90"/>
                  <a:gd name="T14" fmla="*/ 29 w 112"/>
                  <a:gd name="T15" fmla="*/ 84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29" y="84"/>
                    </a:moveTo>
                    <a:cubicBezTo>
                      <a:pt x="103" y="30"/>
                      <a:pt x="103" y="30"/>
                      <a:pt x="103" y="30"/>
                    </a:cubicBezTo>
                    <a:cubicBezTo>
                      <a:pt x="110" y="24"/>
                      <a:pt x="112" y="14"/>
                      <a:pt x="106" y="7"/>
                    </a:cubicBezTo>
                    <a:cubicBezTo>
                      <a:pt x="103" y="2"/>
                      <a:pt x="98" y="0"/>
                      <a:pt x="92" y="0"/>
                    </a:cubicBezTo>
                    <a:cubicBezTo>
                      <a:pt x="89" y="0"/>
                      <a:pt x="85" y="1"/>
                      <a:pt x="82" y="3"/>
                    </a:cubicBezTo>
                    <a:cubicBezTo>
                      <a:pt x="9" y="58"/>
                      <a:pt x="9" y="58"/>
                      <a:pt x="9" y="58"/>
                    </a:cubicBezTo>
                    <a:cubicBezTo>
                      <a:pt x="1" y="63"/>
                      <a:pt x="0" y="74"/>
                      <a:pt x="5" y="81"/>
                    </a:cubicBezTo>
                    <a:cubicBezTo>
                      <a:pt x="11" y="88"/>
                      <a:pt x="22" y="90"/>
                      <a:pt x="29" y="8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46" name="Freeform 12"/>
              <p:cNvSpPr/>
              <p:nvPr/>
            </p:nvSpPr>
            <p:spPr bwMode="auto">
              <a:xfrm>
                <a:off x="1431" y="1813"/>
                <a:ext cx="134" cy="128"/>
              </a:xfrm>
              <a:custGeom>
                <a:gdLst>
                  <a:gd name="T0" fmla="*/ 84 w 103"/>
                  <a:gd name="T1" fmla="*/ 0 h 98"/>
                  <a:gd name="T2" fmla="*/ 72 w 103"/>
                  <a:gd name="T3" fmla="*/ 4 h 98"/>
                  <a:gd name="T4" fmla="*/ 7 w 103"/>
                  <a:gd name="T5" fmla="*/ 68 h 98"/>
                  <a:gd name="T6" fmla="*/ 7 w 103"/>
                  <a:gd name="T7" fmla="*/ 91 h 98"/>
                  <a:gd name="T8" fmla="*/ 31 w 103"/>
                  <a:gd name="T9" fmla="*/ 91 h 98"/>
                  <a:gd name="T10" fmla="*/ 96 w 103"/>
                  <a:gd name="T11" fmla="*/ 28 h 98"/>
                  <a:gd name="T12" fmla="*/ 96 w 103"/>
                  <a:gd name="T13" fmla="*/ 4 h 98"/>
                  <a:gd name="T14" fmla="*/ 84 w 103"/>
                  <a:gd name="T15" fmla="*/ 0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3" h="98">
                    <a:moveTo>
                      <a:pt x="84" y="0"/>
                    </a:moveTo>
                    <a:cubicBezTo>
                      <a:pt x="80" y="0"/>
                      <a:pt x="75" y="1"/>
                      <a:pt x="72" y="4"/>
                    </a:cubicBezTo>
                    <a:cubicBezTo>
                      <a:pt x="7" y="68"/>
                      <a:pt x="7" y="68"/>
                      <a:pt x="7" y="68"/>
                    </a:cubicBezTo>
                    <a:cubicBezTo>
                      <a:pt x="0" y="74"/>
                      <a:pt x="0" y="85"/>
                      <a:pt x="7" y="91"/>
                    </a:cubicBezTo>
                    <a:cubicBezTo>
                      <a:pt x="13" y="98"/>
                      <a:pt x="24" y="98"/>
                      <a:pt x="31" y="91"/>
                    </a:cubicBezTo>
                    <a:cubicBezTo>
                      <a:pt x="96" y="28"/>
                      <a:pt x="96" y="28"/>
                      <a:pt x="96" y="28"/>
                    </a:cubicBezTo>
                    <a:cubicBezTo>
                      <a:pt x="103" y="21"/>
                      <a:pt x="103" y="11"/>
                      <a:pt x="96" y="4"/>
                    </a:cubicBezTo>
                    <a:cubicBezTo>
                      <a:pt x="93" y="1"/>
                      <a:pt x="88" y="0"/>
                      <a:pt x="84"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47" name="Freeform 13"/>
              <p:cNvSpPr/>
              <p:nvPr/>
            </p:nvSpPr>
            <p:spPr bwMode="auto">
              <a:xfrm>
                <a:off x="2043" y="1813"/>
                <a:ext cx="132" cy="128"/>
              </a:xfrm>
              <a:custGeom>
                <a:gdLst>
                  <a:gd name="T0" fmla="*/ 31 w 102"/>
                  <a:gd name="T1" fmla="*/ 4 h 98"/>
                  <a:gd name="T2" fmla="*/ 19 w 102"/>
                  <a:gd name="T3" fmla="*/ 0 h 98"/>
                  <a:gd name="T4" fmla="*/ 7 w 102"/>
                  <a:gd name="T5" fmla="*/ 4 h 98"/>
                  <a:gd name="T6" fmla="*/ 7 w 102"/>
                  <a:gd name="T7" fmla="*/ 28 h 98"/>
                  <a:gd name="T8" fmla="*/ 72 w 102"/>
                  <a:gd name="T9" fmla="*/ 91 h 98"/>
                  <a:gd name="T10" fmla="*/ 96 w 102"/>
                  <a:gd name="T11" fmla="*/ 91 h 98"/>
                  <a:gd name="T12" fmla="*/ 96 w 102"/>
                  <a:gd name="T13" fmla="*/ 68 h 98"/>
                  <a:gd name="T14" fmla="*/ 31 w 102"/>
                  <a:gd name="T15" fmla="*/ 4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2" h="98">
                    <a:moveTo>
                      <a:pt x="31" y="4"/>
                    </a:moveTo>
                    <a:cubicBezTo>
                      <a:pt x="27" y="1"/>
                      <a:pt x="23" y="0"/>
                      <a:pt x="19" y="0"/>
                    </a:cubicBezTo>
                    <a:cubicBezTo>
                      <a:pt x="14" y="0"/>
                      <a:pt x="10" y="1"/>
                      <a:pt x="7" y="4"/>
                    </a:cubicBezTo>
                    <a:cubicBezTo>
                      <a:pt x="0" y="11"/>
                      <a:pt x="0" y="21"/>
                      <a:pt x="7" y="28"/>
                    </a:cubicBezTo>
                    <a:cubicBezTo>
                      <a:pt x="72" y="91"/>
                      <a:pt x="72" y="91"/>
                      <a:pt x="72" y="91"/>
                    </a:cubicBezTo>
                    <a:cubicBezTo>
                      <a:pt x="78" y="98"/>
                      <a:pt x="89" y="98"/>
                      <a:pt x="96" y="91"/>
                    </a:cubicBezTo>
                    <a:cubicBezTo>
                      <a:pt x="102" y="85"/>
                      <a:pt x="102" y="74"/>
                      <a:pt x="96" y="68"/>
                    </a:cubicBezTo>
                    <a:lnTo>
                      <a:pt x="31" y="4"/>
                    </a:ln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grpSp>
      </p:grpSp>
      <p:sp>
        <p:nvSpPr>
          <p:cNvPr id="58" name="TextBox 57"/>
          <p:cNvSpPr txBox="1"/>
          <p:nvPr/>
        </p:nvSpPr>
        <p:spPr>
          <a:xfrm>
            <a:off x="914400" y="914400"/>
            <a:ext cx="1371600" cy="320040"/>
          </a:xfrm>
          <a:prstGeom prst="rect">
            <a:avLst/>
          </a:prstGeom>
          <a:noFill/>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4" presetClass="entr" presetSubtype="0" dur="2000" accel="100000" fill="hold" grpId="4"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2000" fill="hold"/>
                                        <p:tgtEl>
                                          <p:spTgt spid="10"/>
                                        </p:tgtEl>
                                        <p:attrNameLst>
                                          <p:attrName>ppt_w</p:attrName>
                                        </p:attrNameLst>
                                      </p:cBhvr>
                                      <p:tavLst>
                                        <p:tav tm="0">
                                          <p:val>
                                            <p:strVal val="#ppt_w*0.05"/>
                                          </p:val>
                                        </p:tav>
                                        <p:tav tm="100000">
                                          <p:val>
                                            <p:strVal val="#ppt_w"/>
                                          </p:val>
                                        </p:tav>
                                      </p:tavLst>
                                    </p:anim>
                                    <p:anim calcmode="lin" valueType="num">
                                      <p:cBhvr>
                                        <p:cTn id="8" dur="2000" fill="hold"/>
                                        <p:tgtEl>
                                          <p:spTgt spid="10"/>
                                        </p:tgtEl>
                                        <p:attrNameLst>
                                          <p:attrName>ppt_h</p:attrName>
                                        </p:attrNameLst>
                                      </p:cBhvr>
                                      <p:tavLst>
                                        <p:tav tm="0">
                                          <p:val>
                                            <p:strVal val="#ppt_h"/>
                                          </p:val>
                                        </p:tav>
                                        <p:tav tm="100000">
                                          <p:val>
                                            <p:strVal val="#ppt_h"/>
                                          </p:val>
                                        </p:tav>
                                      </p:tavLst>
                                    </p:anim>
                                    <p:anim calcmode="lin" valueType="num">
                                      <p:cBhvr>
                                        <p:cTn id="9" dur="2000" fill="hold"/>
                                        <p:tgtEl>
                                          <p:spTgt spid="10"/>
                                        </p:tgtEl>
                                        <p:attrNameLst>
                                          <p:attrName>ppt_x</p:attrName>
                                        </p:attrNameLst>
                                      </p:cBhvr>
                                      <p:tavLst>
                                        <p:tav tm="0">
                                          <p:val>
                                            <p:strVal val="#ppt_x-.2"/>
                                          </p:val>
                                        </p:tav>
                                        <p:tav tm="100000">
                                          <p:val>
                                            <p:strVal val="#ppt_x"/>
                                          </p:val>
                                        </p:tav>
                                      </p:tavLst>
                                    </p:anim>
                                    <p:anim calcmode="lin" valueType="num">
                                      <p:cBhvr>
                                        <p:cTn id="10" dur="2000" fill="hold"/>
                                        <p:tgtEl>
                                          <p:spTgt spid="10"/>
                                        </p:tgtEl>
                                        <p:attrNameLst>
                                          <p:attrName>ppt_y</p:attrName>
                                        </p:attrNameLst>
                                      </p:cBhvr>
                                      <p:tavLst>
                                        <p:tav tm="0">
                                          <p:val>
                                            <p:strVal val="#ppt_y"/>
                                          </p:val>
                                        </p:tav>
                                        <p:tav tm="100000">
                                          <p:val>
                                            <p:strVal val="#ppt_y"/>
                                          </p:val>
                                        </p:tav>
                                      </p:tavLst>
                                    </p:anim>
                                    <p:animEffect transition="in" filter="fade">
                                      <p:cBhvr>
                                        <p:cTn id="11"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4"/>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2" name="文本框 5"/>
          <p:cNvSpPr txBox="1">
            <a:spLocks noChangeArrowheads="1"/>
          </p:cNvSpPr>
          <p:nvPr/>
        </p:nvSpPr>
        <p:spPr bwMode="auto">
          <a:xfrm>
            <a:off x="3535512" y="566298"/>
            <a:ext cx="1606885" cy="5186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algn="ctr" defTabSz="514350" fontAlgn="base">
              <a:spcBef>
                <a:spcPct val="0"/>
              </a:spcBef>
              <a:spcAft>
                <a:spcPct val="0"/>
              </a:spcAft>
              <a:defRPr/>
            </a:pPr>
            <a:r>
              <a:rPr lang="zh-CN" altLang="en-US" sz="2800" b="1">
                <a:solidFill>
                  <a:srgbClr val="3D3D3D"/>
                </a:solidFill>
                <a:latin typeface="幼圆" panose="02010509060101010101" charset="-122"/>
                <a:ea typeface="华文仿宋" panose="02010600040101010101" pitchFamily="2" charset="-122"/>
              </a:rPr>
              <a:t>教学目标</a:t>
            </a:r>
            <a:endParaRPr lang="zh-CN" altLang="en-US" sz="2800" b="1">
              <a:solidFill>
                <a:srgbClr val="3D3D3D"/>
              </a:solidFill>
              <a:latin typeface="幼圆" panose="02010509060101010101" charset="-122"/>
              <a:ea typeface="华文仿宋" panose="02010600040101010101" pitchFamily="2" charset="-122"/>
            </a:endParaRPr>
          </a:p>
        </p:txBody>
      </p:sp>
      <p:sp>
        <p:nvSpPr>
          <p:cNvPr id="7" name="矩形 6"/>
          <p:cNvSpPr/>
          <p:nvPr/>
        </p:nvSpPr>
        <p:spPr>
          <a:xfrm>
            <a:off x="1477597" y="1538013"/>
            <a:ext cx="418681" cy="4186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Light"/>
                <a:ea typeface="+mn-ea"/>
                <a:cs typeface="+mn-cs"/>
              </a:defRPr>
            </a:lvl1pPr>
            <a:lvl2pPr marL="342900" algn="l" defTabSz="685800" rtl="0" eaLnBrk="1" latinLnBrk="0" hangingPunct="1">
              <a:defRPr sz="1350" kern="1200">
                <a:solidFill>
                  <a:srgbClr val="FFFFFF"/>
                </a:solidFill>
                <a:latin typeface="Calibri Light"/>
                <a:ea typeface="+mn-ea"/>
                <a:cs typeface="+mn-cs"/>
              </a:defRPr>
            </a:lvl2pPr>
            <a:lvl3pPr marL="685800" algn="l" defTabSz="685800" rtl="0" eaLnBrk="1" latinLnBrk="0" hangingPunct="1">
              <a:defRPr sz="1350" kern="1200">
                <a:solidFill>
                  <a:srgbClr val="FFFFFF"/>
                </a:solidFill>
                <a:latin typeface="Calibri Light"/>
                <a:ea typeface="+mn-ea"/>
                <a:cs typeface="+mn-cs"/>
              </a:defRPr>
            </a:lvl3pPr>
            <a:lvl4pPr marL="1028700" algn="l" defTabSz="685800" rtl="0" eaLnBrk="1" latinLnBrk="0" hangingPunct="1">
              <a:defRPr sz="1350" kern="1200">
                <a:solidFill>
                  <a:srgbClr val="FFFFFF"/>
                </a:solidFill>
                <a:latin typeface="Calibri Light"/>
                <a:ea typeface="+mn-ea"/>
                <a:cs typeface="+mn-cs"/>
              </a:defRPr>
            </a:lvl4pPr>
            <a:lvl5pPr marL="1371600" algn="l" defTabSz="685800" rtl="0" eaLnBrk="1" latinLnBrk="0" hangingPunct="1">
              <a:defRPr sz="1350" kern="1200">
                <a:solidFill>
                  <a:srgbClr val="FFFFFF"/>
                </a:solidFill>
                <a:latin typeface="Calibri Light"/>
                <a:ea typeface="+mn-ea"/>
                <a:cs typeface="+mn-cs"/>
              </a:defRPr>
            </a:lvl5pPr>
            <a:lvl6pPr marL="1714500" algn="l" defTabSz="685800" rtl="0" eaLnBrk="1" latinLnBrk="0" hangingPunct="1">
              <a:defRPr sz="1350" kern="1200">
                <a:solidFill>
                  <a:srgbClr val="FFFFFF"/>
                </a:solidFill>
                <a:latin typeface="Calibri Light"/>
                <a:ea typeface="+mn-ea"/>
                <a:cs typeface="+mn-cs"/>
              </a:defRPr>
            </a:lvl6pPr>
            <a:lvl7pPr marL="2057400" algn="l" defTabSz="685800" rtl="0" eaLnBrk="1" latinLnBrk="0" hangingPunct="1">
              <a:defRPr sz="1350" kern="1200">
                <a:solidFill>
                  <a:srgbClr val="FFFFFF"/>
                </a:solidFill>
                <a:latin typeface="Calibri Light"/>
                <a:ea typeface="+mn-ea"/>
                <a:cs typeface="+mn-cs"/>
              </a:defRPr>
            </a:lvl7pPr>
            <a:lvl8pPr marL="2400300" algn="l" defTabSz="685800" rtl="0" eaLnBrk="1" latinLnBrk="0" hangingPunct="1">
              <a:defRPr sz="1350" kern="1200">
                <a:solidFill>
                  <a:srgbClr val="FFFFFF"/>
                </a:solidFill>
                <a:latin typeface="Calibri Light"/>
                <a:ea typeface="+mn-ea"/>
                <a:cs typeface="+mn-cs"/>
              </a:defRPr>
            </a:lvl8pPr>
            <a:lvl9pPr marL="2743200" algn="l" defTabSz="685800" rtl="0" eaLnBrk="1" latinLnBrk="0" hangingPunct="1">
              <a:defRPr sz="1350" kern="1200">
                <a:solidFill>
                  <a:srgbClr val="FFFFFF"/>
                </a:solidFill>
                <a:latin typeface="Calibri Light"/>
                <a:ea typeface="+mn-ea"/>
                <a:cs typeface="+mn-cs"/>
              </a:defRPr>
            </a:lvl9pPr>
          </a:lstStyle>
          <a:p>
            <a:pPr algn="ctr"/>
            <a:r>
              <a:rPr lang="en-US" altLang="zh-CN" sz="1400" smtClean="0">
                <a:ea typeface="华文仿宋" panose="02010600040101010101" pitchFamily="2" charset="-122"/>
              </a:rPr>
              <a:t>01</a:t>
            </a:r>
            <a:endParaRPr lang="zh-CN" altLang="en-US" sz="1400">
              <a:ea typeface="华文仿宋" panose="02010600040101010101" pitchFamily="2" charset="-122"/>
            </a:endParaRPr>
          </a:p>
        </p:txBody>
      </p:sp>
      <p:sp>
        <p:nvSpPr>
          <p:cNvPr id="52" name="文本框 6"/>
          <p:cNvSpPr txBox="1">
            <a:spLocks noChangeArrowheads="1"/>
          </p:cNvSpPr>
          <p:nvPr/>
        </p:nvSpPr>
        <p:spPr bwMode="auto">
          <a:xfrm>
            <a:off x="2289094" y="1538152"/>
            <a:ext cx="4390966" cy="366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fontAlgn="base">
              <a:spcBef>
                <a:spcPct val="0"/>
              </a:spcBef>
              <a:spcAft>
                <a:spcPct val="0"/>
              </a:spcAft>
              <a:defRPr/>
            </a:pPr>
            <a:r>
              <a:rPr lang="zh-CN" altLang="en-US" sz="1800">
                <a:solidFill>
                  <a:schemeClr val="accent1">
                    <a:lumMod val="75000"/>
                  </a:schemeClr>
                </a:solidFill>
                <a:latin typeface="幼圆" panose="02010509060101010101" charset="-122"/>
                <a:ea typeface="华文仿宋" panose="02010600040101010101" pitchFamily="2" charset="-122"/>
              </a:rPr>
              <a:t>了解导管相关性血流感染（</a:t>
            </a:r>
            <a:r>
              <a:rPr lang="en-US" altLang="zh-CN" sz="1800">
                <a:solidFill>
                  <a:schemeClr val="accent1">
                    <a:lumMod val="75000"/>
                  </a:schemeClr>
                </a:solidFill>
                <a:latin typeface="幼圆" panose="02010509060101010101" charset="-122"/>
                <a:ea typeface="华文仿宋" panose="02010600040101010101" pitchFamily="2" charset="-122"/>
              </a:rPr>
              <a:t>CRBSI)</a:t>
            </a:r>
            <a:r>
              <a:rPr lang="zh-CN" altLang="en-US" sz="1800">
                <a:solidFill>
                  <a:schemeClr val="accent1">
                    <a:lumMod val="75000"/>
                  </a:schemeClr>
                </a:solidFill>
                <a:latin typeface="幼圆" panose="02010509060101010101" charset="-122"/>
                <a:ea typeface="华文仿宋" panose="02010600040101010101" pitchFamily="2" charset="-122"/>
              </a:rPr>
              <a:t>的概念</a:t>
            </a:r>
            <a:endParaRPr lang="zh-CN" altLang="en-US" sz="1800">
              <a:solidFill>
                <a:schemeClr val="accent1">
                  <a:lumMod val="75000"/>
                </a:schemeClr>
              </a:solidFill>
              <a:latin typeface="幼圆" panose="02010509060101010101" charset="-122"/>
              <a:ea typeface="华文仿宋" panose="02010600040101010101" pitchFamily="2" charset="-122"/>
            </a:endParaRPr>
          </a:p>
        </p:txBody>
      </p:sp>
      <p:sp>
        <p:nvSpPr>
          <p:cNvPr id="54" name="矩形 53"/>
          <p:cNvSpPr/>
          <p:nvPr/>
        </p:nvSpPr>
        <p:spPr>
          <a:xfrm>
            <a:off x="1477957" y="2414760"/>
            <a:ext cx="418681" cy="41868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Light"/>
                <a:ea typeface="+mn-ea"/>
                <a:cs typeface="+mn-cs"/>
              </a:defRPr>
            </a:lvl1pPr>
            <a:lvl2pPr marL="342900" algn="l" defTabSz="685800" rtl="0" eaLnBrk="1" latinLnBrk="0" hangingPunct="1">
              <a:defRPr sz="1350" kern="1200">
                <a:solidFill>
                  <a:srgbClr val="FFFFFF"/>
                </a:solidFill>
                <a:latin typeface="Calibri Light"/>
                <a:ea typeface="+mn-ea"/>
                <a:cs typeface="+mn-cs"/>
              </a:defRPr>
            </a:lvl2pPr>
            <a:lvl3pPr marL="685800" algn="l" defTabSz="685800" rtl="0" eaLnBrk="1" latinLnBrk="0" hangingPunct="1">
              <a:defRPr sz="1350" kern="1200">
                <a:solidFill>
                  <a:srgbClr val="FFFFFF"/>
                </a:solidFill>
                <a:latin typeface="Calibri Light"/>
                <a:ea typeface="+mn-ea"/>
                <a:cs typeface="+mn-cs"/>
              </a:defRPr>
            </a:lvl3pPr>
            <a:lvl4pPr marL="1028700" algn="l" defTabSz="685800" rtl="0" eaLnBrk="1" latinLnBrk="0" hangingPunct="1">
              <a:defRPr sz="1350" kern="1200">
                <a:solidFill>
                  <a:srgbClr val="FFFFFF"/>
                </a:solidFill>
                <a:latin typeface="Calibri Light"/>
                <a:ea typeface="+mn-ea"/>
                <a:cs typeface="+mn-cs"/>
              </a:defRPr>
            </a:lvl4pPr>
            <a:lvl5pPr marL="1371600" algn="l" defTabSz="685800" rtl="0" eaLnBrk="1" latinLnBrk="0" hangingPunct="1">
              <a:defRPr sz="1350" kern="1200">
                <a:solidFill>
                  <a:srgbClr val="FFFFFF"/>
                </a:solidFill>
                <a:latin typeface="Calibri Light"/>
                <a:ea typeface="+mn-ea"/>
                <a:cs typeface="+mn-cs"/>
              </a:defRPr>
            </a:lvl5pPr>
            <a:lvl6pPr marL="1714500" algn="l" defTabSz="685800" rtl="0" eaLnBrk="1" latinLnBrk="0" hangingPunct="1">
              <a:defRPr sz="1350" kern="1200">
                <a:solidFill>
                  <a:srgbClr val="FFFFFF"/>
                </a:solidFill>
                <a:latin typeface="Calibri Light"/>
                <a:ea typeface="+mn-ea"/>
                <a:cs typeface="+mn-cs"/>
              </a:defRPr>
            </a:lvl6pPr>
            <a:lvl7pPr marL="2057400" algn="l" defTabSz="685800" rtl="0" eaLnBrk="1" latinLnBrk="0" hangingPunct="1">
              <a:defRPr sz="1350" kern="1200">
                <a:solidFill>
                  <a:srgbClr val="FFFFFF"/>
                </a:solidFill>
                <a:latin typeface="Calibri Light"/>
                <a:ea typeface="+mn-ea"/>
                <a:cs typeface="+mn-cs"/>
              </a:defRPr>
            </a:lvl7pPr>
            <a:lvl8pPr marL="2400300" algn="l" defTabSz="685800" rtl="0" eaLnBrk="1" latinLnBrk="0" hangingPunct="1">
              <a:defRPr sz="1350" kern="1200">
                <a:solidFill>
                  <a:srgbClr val="FFFFFF"/>
                </a:solidFill>
                <a:latin typeface="Calibri Light"/>
                <a:ea typeface="+mn-ea"/>
                <a:cs typeface="+mn-cs"/>
              </a:defRPr>
            </a:lvl8pPr>
            <a:lvl9pPr marL="2743200" algn="l" defTabSz="685800" rtl="0" eaLnBrk="1" latinLnBrk="0" hangingPunct="1">
              <a:defRPr sz="1350" kern="1200">
                <a:solidFill>
                  <a:srgbClr val="FFFFFF"/>
                </a:solidFill>
                <a:latin typeface="Calibri Light"/>
                <a:ea typeface="+mn-ea"/>
                <a:cs typeface="+mn-cs"/>
              </a:defRPr>
            </a:lvl9pPr>
          </a:lstStyle>
          <a:p>
            <a:pPr algn="ctr"/>
            <a:r>
              <a:rPr lang="en-US" altLang="zh-CN" sz="1400" smtClean="0">
                <a:ea typeface="华文仿宋" panose="02010600040101010101" pitchFamily="2" charset="-122"/>
              </a:rPr>
              <a:t>02</a:t>
            </a:r>
            <a:endParaRPr lang="zh-CN" altLang="en-US" sz="1400">
              <a:ea typeface="华文仿宋" panose="02010600040101010101" pitchFamily="2" charset="-122"/>
            </a:endParaRPr>
          </a:p>
        </p:txBody>
      </p:sp>
      <p:sp>
        <p:nvSpPr>
          <p:cNvPr id="56" name="文本框 6"/>
          <p:cNvSpPr txBox="1">
            <a:spLocks noChangeArrowheads="1"/>
          </p:cNvSpPr>
          <p:nvPr/>
        </p:nvSpPr>
        <p:spPr bwMode="auto">
          <a:xfrm>
            <a:off x="2316759" y="2467604"/>
            <a:ext cx="5382557" cy="366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fontAlgn="base">
              <a:spcBef>
                <a:spcPct val="0"/>
              </a:spcBef>
              <a:spcAft>
                <a:spcPct val="0"/>
              </a:spcAft>
              <a:defRPr/>
            </a:pPr>
            <a:r>
              <a:rPr lang="zh-CN" altLang="en-US" sz="1800">
                <a:solidFill>
                  <a:schemeClr val="accent2"/>
                </a:solidFill>
                <a:latin typeface="幼圆" panose="02010509060101010101" charset="-122"/>
                <a:ea typeface="华文仿宋" panose="02010600040101010101" pitchFamily="2" charset="-122"/>
              </a:rPr>
              <a:t>熟悉导管相关性血流感染</a:t>
            </a:r>
            <a:r>
              <a:rPr lang="en-US" altLang="zh-CN" sz="1800">
                <a:solidFill>
                  <a:schemeClr val="accent2"/>
                </a:solidFill>
                <a:latin typeface="幼圆" panose="02010509060101010101" charset="-122"/>
                <a:ea typeface="华文仿宋" panose="02010600040101010101" pitchFamily="2" charset="-122"/>
              </a:rPr>
              <a:t>(CRBSI)</a:t>
            </a:r>
            <a:r>
              <a:rPr lang="zh-CN" altLang="en-US" sz="1800">
                <a:solidFill>
                  <a:schemeClr val="accent2"/>
                </a:solidFill>
                <a:latin typeface="幼圆" panose="02010509060101010101" charset="-122"/>
                <a:ea typeface="华文仿宋" panose="02010600040101010101" pitchFamily="2" charset="-122"/>
              </a:rPr>
              <a:t>的诊断与相关因素</a:t>
            </a:r>
            <a:endParaRPr lang="zh-CN" altLang="en-US" sz="1800">
              <a:solidFill>
                <a:schemeClr val="accent2"/>
              </a:solidFill>
              <a:latin typeface="幼圆" panose="02010509060101010101" charset="-122"/>
              <a:ea typeface="华文仿宋" panose="02010600040101010101" pitchFamily="2" charset="-122"/>
            </a:endParaRPr>
          </a:p>
        </p:txBody>
      </p:sp>
      <p:sp>
        <p:nvSpPr>
          <p:cNvPr id="58" name="矩形 57"/>
          <p:cNvSpPr/>
          <p:nvPr/>
        </p:nvSpPr>
        <p:spPr>
          <a:xfrm>
            <a:off x="1477597" y="3332001"/>
            <a:ext cx="418681" cy="41868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Light"/>
                <a:ea typeface="+mn-ea"/>
                <a:cs typeface="+mn-cs"/>
              </a:defRPr>
            </a:lvl1pPr>
            <a:lvl2pPr marL="342900" algn="l" defTabSz="685800" rtl="0" eaLnBrk="1" latinLnBrk="0" hangingPunct="1">
              <a:defRPr sz="1350" kern="1200">
                <a:solidFill>
                  <a:srgbClr val="FFFFFF"/>
                </a:solidFill>
                <a:latin typeface="Calibri Light"/>
                <a:ea typeface="+mn-ea"/>
                <a:cs typeface="+mn-cs"/>
              </a:defRPr>
            </a:lvl2pPr>
            <a:lvl3pPr marL="685800" algn="l" defTabSz="685800" rtl="0" eaLnBrk="1" latinLnBrk="0" hangingPunct="1">
              <a:defRPr sz="1350" kern="1200">
                <a:solidFill>
                  <a:srgbClr val="FFFFFF"/>
                </a:solidFill>
                <a:latin typeface="Calibri Light"/>
                <a:ea typeface="+mn-ea"/>
                <a:cs typeface="+mn-cs"/>
              </a:defRPr>
            </a:lvl3pPr>
            <a:lvl4pPr marL="1028700" algn="l" defTabSz="685800" rtl="0" eaLnBrk="1" latinLnBrk="0" hangingPunct="1">
              <a:defRPr sz="1350" kern="1200">
                <a:solidFill>
                  <a:srgbClr val="FFFFFF"/>
                </a:solidFill>
                <a:latin typeface="Calibri Light"/>
                <a:ea typeface="+mn-ea"/>
                <a:cs typeface="+mn-cs"/>
              </a:defRPr>
            </a:lvl4pPr>
            <a:lvl5pPr marL="1371600" algn="l" defTabSz="685800" rtl="0" eaLnBrk="1" latinLnBrk="0" hangingPunct="1">
              <a:defRPr sz="1350" kern="1200">
                <a:solidFill>
                  <a:srgbClr val="FFFFFF"/>
                </a:solidFill>
                <a:latin typeface="Calibri Light"/>
                <a:ea typeface="+mn-ea"/>
                <a:cs typeface="+mn-cs"/>
              </a:defRPr>
            </a:lvl5pPr>
            <a:lvl6pPr marL="1714500" algn="l" defTabSz="685800" rtl="0" eaLnBrk="1" latinLnBrk="0" hangingPunct="1">
              <a:defRPr sz="1350" kern="1200">
                <a:solidFill>
                  <a:srgbClr val="FFFFFF"/>
                </a:solidFill>
                <a:latin typeface="Calibri Light"/>
                <a:ea typeface="+mn-ea"/>
                <a:cs typeface="+mn-cs"/>
              </a:defRPr>
            </a:lvl6pPr>
            <a:lvl7pPr marL="2057400" algn="l" defTabSz="685800" rtl="0" eaLnBrk="1" latinLnBrk="0" hangingPunct="1">
              <a:defRPr sz="1350" kern="1200">
                <a:solidFill>
                  <a:srgbClr val="FFFFFF"/>
                </a:solidFill>
                <a:latin typeface="Calibri Light"/>
                <a:ea typeface="+mn-ea"/>
                <a:cs typeface="+mn-cs"/>
              </a:defRPr>
            </a:lvl7pPr>
            <a:lvl8pPr marL="2400300" algn="l" defTabSz="685800" rtl="0" eaLnBrk="1" latinLnBrk="0" hangingPunct="1">
              <a:defRPr sz="1350" kern="1200">
                <a:solidFill>
                  <a:srgbClr val="FFFFFF"/>
                </a:solidFill>
                <a:latin typeface="Calibri Light"/>
                <a:ea typeface="+mn-ea"/>
                <a:cs typeface="+mn-cs"/>
              </a:defRPr>
            </a:lvl8pPr>
            <a:lvl9pPr marL="2743200" algn="l" defTabSz="685800" rtl="0" eaLnBrk="1" latinLnBrk="0" hangingPunct="1">
              <a:defRPr sz="1350" kern="1200">
                <a:solidFill>
                  <a:srgbClr val="FFFFFF"/>
                </a:solidFill>
                <a:latin typeface="Calibri Light"/>
                <a:ea typeface="+mn-ea"/>
                <a:cs typeface="+mn-cs"/>
              </a:defRPr>
            </a:lvl9pPr>
          </a:lstStyle>
          <a:p>
            <a:pPr algn="ctr"/>
            <a:r>
              <a:rPr lang="en-US" altLang="zh-CN" sz="1400" smtClean="0">
                <a:ea typeface="华文仿宋" panose="02010600040101010101" pitchFamily="2" charset="-122"/>
              </a:rPr>
              <a:t>03</a:t>
            </a:r>
            <a:endParaRPr lang="zh-CN" altLang="en-US" sz="1400">
              <a:ea typeface="华文仿宋" panose="02010600040101010101" pitchFamily="2" charset="-122"/>
            </a:endParaRPr>
          </a:p>
        </p:txBody>
      </p:sp>
      <p:sp>
        <p:nvSpPr>
          <p:cNvPr id="60" name="文本框 6"/>
          <p:cNvSpPr txBox="1">
            <a:spLocks noChangeArrowheads="1"/>
          </p:cNvSpPr>
          <p:nvPr/>
        </p:nvSpPr>
        <p:spPr bwMode="auto">
          <a:xfrm>
            <a:off x="2316399" y="3332140"/>
            <a:ext cx="4924900" cy="366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fontAlgn="base">
              <a:spcBef>
                <a:spcPct val="0"/>
              </a:spcBef>
              <a:spcAft>
                <a:spcPct val="0"/>
              </a:spcAft>
              <a:defRPr/>
            </a:pPr>
            <a:r>
              <a:rPr lang="zh-CN" altLang="en-US" sz="1800">
                <a:solidFill>
                  <a:schemeClr val="accent3">
                    <a:lumMod val="75000"/>
                  </a:schemeClr>
                </a:solidFill>
                <a:latin typeface="幼圆" panose="02010509060101010101" charset="-122"/>
                <a:ea typeface="华文仿宋" panose="02010600040101010101" pitchFamily="2" charset="-122"/>
              </a:rPr>
              <a:t>掌握导管相关性血流感染</a:t>
            </a:r>
            <a:r>
              <a:rPr lang="en-US" altLang="zh-CN" sz="1800">
                <a:solidFill>
                  <a:schemeClr val="accent3">
                    <a:lumMod val="75000"/>
                  </a:schemeClr>
                </a:solidFill>
                <a:latin typeface="幼圆" panose="02010509060101010101" charset="-122"/>
                <a:ea typeface="华文仿宋" panose="02010600040101010101" pitchFamily="2" charset="-122"/>
              </a:rPr>
              <a:t>(CRBSI)</a:t>
            </a:r>
            <a:r>
              <a:rPr lang="zh-CN" altLang="en-US" sz="1800">
                <a:solidFill>
                  <a:schemeClr val="accent3">
                    <a:lumMod val="75000"/>
                  </a:schemeClr>
                </a:solidFill>
                <a:latin typeface="幼圆" panose="02010509060101010101" charset="-122"/>
                <a:ea typeface="华文仿宋" panose="02010600040101010101" pitchFamily="2" charset="-122"/>
              </a:rPr>
              <a:t>的预防及护理</a:t>
            </a:r>
            <a:endParaRPr lang="zh-CN" altLang="en-US" sz="1800">
              <a:solidFill>
                <a:schemeClr val="accent3">
                  <a:lumMod val="75000"/>
                </a:schemeClr>
              </a:solidFill>
              <a:latin typeface="幼圆" panose="02010509060101010101" charset="-122"/>
              <a:ea typeface="华文仿宋" panose="02010600040101010101" pitchFamily="2" charset="-122"/>
            </a:endParaRPr>
          </a:p>
        </p:txBody>
      </p:sp>
      <p:pic>
        <p:nvPicPr>
          <p:cNvPr id="3" name="图片 2"/>
          <p:cNvPicPr>
            <a:picLocks noChangeAspect="1"/>
          </p:cNvPicPr>
          <p:nvPr/>
        </p:nvPicPr>
        <p:blipFill>
          <a:blip r:embed="rId2"/>
          <a:stretch>
            <a:fillRect/>
          </a:stretch>
        </p:blipFill>
        <p:spPr>
          <a:xfrm>
            <a:off x="9721215" y="358140"/>
            <a:ext cx="2048510" cy="2463165"/>
          </a:xfrm>
          <a:prstGeom prst="rect">
            <a:avLst/>
          </a:prstGeom>
        </p:spPr>
      </p:pic>
      <p:pic>
        <p:nvPicPr>
          <p:cNvPr id="4" name="图片 3"/>
          <p:cNvPicPr>
            <a:picLocks noChangeAspect="1"/>
          </p:cNvPicPr>
          <p:nvPr/>
        </p:nvPicPr>
        <p:blipFill>
          <a:blip r:embed="rId2"/>
          <a:stretch>
            <a:fillRect/>
          </a:stretch>
        </p:blipFill>
        <p:spPr>
          <a:xfrm>
            <a:off x="7633970" y="129540"/>
            <a:ext cx="1296670" cy="1558925"/>
          </a:xfrm>
          <a:prstGeom prst="rect">
            <a:avLst/>
          </a:prstGeom>
        </p:spPr>
      </p:pic>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2000" fill="hold" grpId="0" nodeType="clickEffect">
                                  <p:stCondLst>
                                    <p:cond delay="0"/>
                                  </p:stCondLst>
                                  <p:childTnLst>
                                    <p:set>
                                      <p:cBhvr>
                                        <p:cTn id="6" dur="1" fill="hold">
                                          <p:stCondLst>
                                            <p:cond delay="0"/>
                                          </p:stCondLst>
                                        </p:cTn>
                                        <p:tgtEl>
                                          <p:spTgt spid="52"/>
                                        </p:tgtEl>
                                        <p:attrNameLst>
                                          <p:attrName>style.visibility</p:attrName>
                                        </p:attrNameLst>
                                      </p:cBhvr>
                                      <p:to>
                                        <p:strVal val="visible"/>
                                      </p:to>
                                    </p:set>
                                    <p:anim calcmode="lin" valueType="num">
                                      <p:cBhvr additive="base">
                                        <p:cTn id="7" dur="2000" fill="hold"/>
                                        <p:tgtEl>
                                          <p:spTgt spid="52"/>
                                        </p:tgtEl>
                                        <p:attrNameLst>
                                          <p:attrName>ppt_x</p:attrName>
                                        </p:attrNameLst>
                                      </p:cBhvr>
                                      <p:tavLst>
                                        <p:tav tm="0">
                                          <p:val>
                                            <p:strVal val="#ppt_x"/>
                                          </p:val>
                                        </p:tav>
                                        <p:tav tm="100000">
                                          <p:val>
                                            <p:strVal val="#ppt_x"/>
                                          </p:val>
                                        </p:tav>
                                      </p:tavLst>
                                    </p:anim>
                                    <p:anim calcmode="lin" valueType="num">
                                      <p:cBhvr additive="base">
                                        <p:cTn id="8" dur="2000" fill="hold"/>
                                        <p:tgtEl>
                                          <p:spTgt spid="5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2000" fill="hold" grpId="1" nodeType="clickEffect">
                                  <p:stCondLst>
                                    <p:cond delay="0"/>
                                  </p:stCondLst>
                                  <p:childTnLst>
                                    <p:set>
                                      <p:cBhvr>
                                        <p:cTn id="12" dur="1" fill="hold">
                                          <p:stCondLst>
                                            <p:cond delay="0"/>
                                          </p:stCondLst>
                                        </p:cTn>
                                        <p:tgtEl>
                                          <p:spTgt spid="56"/>
                                        </p:tgtEl>
                                        <p:attrNameLst>
                                          <p:attrName>style.visibility</p:attrName>
                                        </p:attrNameLst>
                                      </p:cBhvr>
                                      <p:to>
                                        <p:strVal val="visible"/>
                                      </p:to>
                                    </p:set>
                                    <p:anim calcmode="lin" valueType="num">
                                      <p:cBhvr additive="base">
                                        <p:cTn id="13" dur="2000" fill="hold"/>
                                        <p:tgtEl>
                                          <p:spTgt spid="56"/>
                                        </p:tgtEl>
                                        <p:attrNameLst>
                                          <p:attrName>ppt_x</p:attrName>
                                        </p:attrNameLst>
                                      </p:cBhvr>
                                      <p:tavLst>
                                        <p:tav tm="0">
                                          <p:val>
                                            <p:strVal val="#ppt_x"/>
                                          </p:val>
                                        </p:tav>
                                        <p:tav tm="100000">
                                          <p:val>
                                            <p:strVal val="#ppt_x"/>
                                          </p:val>
                                        </p:tav>
                                      </p:tavLst>
                                    </p:anim>
                                    <p:anim calcmode="lin" valueType="num">
                                      <p:cBhvr additive="base">
                                        <p:cTn id="14" dur="2000" fill="hold"/>
                                        <p:tgtEl>
                                          <p:spTgt spid="56"/>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2000" fill="hold" grpId="2" nodeType="clickEffect">
                                  <p:stCondLst>
                                    <p:cond delay="0"/>
                                  </p:stCondLst>
                                  <p:childTnLst>
                                    <p:set>
                                      <p:cBhvr>
                                        <p:cTn id="18" dur="1" fill="hold">
                                          <p:stCondLst>
                                            <p:cond delay="0"/>
                                          </p:stCondLst>
                                        </p:cTn>
                                        <p:tgtEl>
                                          <p:spTgt spid="60"/>
                                        </p:tgtEl>
                                        <p:attrNameLst>
                                          <p:attrName>style.visibility</p:attrName>
                                        </p:attrNameLst>
                                      </p:cBhvr>
                                      <p:to>
                                        <p:strVal val="visible"/>
                                      </p:to>
                                    </p:set>
                                    <p:anim calcmode="lin" valueType="num">
                                      <p:cBhvr additive="base">
                                        <p:cTn id="19" dur="2000" fill="hold"/>
                                        <p:tgtEl>
                                          <p:spTgt spid="60"/>
                                        </p:tgtEl>
                                        <p:attrNameLst>
                                          <p:attrName>ppt_x</p:attrName>
                                        </p:attrNameLst>
                                      </p:cBhvr>
                                      <p:tavLst>
                                        <p:tav tm="0">
                                          <p:val>
                                            <p:strVal val="#ppt_x"/>
                                          </p:val>
                                        </p:tav>
                                        <p:tav tm="100000">
                                          <p:val>
                                            <p:strVal val="#ppt_x"/>
                                          </p:val>
                                        </p:tav>
                                      </p:tavLst>
                                    </p:anim>
                                    <p:anim calcmode="lin" valueType="num">
                                      <p:cBhvr additive="base">
                                        <p:cTn id="20" dur="2000" fill="hold"/>
                                        <p:tgtEl>
                                          <p:spTgt spid="6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p:bldP spid="56" grpId="1"/>
      <p:bldP spid="60" grpId="2"/>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5"/>
          <p:cNvSpPr txBox="1">
            <a:spLocks noChangeArrowheads="1"/>
          </p:cNvSpPr>
          <p:nvPr/>
        </p:nvSpPr>
        <p:spPr bwMode="auto">
          <a:xfrm>
            <a:off x="597637" y="241955"/>
            <a:ext cx="3083147" cy="457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fontAlgn="base">
              <a:spcBef>
                <a:spcPct val="0"/>
              </a:spcBef>
              <a:spcAft>
                <a:spcPct val="0"/>
              </a:spcAft>
              <a:defRPr/>
            </a:pPr>
            <a:r>
              <a:rPr lang="en-US" altLang="zh-CN" sz="2400">
                <a:solidFill>
                  <a:srgbClr val="3D3D3D"/>
                </a:solidFill>
                <a:latin typeface="幼圆" panose="02010509060101010101" charset="-122"/>
                <a:ea typeface="华文仿宋" panose="02010600040101010101" pitchFamily="2" charset="-122"/>
              </a:rPr>
              <a:t>CVC</a:t>
            </a:r>
            <a:r>
              <a:rPr lang="zh-CN" altLang="en-US" sz="2400">
                <a:solidFill>
                  <a:srgbClr val="3D3D3D"/>
                </a:solidFill>
                <a:latin typeface="幼圆" panose="02010509060101010101" charset="-122"/>
                <a:ea typeface="华文仿宋" panose="02010600040101010101" pitchFamily="2" charset="-122"/>
              </a:rPr>
              <a:t>与</a:t>
            </a:r>
            <a:r>
              <a:rPr lang="en-US" altLang="zh-CN" sz="2400">
                <a:solidFill>
                  <a:srgbClr val="3D3D3D"/>
                </a:solidFill>
                <a:latin typeface="幼圆" panose="02010509060101010101" charset="-122"/>
                <a:ea typeface="华文仿宋" panose="02010600040101010101" pitchFamily="2" charset="-122"/>
              </a:rPr>
              <a:t>PICC</a:t>
            </a:r>
            <a:r>
              <a:rPr lang="zh-CN" altLang="en-US" sz="2400">
                <a:solidFill>
                  <a:srgbClr val="3D3D3D"/>
                </a:solidFill>
                <a:latin typeface="幼圆" panose="02010509060101010101" charset="-122"/>
                <a:ea typeface="华文仿宋" panose="02010600040101010101" pitchFamily="2" charset="-122"/>
              </a:rPr>
              <a:t>导管区别</a:t>
            </a:r>
            <a:endParaRPr lang="zh-CN" altLang="en-US" sz="2400">
              <a:solidFill>
                <a:srgbClr val="3D3D3D"/>
              </a:solidFill>
              <a:latin typeface="幼圆" panose="02010509060101010101" charset="-122"/>
              <a:ea typeface="华文仿宋" panose="02010600040101010101" pitchFamily="2" charset="-122"/>
            </a:endParaRPr>
          </a:p>
        </p:txBody>
      </p:sp>
      <p:grpSp>
        <p:nvGrpSpPr>
          <p:cNvPr id="13" name="组合 12"/>
          <p:cNvGrpSpPr/>
          <p:nvPr/>
        </p:nvGrpSpPr>
        <p:grpSpPr>
          <a:xfrm>
            <a:off x="216816" y="0"/>
            <a:ext cx="518476" cy="985698"/>
            <a:chOff x="8730" y="0"/>
            <a:chExt cx="1589087" cy="3021084"/>
          </a:xfrm>
        </p:grpSpPr>
        <p:cxnSp>
          <p:nvCxnSpPr>
            <p:cNvPr id="14" name="直接连接符 13"/>
            <p:cNvCxnSpPr/>
            <p:nvPr/>
          </p:nvCxnSpPr>
          <p:spPr>
            <a:xfrm flipH="1">
              <a:off x="803273" y="0"/>
              <a:ext cx="0" cy="1381196"/>
            </a:xfrm>
            <a:prstGeom prst="line">
              <a:avLst/>
            </a:prstGeom>
            <a:ln w="28575">
              <a:solidFill>
                <a:srgbClr val="3D3D3D"/>
              </a:solidFill>
            </a:ln>
          </p:spPr>
          <p:style>
            <a:lnRef idx="1">
              <a:schemeClr val="accent1"/>
            </a:lnRef>
            <a:fillRef idx="0">
              <a:schemeClr val="accent1"/>
            </a:fillRef>
            <a:effectRef idx="0">
              <a:schemeClr val="accent1"/>
            </a:effectRef>
            <a:fontRef idx="minor">
              <a:schemeClr val="tx1"/>
            </a:fontRef>
          </p:style>
        </p:cxnSp>
        <p:grpSp>
          <p:nvGrpSpPr>
            <p:cNvPr id="15" name="Group 4"/>
            <p:cNvGrpSpPr>
              <a:grpSpLocks noChangeAspect="1"/>
            </p:cNvGrpSpPr>
            <p:nvPr/>
          </p:nvGrpSpPr>
          <p:grpSpPr>
            <a:xfrm>
              <a:off x="8730" y="1381196"/>
              <a:ext cx="1589087" cy="1639888"/>
              <a:chOff x="1308" y="1009"/>
              <a:chExt cx="1001" cy="1033"/>
            </a:xfrm>
          </p:grpSpPr>
          <p:sp>
            <p:nvSpPr>
              <p:cNvPr id="16" name="Freeform 5"/>
              <p:cNvSpPr/>
              <p:nvPr/>
            </p:nvSpPr>
            <p:spPr bwMode="auto">
              <a:xfrm>
                <a:off x="1533" y="1009"/>
                <a:ext cx="571" cy="830"/>
              </a:xfrm>
              <a:custGeom>
                <a:gdLst>
                  <a:gd name="T0" fmla="*/ 404 w 439"/>
                  <a:gd name="T1" fmla="*/ 298 h 638"/>
                  <a:gd name="T2" fmla="*/ 321 w 439"/>
                  <a:gd name="T3" fmla="*/ 223 h 638"/>
                  <a:gd name="T4" fmla="*/ 321 w 439"/>
                  <a:gd name="T5" fmla="*/ 50 h 638"/>
                  <a:gd name="T6" fmla="*/ 318 w 439"/>
                  <a:gd name="T7" fmla="*/ 41 h 638"/>
                  <a:gd name="T8" fmla="*/ 221 w 439"/>
                  <a:gd name="T9" fmla="*/ 0 h 638"/>
                  <a:gd name="T10" fmla="*/ 118 w 439"/>
                  <a:gd name="T11" fmla="*/ 40 h 638"/>
                  <a:gd name="T12" fmla="*/ 114 w 439"/>
                  <a:gd name="T13" fmla="*/ 50 h 638"/>
                  <a:gd name="T14" fmla="*/ 114 w 439"/>
                  <a:gd name="T15" fmla="*/ 225 h 638"/>
                  <a:gd name="T16" fmla="*/ 34 w 439"/>
                  <a:gd name="T17" fmla="*/ 300 h 638"/>
                  <a:gd name="T18" fmla="*/ 0 w 439"/>
                  <a:gd name="T19" fmla="*/ 418 h 638"/>
                  <a:gd name="T20" fmla="*/ 220 w 439"/>
                  <a:gd name="T21" fmla="*/ 638 h 638"/>
                  <a:gd name="T22" fmla="*/ 439 w 439"/>
                  <a:gd name="T23" fmla="*/ 418 h 638"/>
                  <a:gd name="T24" fmla="*/ 404 w 439"/>
                  <a:gd name="T25" fmla="*/ 298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9" h="638">
                    <a:moveTo>
                      <a:pt x="404" y="298"/>
                    </a:moveTo>
                    <a:cubicBezTo>
                      <a:pt x="383" y="267"/>
                      <a:pt x="355" y="241"/>
                      <a:pt x="321" y="223"/>
                    </a:cubicBezTo>
                    <a:cubicBezTo>
                      <a:pt x="321" y="222"/>
                      <a:pt x="321" y="50"/>
                      <a:pt x="321" y="50"/>
                    </a:cubicBezTo>
                    <a:cubicBezTo>
                      <a:pt x="321" y="47"/>
                      <a:pt x="320" y="44"/>
                      <a:pt x="318" y="41"/>
                    </a:cubicBezTo>
                    <a:cubicBezTo>
                      <a:pt x="316" y="39"/>
                      <a:pt x="282" y="0"/>
                      <a:pt x="221" y="0"/>
                    </a:cubicBezTo>
                    <a:cubicBezTo>
                      <a:pt x="162" y="0"/>
                      <a:pt x="120" y="38"/>
                      <a:pt x="118" y="40"/>
                    </a:cubicBezTo>
                    <a:cubicBezTo>
                      <a:pt x="116" y="43"/>
                      <a:pt x="114" y="46"/>
                      <a:pt x="114" y="50"/>
                    </a:cubicBezTo>
                    <a:cubicBezTo>
                      <a:pt x="114" y="50"/>
                      <a:pt x="114" y="223"/>
                      <a:pt x="114" y="225"/>
                    </a:cubicBezTo>
                    <a:cubicBezTo>
                      <a:pt x="81" y="243"/>
                      <a:pt x="54" y="269"/>
                      <a:pt x="34" y="300"/>
                    </a:cubicBezTo>
                    <a:cubicBezTo>
                      <a:pt x="11" y="335"/>
                      <a:pt x="0" y="376"/>
                      <a:pt x="0" y="418"/>
                    </a:cubicBezTo>
                    <a:cubicBezTo>
                      <a:pt x="0" y="539"/>
                      <a:pt x="98" y="638"/>
                      <a:pt x="220" y="638"/>
                    </a:cubicBezTo>
                    <a:cubicBezTo>
                      <a:pt x="341" y="638"/>
                      <a:pt x="439" y="539"/>
                      <a:pt x="439" y="418"/>
                    </a:cubicBezTo>
                    <a:cubicBezTo>
                      <a:pt x="439" y="375"/>
                      <a:pt x="427" y="334"/>
                      <a:pt x="404" y="298"/>
                    </a:cubicBezTo>
                    <a:close/>
                  </a:path>
                </a:pathLst>
              </a:custGeom>
              <a:solidFill>
                <a:schemeClr val="accent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17" name="Freeform 6"/>
              <p:cNvSpPr>
                <a:spLocks noEditPoints="1"/>
              </p:cNvSpPr>
              <p:nvPr/>
            </p:nvSpPr>
            <p:spPr bwMode="auto">
              <a:xfrm>
                <a:off x="1526" y="1009"/>
                <a:ext cx="573" cy="830"/>
              </a:xfrm>
              <a:custGeom>
                <a:gdLst>
                  <a:gd name="T0" fmla="*/ 440 w 440"/>
                  <a:gd name="T1" fmla="*/ 418 h 638"/>
                  <a:gd name="T2" fmla="*/ 322 w 440"/>
                  <a:gd name="T3" fmla="*/ 223 h 638"/>
                  <a:gd name="T4" fmla="*/ 319 w 440"/>
                  <a:gd name="T5" fmla="*/ 41 h 638"/>
                  <a:gd name="T6" fmla="*/ 119 w 440"/>
                  <a:gd name="T7" fmla="*/ 40 h 638"/>
                  <a:gd name="T8" fmla="*/ 114 w 440"/>
                  <a:gd name="T9" fmla="*/ 225 h 638"/>
                  <a:gd name="T10" fmla="*/ 0 w 440"/>
                  <a:gd name="T11" fmla="*/ 418 h 638"/>
                  <a:gd name="T12" fmla="*/ 143 w 440"/>
                  <a:gd name="T13" fmla="*/ 75 h 638"/>
                  <a:gd name="T14" fmla="*/ 294 w 440"/>
                  <a:gd name="T15" fmla="*/ 134 h 638"/>
                  <a:gd name="T16" fmla="*/ 143 w 440"/>
                  <a:gd name="T17" fmla="*/ 75 h 638"/>
                  <a:gd name="T18" fmla="*/ 294 w 440"/>
                  <a:gd name="T19" fmla="*/ 162 h 638"/>
                  <a:gd name="T20" fmla="*/ 294 w 440"/>
                  <a:gd name="T21" fmla="*/ 189 h 638"/>
                  <a:gd name="T22" fmla="*/ 143 w 440"/>
                  <a:gd name="T23" fmla="*/ 134 h 638"/>
                  <a:gd name="T24" fmla="*/ 213 w 440"/>
                  <a:gd name="T25" fmla="*/ 411 h 638"/>
                  <a:gd name="T26" fmla="*/ 184 w 440"/>
                  <a:gd name="T27" fmla="*/ 400 h 638"/>
                  <a:gd name="T28" fmla="*/ 196 w 440"/>
                  <a:gd name="T29" fmla="*/ 200 h 638"/>
                  <a:gd name="T30" fmla="*/ 230 w 440"/>
                  <a:gd name="T31" fmla="*/ 228 h 638"/>
                  <a:gd name="T32" fmla="*/ 218 w 440"/>
                  <a:gd name="T33" fmla="*/ 408 h 638"/>
                  <a:gd name="T34" fmla="*/ 213 w 440"/>
                  <a:gd name="T35" fmla="*/ 459 h 638"/>
                  <a:gd name="T36" fmla="*/ 213 w 440"/>
                  <a:gd name="T37" fmla="*/ 435 h 638"/>
                  <a:gd name="T38" fmla="*/ 136 w 440"/>
                  <a:gd name="T39" fmla="*/ 245 h 638"/>
                  <a:gd name="T40" fmla="*/ 143 w 440"/>
                  <a:gd name="T41" fmla="*/ 191 h 638"/>
                  <a:gd name="T42" fmla="*/ 183 w 440"/>
                  <a:gd name="T43" fmla="*/ 228 h 638"/>
                  <a:gd name="T44" fmla="*/ 146 w 440"/>
                  <a:gd name="T45" fmla="*/ 411 h 638"/>
                  <a:gd name="T46" fmla="*/ 139 w 440"/>
                  <a:gd name="T47" fmla="*/ 470 h 638"/>
                  <a:gd name="T48" fmla="*/ 181 w 440"/>
                  <a:gd name="T49" fmla="*/ 421 h 638"/>
                  <a:gd name="T50" fmla="*/ 188 w 440"/>
                  <a:gd name="T51" fmla="*/ 450 h 638"/>
                  <a:gd name="T52" fmla="*/ 237 w 440"/>
                  <a:gd name="T53" fmla="*/ 450 h 638"/>
                  <a:gd name="T54" fmla="*/ 245 w 440"/>
                  <a:gd name="T55" fmla="*/ 421 h 638"/>
                  <a:gd name="T56" fmla="*/ 286 w 440"/>
                  <a:gd name="T57" fmla="*/ 470 h 638"/>
                  <a:gd name="T58" fmla="*/ 279 w 440"/>
                  <a:gd name="T59" fmla="*/ 411 h 638"/>
                  <a:gd name="T60" fmla="*/ 243 w 440"/>
                  <a:gd name="T61" fmla="*/ 228 h 638"/>
                  <a:gd name="T62" fmla="*/ 294 w 440"/>
                  <a:gd name="T63" fmla="*/ 217 h 638"/>
                  <a:gd name="T64" fmla="*/ 302 w 440"/>
                  <a:gd name="T65" fmla="*/ 244 h 638"/>
                  <a:gd name="T66" fmla="*/ 220 w 440"/>
                  <a:gd name="T67" fmla="*/ 610 h 638"/>
                  <a:gd name="T68" fmla="*/ 136 w 440"/>
                  <a:gd name="T69" fmla="*/ 245 h 638"/>
                  <a:gd name="T70" fmla="*/ 160 w 440"/>
                  <a:gd name="T71" fmla="*/ 443 h 638"/>
                  <a:gd name="T72" fmla="*/ 143 w 440"/>
                  <a:gd name="T73" fmla="*/ 447 h 638"/>
                  <a:gd name="T74" fmla="*/ 168 w 440"/>
                  <a:gd name="T75" fmla="*/ 422 h 638"/>
                  <a:gd name="T76" fmla="*/ 273 w 440"/>
                  <a:gd name="T77" fmla="*/ 429 h 638"/>
                  <a:gd name="T78" fmla="*/ 280 w 440"/>
                  <a:gd name="T79" fmla="*/ 452 h 638"/>
                  <a:gd name="T80" fmla="*/ 258 w 440"/>
                  <a:gd name="T81" fmla="*/ 422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40" h="638">
                    <a:moveTo>
                      <a:pt x="220" y="638"/>
                    </a:moveTo>
                    <a:cubicBezTo>
                      <a:pt x="342" y="638"/>
                      <a:pt x="440" y="539"/>
                      <a:pt x="440" y="418"/>
                    </a:cubicBezTo>
                    <a:cubicBezTo>
                      <a:pt x="440" y="375"/>
                      <a:pt x="428" y="334"/>
                      <a:pt x="405" y="298"/>
                    </a:cubicBezTo>
                    <a:cubicBezTo>
                      <a:pt x="384" y="267"/>
                      <a:pt x="356" y="241"/>
                      <a:pt x="322" y="223"/>
                    </a:cubicBezTo>
                    <a:cubicBezTo>
                      <a:pt x="322" y="222"/>
                      <a:pt x="322" y="50"/>
                      <a:pt x="322" y="50"/>
                    </a:cubicBezTo>
                    <a:cubicBezTo>
                      <a:pt x="322" y="47"/>
                      <a:pt x="321" y="44"/>
                      <a:pt x="319" y="41"/>
                    </a:cubicBezTo>
                    <a:cubicBezTo>
                      <a:pt x="317" y="39"/>
                      <a:pt x="283" y="0"/>
                      <a:pt x="222" y="0"/>
                    </a:cubicBezTo>
                    <a:cubicBezTo>
                      <a:pt x="162" y="0"/>
                      <a:pt x="121" y="38"/>
                      <a:pt x="119" y="40"/>
                    </a:cubicBezTo>
                    <a:cubicBezTo>
                      <a:pt x="117" y="43"/>
                      <a:pt x="115" y="46"/>
                      <a:pt x="115" y="50"/>
                    </a:cubicBezTo>
                    <a:cubicBezTo>
                      <a:pt x="115" y="50"/>
                      <a:pt x="115" y="223"/>
                      <a:pt x="114" y="225"/>
                    </a:cubicBezTo>
                    <a:cubicBezTo>
                      <a:pt x="82" y="243"/>
                      <a:pt x="55" y="269"/>
                      <a:pt x="35" y="300"/>
                    </a:cubicBezTo>
                    <a:cubicBezTo>
                      <a:pt x="12" y="335"/>
                      <a:pt x="0" y="376"/>
                      <a:pt x="0" y="418"/>
                    </a:cubicBezTo>
                    <a:cubicBezTo>
                      <a:pt x="0" y="539"/>
                      <a:pt x="99" y="638"/>
                      <a:pt x="220" y="638"/>
                    </a:cubicBezTo>
                    <a:close/>
                    <a:moveTo>
                      <a:pt x="143" y="75"/>
                    </a:moveTo>
                    <a:cubicBezTo>
                      <a:pt x="294" y="102"/>
                      <a:pt x="294" y="102"/>
                      <a:pt x="294" y="102"/>
                    </a:cubicBezTo>
                    <a:cubicBezTo>
                      <a:pt x="294" y="134"/>
                      <a:pt x="294" y="134"/>
                      <a:pt x="294" y="134"/>
                    </a:cubicBezTo>
                    <a:cubicBezTo>
                      <a:pt x="143" y="106"/>
                      <a:pt x="143" y="106"/>
                      <a:pt x="143" y="106"/>
                    </a:cubicBezTo>
                    <a:lnTo>
                      <a:pt x="143" y="75"/>
                    </a:lnTo>
                    <a:close/>
                    <a:moveTo>
                      <a:pt x="143" y="134"/>
                    </a:moveTo>
                    <a:cubicBezTo>
                      <a:pt x="294" y="162"/>
                      <a:pt x="294" y="162"/>
                      <a:pt x="294" y="162"/>
                    </a:cubicBezTo>
                    <a:cubicBezTo>
                      <a:pt x="294" y="180"/>
                      <a:pt x="294" y="180"/>
                      <a:pt x="294" y="180"/>
                    </a:cubicBezTo>
                    <a:cubicBezTo>
                      <a:pt x="294" y="189"/>
                      <a:pt x="294" y="189"/>
                      <a:pt x="294" y="189"/>
                    </a:cubicBezTo>
                    <a:cubicBezTo>
                      <a:pt x="143" y="163"/>
                      <a:pt x="143" y="163"/>
                      <a:pt x="143" y="163"/>
                    </a:cubicBezTo>
                    <a:lnTo>
                      <a:pt x="143" y="134"/>
                    </a:lnTo>
                    <a:close/>
                    <a:moveTo>
                      <a:pt x="218" y="408"/>
                    </a:moveTo>
                    <a:cubicBezTo>
                      <a:pt x="216" y="409"/>
                      <a:pt x="214" y="410"/>
                      <a:pt x="213" y="411"/>
                    </a:cubicBezTo>
                    <a:cubicBezTo>
                      <a:pt x="211" y="410"/>
                      <a:pt x="209" y="409"/>
                      <a:pt x="207" y="408"/>
                    </a:cubicBezTo>
                    <a:cubicBezTo>
                      <a:pt x="201" y="404"/>
                      <a:pt x="193" y="402"/>
                      <a:pt x="184" y="400"/>
                    </a:cubicBezTo>
                    <a:cubicBezTo>
                      <a:pt x="191" y="354"/>
                      <a:pt x="194" y="273"/>
                      <a:pt x="195" y="228"/>
                    </a:cubicBezTo>
                    <a:cubicBezTo>
                      <a:pt x="195" y="215"/>
                      <a:pt x="196" y="205"/>
                      <a:pt x="196" y="200"/>
                    </a:cubicBezTo>
                    <a:cubicBezTo>
                      <a:pt x="230" y="206"/>
                      <a:pt x="230" y="206"/>
                      <a:pt x="230" y="206"/>
                    </a:cubicBezTo>
                    <a:cubicBezTo>
                      <a:pt x="230" y="211"/>
                      <a:pt x="230" y="219"/>
                      <a:pt x="230" y="228"/>
                    </a:cubicBezTo>
                    <a:cubicBezTo>
                      <a:pt x="231" y="273"/>
                      <a:pt x="234" y="354"/>
                      <a:pt x="241" y="400"/>
                    </a:cubicBezTo>
                    <a:cubicBezTo>
                      <a:pt x="233" y="402"/>
                      <a:pt x="225" y="404"/>
                      <a:pt x="218" y="408"/>
                    </a:cubicBezTo>
                    <a:close/>
                    <a:moveTo>
                      <a:pt x="225" y="448"/>
                    </a:moveTo>
                    <a:cubicBezTo>
                      <a:pt x="224" y="452"/>
                      <a:pt x="218" y="459"/>
                      <a:pt x="213" y="459"/>
                    </a:cubicBezTo>
                    <a:cubicBezTo>
                      <a:pt x="208" y="459"/>
                      <a:pt x="201" y="452"/>
                      <a:pt x="201" y="448"/>
                    </a:cubicBezTo>
                    <a:cubicBezTo>
                      <a:pt x="201" y="445"/>
                      <a:pt x="204" y="439"/>
                      <a:pt x="213" y="435"/>
                    </a:cubicBezTo>
                    <a:cubicBezTo>
                      <a:pt x="221" y="439"/>
                      <a:pt x="225" y="445"/>
                      <a:pt x="225" y="448"/>
                    </a:cubicBezTo>
                    <a:close/>
                    <a:moveTo>
                      <a:pt x="136" y="245"/>
                    </a:moveTo>
                    <a:cubicBezTo>
                      <a:pt x="144" y="242"/>
                      <a:pt x="144" y="242"/>
                      <a:pt x="144" y="242"/>
                    </a:cubicBezTo>
                    <a:cubicBezTo>
                      <a:pt x="143" y="191"/>
                      <a:pt x="143" y="191"/>
                      <a:pt x="143" y="191"/>
                    </a:cubicBezTo>
                    <a:cubicBezTo>
                      <a:pt x="183" y="198"/>
                      <a:pt x="183" y="198"/>
                      <a:pt x="183" y="198"/>
                    </a:cubicBezTo>
                    <a:cubicBezTo>
                      <a:pt x="183" y="205"/>
                      <a:pt x="183" y="215"/>
                      <a:pt x="183" y="228"/>
                    </a:cubicBezTo>
                    <a:cubicBezTo>
                      <a:pt x="181" y="278"/>
                      <a:pt x="178" y="360"/>
                      <a:pt x="172" y="400"/>
                    </a:cubicBezTo>
                    <a:cubicBezTo>
                      <a:pt x="162" y="401"/>
                      <a:pt x="153" y="404"/>
                      <a:pt x="146" y="411"/>
                    </a:cubicBezTo>
                    <a:cubicBezTo>
                      <a:pt x="138" y="418"/>
                      <a:pt x="133" y="429"/>
                      <a:pt x="131" y="441"/>
                    </a:cubicBezTo>
                    <a:cubicBezTo>
                      <a:pt x="129" y="453"/>
                      <a:pt x="132" y="464"/>
                      <a:pt x="139" y="470"/>
                    </a:cubicBezTo>
                    <a:cubicBezTo>
                      <a:pt x="146" y="477"/>
                      <a:pt x="158" y="477"/>
                      <a:pt x="170" y="457"/>
                    </a:cubicBezTo>
                    <a:cubicBezTo>
                      <a:pt x="174" y="449"/>
                      <a:pt x="178" y="436"/>
                      <a:pt x="181" y="421"/>
                    </a:cubicBezTo>
                    <a:cubicBezTo>
                      <a:pt x="186" y="421"/>
                      <a:pt x="192" y="423"/>
                      <a:pt x="197" y="425"/>
                    </a:cubicBezTo>
                    <a:cubicBezTo>
                      <a:pt x="189" y="434"/>
                      <a:pt x="188" y="444"/>
                      <a:pt x="188" y="450"/>
                    </a:cubicBezTo>
                    <a:cubicBezTo>
                      <a:pt x="189" y="464"/>
                      <a:pt x="200" y="480"/>
                      <a:pt x="213" y="480"/>
                    </a:cubicBezTo>
                    <a:cubicBezTo>
                      <a:pt x="225" y="480"/>
                      <a:pt x="236" y="464"/>
                      <a:pt x="237" y="450"/>
                    </a:cubicBezTo>
                    <a:cubicBezTo>
                      <a:pt x="237" y="444"/>
                      <a:pt x="236" y="434"/>
                      <a:pt x="229" y="425"/>
                    </a:cubicBezTo>
                    <a:cubicBezTo>
                      <a:pt x="234" y="423"/>
                      <a:pt x="239" y="421"/>
                      <a:pt x="245" y="421"/>
                    </a:cubicBezTo>
                    <a:cubicBezTo>
                      <a:pt x="248" y="436"/>
                      <a:pt x="251" y="449"/>
                      <a:pt x="256" y="457"/>
                    </a:cubicBezTo>
                    <a:cubicBezTo>
                      <a:pt x="267" y="477"/>
                      <a:pt x="279" y="477"/>
                      <a:pt x="286" y="470"/>
                    </a:cubicBezTo>
                    <a:cubicBezTo>
                      <a:pt x="293" y="464"/>
                      <a:pt x="296" y="453"/>
                      <a:pt x="294" y="441"/>
                    </a:cubicBezTo>
                    <a:cubicBezTo>
                      <a:pt x="292" y="429"/>
                      <a:pt x="287" y="418"/>
                      <a:pt x="279" y="411"/>
                    </a:cubicBezTo>
                    <a:cubicBezTo>
                      <a:pt x="272" y="404"/>
                      <a:pt x="263" y="401"/>
                      <a:pt x="254" y="400"/>
                    </a:cubicBezTo>
                    <a:cubicBezTo>
                      <a:pt x="247" y="360"/>
                      <a:pt x="244" y="278"/>
                      <a:pt x="243" y="228"/>
                    </a:cubicBezTo>
                    <a:cubicBezTo>
                      <a:pt x="243" y="220"/>
                      <a:pt x="242" y="214"/>
                      <a:pt x="242" y="208"/>
                    </a:cubicBezTo>
                    <a:cubicBezTo>
                      <a:pt x="294" y="217"/>
                      <a:pt x="294" y="217"/>
                      <a:pt x="294" y="217"/>
                    </a:cubicBezTo>
                    <a:cubicBezTo>
                      <a:pt x="294" y="240"/>
                      <a:pt x="294" y="240"/>
                      <a:pt x="294" y="240"/>
                    </a:cubicBezTo>
                    <a:cubicBezTo>
                      <a:pt x="302" y="244"/>
                      <a:pt x="302" y="244"/>
                      <a:pt x="302" y="244"/>
                    </a:cubicBezTo>
                    <a:cubicBezTo>
                      <a:pt x="369" y="275"/>
                      <a:pt x="413" y="344"/>
                      <a:pt x="413" y="418"/>
                    </a:cubicBezTo>
                    <a:cubicBezTo>
                      <a:pt x="413" y="524"/>
                      <a:pt x="326" y="610"/>
                      <a:pt x="220" y="610"/>
                    </a:cubicBezTo>
                    <a:cubicBezTo>
                      <a:pt x="114" y="610"/>
                      <a:pt x="28" y="524"/>
                      <a:pt x="28" y="418"/>
                    </a:cubicBezTo>
                    <a:cubicBezTo>
                      <a:pt x="28" y="344"/>
                      <a:pt x="70" y="278"/>
                      <a:pt x="136" y="245"/>
                    </a:cubicBezTo>
                    <a:close/>
                    <a:moveTo>
                      <a:pt x="168" y="422"/>
                    </a:moveTo>
                    <a:cubicBezTo>
                      <a:pt x="165" y="431"/>
                      <a:pt x="163" y="438"/>
                      <a:pt x="160" y="443"/>
                    </a:cubicBezTo>
                    <a:cubicBezTo>
                      <a:pt x="154" y="454"/>
                      <a:pt x="148" y="455"/>
                      <a:pt x="145" y="452"/>
                    </a:cubicBezTo>
                    <a:cubicBezTo>
                      <a:pt x="144" y="451"/>
                      <a:pt x="143" y="449"/>
                      <a:pt x="143" y="447"/>
                    </a:cubicBezTo>
                    <a:cubicBezTo>
                      <a:pt x="144" y="439"/>
                      <a:pt x="147" y="434"/>
                      <a:pt x="152" y="429"/>
                    </a:cubicBezTo>
                    <a:cubicBezTo>
                      <a:pt x="156" y="425"/>
                      <a:pt x="162" y="423"/>
                      <a:pt x="168" y="422"/>
                    </a:cubicBezTo>
                    <a:close/>
                    <a:moveTo>
                      <a:pt x="258" y="422"/>
                    </a:moveTo>
                    <a:cubicBezTo>
                      <a:pt x="264" y="423"/>
                      <a:pt x="269" y="425"/>
                      <a:pt x="273" y="429"/>
                    </a:cubicBezTo>
                    <a:cubicBezTo>
                      <a:pt x="278" y="434"/>
                      <a:pt x="281" y="439"/>
                      <a:pt x="282" y="447"/>
                    </a:cubicBezTo>
                    <a:cubicBezTo>
                      <a:pt x="283" y="449"/>
                      <a:pt x="282" y="451"/>
                      <a:pt x="280" y="452"/>
                    </a:cubicBezTo>
                    <a:cubicBezTo>
                      <a:pt x="277" y="455"/>
                      <a:pt x="271" y="454"/>
                      <a:pt x="265" y="443"/>
                    </a:cubicBezTo>
                    <a:cubicBezTo>
                      <a:pt x="262" y="438"/>
                      <a:pt x="260" y="431"/>
                      <a:pt x="258" y="422"/>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18" name="Freeform 7"/>
              <p:cNvSpPr/>
              <p:nvPr/>
            </p:nvSpPr>
            <p:spPr bwMode="auto">
              <a:xfrm>
                <a:off x="2145" y="1578"/>
                <a:ext cx="164" cy="42"/>
              </a:xfrm>
              <a:custGeom>
                <a:gdLst>
                  <a:gd name="T0" fmla="*/ 0 w 126"/>
                  <a:gd name="T1" fmla="*/ 16 h 33"/>
                  <a:gd name="T2" fmla="*/ 17 w 126"/>
                  <a:gd name="T3" fmla="*/ 33 h 33"/>
                  <a:gd name="T4" fmla="*/ 109 w 126"/>
                  <a:gd name="T5" fmla="*/ 33 h 33"/>
                  <a:gd name="T6" fmla="*/ 126 w 126"/>
                  <a:gd name="T7" fmla="*/ 16 h 33"/>
                  <a:gd name="T8" fmla="*/ 109 w 126"/>
                  <a:gd name="T9" fmla="*/ 0 h 33"/>
                  <a:gd name="T10" fmla="*/ 17 w 126"/>
                  <a:gd name="T11" fmla="*/ 0 h 33"/>
                  <a:gd name="T12" fmla="*/ 0 w 126"/>
                  <a:gd name="T13" fmla="*/ 16 h 33"/>
                </a:gdLst>
                <a:cxnLst>
                  <a:cxn ang="0">
                    <a:pos x="T0" y="T1"/>
                  </a:cxn>
                  <a:cxn ang="0">
                    <a:pos x="T2" y="T3"/>
                  </a:cxn>
                  <a:cxn ang="0">
                    <a:pos x="T4" y="T5"/>
                  </a:cxn>
                  <a:cxn ang="0">
                    <a:pos x="T6" y="T7"/>
                  </a:cxn>
                  <a:cxn ang="0">
                    <a:pos x="T8" y="T9"/>
                  </a:cxn>
                  <a:cxn ang="0">
                    <a:pos x="T10" y="T11"/>
                  </a:cxn>
                  <a:cxn ang="0">
                    <a:pos x="T12" y="T13"/>
                  </a:cxn>
                </a:cxnLst>
                <a:rect l="0" t="0" r="r" b="b"/>
                <a:pathLst>
                  <a:path w="125" h="33">
                    <a:moveTo>
                      <a:pt x="0" y="16"/>
                    </a:moveTo>
                    <a:cubicBezTo>
                      <a:pt x="0" y="25"/>
                      <a:pt x="7" y="33"/>
                      <a:pt x="17" y="33"/>
                    </a:cubicBezTo>
                    <a:cubicBezTo>
                      <a:pt x="109" y="33"/>
                      <a:pt x="109" y="33"/>
                      <a:pt x="109" y="33"/>
                    </a:cubicBezTo>
                    <a:cubicBezTo>
                      <a:pt x="118" y="33"/>
                      <a:pt x="126" y="25"/>
                      <a:pt x="126" y="16"/>
                    </a:cubicBezTo>
                    <a:cubicBezTo>
                      <a:pt x="126" y="7"/>
                      <a:pt x="118" y="0"/>
                      <a:pt x="109" y="0"/>
                    </a:cubicBezTo>
                    <a:cubicBezTo>
                      <a:pt x="17" y="0"/>
                      <a:pt x="17" y="0"/>
                      <a:pt x="17" y="0"/>
                    </a:cubicBezTo>
                    <a:cubicBezTo>
                      <a:pt x="7" y="0"/>
                      <a:pt x="0" y="7"/>
                      <a:pt x="0" y="16"/>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20" name="Freeform 8"/>
              <p:cNvSpPr/>
              <p:nvPr/>
            </p:nvSpPr>
            <p:spPr bwMode="auto">
              <a:xfrm>
                <a:off x="1763" y="1882"/>
                <a:ext cx="44" cy="160"/>
              </a:xfrm>
              <a:custGeom>
                <a:gdLst>
                  <a:gd name="T0" fmla="*/ 17 w 34"/>
                  <a:gd name="T1" fmla="*/ 0 h 123"/>
                  <a:gd name="T2" fmla="*/ 0 w 34"/>
                  <a:gd name="T3" fmla="*/ 16 h 123"/>
                  <a:gd name="T4" fmla="*/ 0 w 34"/>
                  <a:gd name="T5" fmla="*/ 106 h 123"/>
                  <a:gd name="T6" fmla="*/ 17 w 34"/>
                  <a:gd name="T7" fmla="*/ 123 h 123"/>
                  <a:gd name="T8" fmla="*/ 34 w 34"/>
                  <a:gd name="T9" fmla="*/ 106 h 123"/>
                  <a:gd name="T10" fmla="*/ 34 w 34"/>
                  <a:gd name="T11" fmla="*/ 16 h 123"/>
                  <a:gd name="T12" fmla="*/ 17 w 34"/>
                  <a:gd name="T13" fmla="*/ 0 h 123"/>
                </a:gdLst>
                <a:cxnLst>
                  <a:cxn ang="0">
                    <a:pos x="T0" y="T1"/>
                  </a:cxn>
                  <a:cxn ang="0">
                    <a:pos x="T2" y="T3"/>
                  </a:cxn>
                  <a:cxn ang="0">
                    <a:pos x="T4" y="T5"/>
                  </a:cxn>
                  <a:cxn ang="0">
                    <a:pos x="T6" y="T7"/>
                  </a:cxn>
                  <a:cxn ang="0">
                    <a:pos x="T8" y="T9"/>
                  </a:cxn>
                  <a:cxn ang="0">
                    <a:pos x="T10" y="T11"/>
                  </a:cxn>
                  <a:cxn ang="0">
                    <a:pos x="T12" y="T13"/>
                  </a:cxn>
                </a:cxnLst>
                <a:rect l="0" t="0" r="r" b="b"/>
                <a:pathLst>
                  <a:path w="34" h="123">
                    <a:moveTo>
                      <a:pt x="17" y="0"/>
                    </a:moveTo>
                    <a:cubicBezTo>
                      <a:pt x="7" y="0"/>
                      <a:pt x="0" y="7"/>
                      <a:pt x="0" y="16"/>
                    </a:cubicBezTo>
                    <a:cubicBezTo>
                      <a:pt x="0" y="106"/>
                      <a:pt x="0" y="106"/>
                      <a:pt x="0" y="106"/>
                    </a:cubicBezTo>
                    <a:cubicBezTo>
                      <a:pt x="0" y="115"/>
                      <a:pt x="7" y="123"/>
                      <a:pt x="17" y="123"/>
                    </a:cubicBezTo>
                    <a:cubicBezTo>
                      <a:pt x="26" y="123"/>
                      <a:pt x="34" y="115"/>
                      <a:pt x="34" y="106"/>
                    </a:cubicBezTo>
                    <a:cubicBezTo>
                      <a:pt x="34" y="16"/>
                      <a:pt x="34" y="16"/>
                      <a:pt x="34" y="16"/>
                    </a:cubicBezTo>
                    <a:cubicBezTo>
                      <a:pt x="34" y="7"/>
                      <a:pt x="26" y="0"/>
                      <a:pt x="17"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21" name="Freeform 9"/>
              <p:cNvSpPr/>
              <p:nvPr/>
            </p:nvSpPr>
            <p:spPr bwMode="auto">
              <a:xfrm>
                <a:off x="1308" y="1557"/>
                <a:ext cx="165" cy="44"/>
              </a:xfrm>
              <a:custGeom>
                <a:gdLst>
                  <a:gd name="T0" fmla="*/ 17 w 127"/>
                  <a:gd name="T1" fmla="*/ 34 h 34"/>
                  <a:gd name="T2" fmla="*/ 110 w 127"/>
                  <a:gd name="T3" fmla="*/ 34 h 34"/>
                  <a:gd name="T4" fmla="*/ 127 w 127"/>
                  <a:gd name="T5" fmla="*/ 17 h 34"/>
                  <a:gd name="T6" fmla="*/ 110 w 127"/>
                  <a:gd name="T7" fmla="*/ 0 h 34"/>
                  <a:gd name="T8" fmla="*/ 17 w 127"/>
                  <a:gd name="T9" fmla="*/ 0 h 34"/>
                  <a:gd name="T10" fmla="*/ 0 w 127"/>
                  <a:gd name="T11" fmla="*/ 17 h 34"/>
                  <a:gd name="T12" fmla="*/ 17 w 127"/>
                  <a:gd name="T13" fmla="*/ 34 h 34"/>
                </a:gdLst>
                <a:cxnLst>
                  <a:cxn ang="0">
                    <a:pos x="T0" y="T1"/>
                  </a:cxn>
                  <a:cxn ang="0">
                    <a:pos x="T2" y="T3"/>
                  </a:cxn>
                  <a:cxn ang="0">
                    <a:pos x="T4" y="T5"/>
                  </a:cxn>
                  <a:cxn ang="0">
                    <a:pos x="T6" y="T7"/>
                  </a:cxn>
                  <a:cxn ang="0">
                    <a:pos x="T8" y="T9"/>
                  </a:cxn>
                  <a:cxn ang="0">
                    <a:pos x="T10" y="T11"/>
                  </a:cxn>
                  <a:cxn ang="0">
                    <a:pos x="T12" y="T13"/>
                  </a:cxn>
                </a:cxnLst>
                <a:rect l="0" t="0" r="r" b="b"/>
                <a:pathLst>
                  <a:path w="127" h="34">
                    <a:moveTo>
                      <a:pt x="17" y="34"/>
                    </a:moveTo>
                    <a:cubicBezTo>
                      <a:pt x="110" y="34"/>
                      <a:pt x="110" y="34"/>
                      <a:pt x="110" y="34"/>
                    </a:cubicBezTo>
                    <a:cubicBezTo>
                      <a:pt x="119" y="34"/>
                      <a:pt x="127" y="26"/>
                      <a:pt x="127" y="17"/>
                    </a:cubicBezTo>
                    <a:cubicBezTo>
                      <a:pt x="127" y="8"/>
                      <a:pt x="119" y="0"/>
                      <a:pt x="110" y="0"/>
                    </a:cubicBezTo>
                    <a:cubicBezTo>
                      <a:pt x="17" y="0"/>
                      <a:pt x="17" y="0"/>
                      <a:pt x="17" y="0"/>
                    </a:cubicBezTo>
                    <a:cubicBezTo>
                      <a:pt x="8" y="0"/>
                      <a:pt x="0" y="8"/>
                      <a:pt x="0" y="17"/>
                    </a:cubicBezTo>
                    <a:cubicBezTo>
                      <a:pt x="0" y="26"/>
                      <a:pt x="8" y="34"/>
                      <a:pt x="17" y="3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23" name="Freeform 10"/>
              <p:cNvSpPr/>
              <p:nvPr/>
            </p:nvSpPr>
            <p:spPr bwMode="auto">
              <a:xfrm>
                <a:off x="1403" y="1231"/>
                <a:ext cx="145" cy="117"/>
              </a:xfrm>
              <a:custGeom>
                <a:gdLst>
                  <a:gd name="T0" fmla="*/ 9 w 112"/>
                  <a:gd name="T1" fmla="*/ 30 h 90"/>
                  <a:gd name="T2" fmla="*/ 83 w 112"/>
                  <a:gd name="T3" fmla="*/ 84 h 90"/>
                  <a:gd name="T4" fmla="*/ 107 w 112"/>
                  <a:gd name="T5" fmla="*/ 81 h 90"/>
                  <a:gd name="T6" fmla="*/ 103 w 112"/>
                  <a:gd name="T7" fmla="*/ 58 h 90"/>
                  <a:gd name="T8" fmla="*/ 30 w 112"/>
                  <a:gd name="T9" fmla="*/ 3 h 90"/>
                  <a:gd name="T10" fmla="*/ 20 w 112"/>
                  <a:gd name="T11" fmla="*/ 0 h 90"/>
                  <a:gd name="T12" fmla="*/ 6 w 112"/>
                  <a:gd name="T13" fmla="*/ 7 h 90"/>
                  <a:gd name="T14" fmla="*/ 9 w 112"/>
                  <a:gd name="T15" fmla="*/ 30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9" y="30"/>
                    </a:moveTo>
                    <a:cubicBezTo>
                      <a:pt x="83" y="84"/>
                      <a:pt x="83" y="84"/>
                      <a:pt x="83" y="84"/>
                    </a:cubicBezTo>
                    <a:cubicBezTo>
                      <a:pt x="90" y="90"/>
                      <a:pt x="101" y="88"/>
                      <a:pt x="107" y="81"/>
                    </a:cubicBezTo>
                    <a:cubicBezTo>
                      <a:pt x="112" y="74"/>
                      <a:pt x="111" y="63"/>
                      <a:pt x="103" y="58"/>
                    </a:cubicBezTo>
                    <a:cubicBezTo>
                      <a:pt x="30" y="3"/>
                      <a:pt x="30" y="3"/>
                      <a:pt x="30" y="3"/>
                    </a:cubicBezTo>
                    <a:cubicBezTo>
                      <a:pt x="27" y="1"/>
                      <a:pt x="23" y="0"/>
                      <a:pt x="20" y="0"/>
                    </a:cubicBezTo>
                    <a:cubicBezTo>
                      <a:pt x="14" y="0"/>
                      <a:pt x="9" y="2"/>
                      <a:pt x="6" y="7"/>
                    </a:cubicBezTo>
                    <a:cubicBezTo>
                      <a:pt x="0" y="14"/>
                      <a:pt x="2" y="24"/>
                      <a:pt x="9" y="3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29" name="Freeform 11"/>
              <p:cNvSpPr/>
              <p:nvPr/>
            </p:nvSpPr>
            <p:spPr bwMode="auto">
              <a:xfrm>
                <a:off x="2073" y="1231"/>
                <a:ext cx="145" cy="117"/>
              </a:xfrm>
              <a:custGeom>
                <a:gdLst>
                  <a:gd name="T0" fmla="*/ 29 w 112"/>
                  <a:gd name="T1" fmla="*/ 84 h 90"/>
                  <a:gd name="T2" fmla="*/ 103 w 112"/>
                  <a:gd name="T3" fmla="*/ 30 h 90"/>
                  <a:gd name="T4" fmla="*/ 106 w 112"/>
                  <a:gd name="T5" fmla="*/ 7 h 90"/>
                  <a:gd name="T6" fmla="*/ 92 w 112"/>
                  <a:gd name="T7" fmla="*/ 0 h 90"/>
                  <a:gd name="T8" fmla="*/ 82 w 112"/>
                  <a:gd name="T9" fmla="*/ 3 h 90"/>
                  <a:gd name="T10" fmla="*/ 9 w 112"/>
                  <a:gd name="T11" fmla="*/ 58 h 90"/>
                  <a:gd name="T12" fmla="*/ 5 w 112"/>
                  <a:gd name="T13" fmla="*/ 81 h 90"/>
                  <a:gd name="T14" fmla="*/ 29 w 112"/>
                  <a:gd name="T15" fmla="*/ 84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29" y="84"/>
                    </a:moveTo>
                    <a:cubicBezTo>
                      <a:pt x="103" y="30"/>
                      <a:pt x="103" y="30"/>
                      <a:pt x="103" y="30"/>
                    </a:cubicBezTo>
                    <a:cubicBezTo>
                      <a:pt x="110" y="24"/>
                      <a:pt x="112" y="14"/>
                      <a:pt x="106" y="7"/>
                    </a:cubicBezTo>
                    <a:cubicBezTo>
                      <a:pt x="103" y="2"/>
                      <a:pt x="98" y="0"/>
                      <a:pt x="92" y="0"/>
                    </a:cubicBezTo>
                    <a:cubicBezTo>
                      <a:pt x="89" y="0"/>
                      <a:pt x="85" y="1"/>
                      <a:pt x="82" y="3"/>
                    </a:cubicBezTo>
                    <a:cubicBezTo>
                      <a:pt x="9" y="58"/>
                      <a:pt x="9" y="58"/>
                      <a:pt x="9" y="58"/>
                    </a:cubicBezTo>
                    <a:cubicBezTo>
                      <a:pt x="1" y="63"/>
                      <a:pt x="0" y="74"/>
                      <a:pt x="5" y="81"/>
                    </a:cubicBezTo>
                    <a:cubicBezTo>
                      <a:pt x="11" y="88"/>
                      <a:pt x="22" y="90"/>
                      <a:pt x="29" y="8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30" name="Freeform 12"/>
              <p:cNvSpPr/>
              <p:nvPr/>
            </p:nvSpPr>
            <p:spPr bwMode="auto">
              <a:xfrm>
                <a:off x="1431" y="1813"/>
                <a:ext cx="134" cy="128"/>
              </a:xfrm>
              <a:custGeom>
                <a:gdLst>
                  <a:gd name="T0" fmla="*/ 84 w 103"/>
                  <a:gd name="T1" fmla="*/ 0 h 98"/>
                  <a:gd name="T2" fmla="*/ 72 w 103"/>
                  <a:gd name="T3" fmla="*/ 4 h 98"/>
                  <a:gd name="T4" fmla="*/ 7 w 103"/>
                  <a:gd name="T5" fmla="*/ 68 h 98"/>
                  <a:gd name="T6" fmla="*/ 7 w 103"/>
                  <a:gd name="T7" fmla="*/ 91 h 98"/>
                  <a:gd name="T8" fmla="*/ 31 w 103"/>
                  <a:gd name="T9" fmla="*/ 91 h 98"/>
                  <a:gd name="T10" fmla="*/ 96 w 103"/>
                  <a:gd name="T11" fmla="*/ 28 h 98"/>
                  <a:gd name="T12" fmla="*/ 96 w 103"/>
                  <a:gd name="T13" fmla="*/ 4 h 98"/>
                  <a:gd name="T14" fmla="*/ 84 w 103"/>
                  <a:gd name="T15" fmla="*/ 0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3" h="98">
                    <a:moveTo>
                      <a:pt x="84" y="0"/>
                    </a:moveTo>
                    <a:cubicBezTo>
                      <a:pt x="80" y="0"/>
                      <a:pt x="75" y="1"/>
                      <a:pt x="72" y="4"/>
                    </a:cubicBezTo>
                    <a:cubicBezTo>
                      <a:pt x="7" y="68"/>
                      <a:pt x="7" y="68"/>
                      <a:pt x="7" y="68"/>
                    </a:cubicBezTo>
                    <a:cubicBezTo>
                      <a:pt x="0" y="74"/>
                      <a:pt x="0" y="85"/>
                      <a:pt x="7" y="91"/>
                    </a:cubicBezTo>
                    <a:cubicBezTo>
                      <a:pt x="13" y="98"/>
                      <a:pt x="24" y="98"/>
                      <a:pt x="31" y="91"/>
                    </a:cubicBezTo>
                    <a:cubicBezTo>
                      <a:pt x="96" y="28"/>
                      <a:pt x="96" y="28"/>
                      <a:pt x="96" y="28"/>
                    </a:cubicBezTo>
                    <a:cubicBezTo>
                      <a:pt x="103" y="21"/>
                      <a:pt x="103" y="11"/>
                      <a:pt x="96" y="4"/>
                    </a:cubicBezTo>
                    <a:cubicBezTo>
                      <a:pt x="93" y="1"/>
                      <a:pt x="88" y="0"/>
                      <a:pt x="84"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31" name="Freeform 13"/>
              <p:cNvSpPr/>
              <p:nvPr/>
            </p:nvSpPr>
            <p:spPr bwMode="auto">
              <a:xfrm>
                <a:off x="2043" y="1813"/>
                <a:ext cx="132" cy="128"/>
              </a:xfrm>
              <a:custGeom>
                <a:gdLst>
                  <a:gd name="T0" fmla="*/ 31 w 102"/>
                  <a:gd name="T1" fmla="*/ 4 h 98"/>
                  <a:gd name="T2" fmla="*/ 19 w 102"/>
                  <a:gd name="T3" fmla="*/ 0 h 98"/>
                  <a:gd name="T4" fmla="*/ 7 w 102"/>
                  <a:gd name="T5" fmla="*/ 4 h 98"/>
                  <a:gd name="T6" fmla="*/ 7 w 102"/>
                  <a:gd name="T7" fmla="*/ 28 h 98"/>
                  <a:gd name="T8" fmla="*/ 72 w 102"/>
                  <a:gd name="T9" fmla="*/ 91 h 98"/>
                  <a:gd name="T10" fmla="*/ 96 w 102"/>
                  <a:gd name="T11" fmla="*/ 91 h 98"/>
                  <a:gd name="T12" fmla="*/ 96 w 102"/>
                  <a:gd name="T13" fmla="*/ 68 h 98"/>
                  <a:gd name="T14" fmla="*/ 31 w 102"/>
                  <a:gd name="T15" fmla="*/ 4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2" h="98">
                    <a:moveTo>
                      <a:pt x="31" y="4"/>
                    </a:moveTo>
                    <a:cubicBezTo>
                      <a:pt x="27" y="1"/>
                      <a:pt x="23" y="0"/>
                      <a:pt x="19" y="0"/>
                    </a:cubicBezTo>
                    <a:cubicBezTo>
                      <a:pt x="14" y="0"/>
                      <a:pt x="10" y="1"/>
                      <a:pt x="7" y="4"/>
                    </a:cubicBezTo>
                    <a:cubicBezTo>
                      <a:pt x="0" y="11"/>
                      <a:pt x="0" y="21"/>
                      <a:pt x="7" y="28"/>
                    </a:cubicBezTo>
                    <a:cubicBezTo>
                      <a:pt x="72" y="91"/>
                      <a:pt x="72" y="91"/>
                      <a:pt x="72" y="91"/>
                    </a:cubicBezTo>
                    <a:cubicBezTo>
                      <a:pt x="78" y="98"/>
                      <a:pt x="89" y="98"/>
                      <a:pt x="96" y="91"/>
                    </a:cubicBezTo>
                    <a:cubicBezTo>
                      <a:pt x="102" y="85"/>
                      <a:pt x="102" y="74"/>
                      <a:pt x="96" y="68"/>
                    </a:cubicBezTo>
                    <a:lnTo>
                      <a:pt x="31" y="4"/>
                    </a:ln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grpSp>
      </p:grpSp>
      <p:sp>
        <p:nvSpPr>
          <p:cNvPr id="7" name="矩形 6"/>
          <p:cNvSpPr/>
          <p:nvPr/>
        </p:nvSpPr>
        <p:spPr>
          <a:xfrm>
            <a:off x="896620" y="1042035"/>
            <a:ext cx="3136900" cy="311150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Light"/>
                <a:ea typeface="+mn-ea"/>
                <a:cs typeface="+mn-cs"/>
              </a:defRPr>
            </a:lvl1pPr>
            <a:lvl2pPr marL="342900" algn="l" defTabSz="685800" rtl="0" eaLnBrk="1" latinLnBrk="0" hangingPunct="1">
              <a:defRPr sz="1350" kern="1200">
                <a:solidFill>
                  <a:srgbClr val="FFFFFF"/>
                </a:solidFill>
                <a:latin typeface="Calibri Light"/>
                <a:ea typeface="+mn-ea"/>
                <a:cs typeface="+mn-cs"/>
              </a:defRPr>
            </a:lvl2pPr>
            <a:lvl3pPr marL="685800" algn="l" defTabSz="685800" rtl="0" eaLnBrk="1" latinLnBrk="0" hangingPunct="1">
              <a:defRPr sz="1350" kern="1200">
                <a:solidFill>
                  <a:srgbClr val="FFFFFF"/>
                </a:solidFill>
                <a:latin typeface="Calibri Light"/>
                <a:ea typeface="+mn-ea"/>
                <a:cs typeface="+mn-cs"/>
              </a:defRPr>
            </a:lvl3pPr>
            <a:lvl4pPr marL="1028700" algn="l" defTabSz="685800" rtl="0" eaLnBrk="1" latinLnBrk="0" hangingPunct="1">
              <a:defRPr sz="1350" kern="1200">
                <a:solidFill>
                  <a:srgbClr val="FFFFFF"/>
                </a:solidFill>
                <a:latin typeface="Calibri Light"/>
                <a:ea typeface="+mn-ea"/>
                <a:cs typeface="+mn-cs"/>
              </a:defRPr>
            </a:lvl4pPr>
            <a:lvl5pPr marL="1371600" algn="l" defTabSz="685800" rtl="0" eaLnBrk="1" latinLnBrk="0" hangingPunct="1">
              <a:defRPr sz="1350" kern="1200">
                <a:solidFill>
                  <a:srgbClr val="FFFFFF"/>
                </a:solidFill>
                <a:latin typeface="Calibri Light"/>
                <a:ea typeface="+mn-ea"/>
                <a:cs typeface="+mn-cs"/>
              </a:defRPr>
            </a:lvl5pPr>
            <a:lvl6pPr marL="1714500" algn="l" defTabSz="685800" rtl="0" eaLnBrk="1" latinLnBrk="0" hangingPunct="1">
              <a:defRPr sz="1350" kern="1200">
                <a:solidFill>
                  <a:srgbClr val="FFFFFF"/>
                </a:solidFill>
                <a:latin typeface="Calibri Light"/>
                <a:ea typeface="+mn-ea"/>
                <a:cs typeface="+mn-cs"/>
              </a:defRPr>
            </a:lvl6pPr>
            <a:lvl7pPr marL="2057400" algn="l" defTabSz="685800" rtl="0" eaLnBrk="1" latinLnBrk="0" hangingPunct="1">
              <a:defRPr sz="1350" kern="1200">
                <a:solidFill>
                  <a:srgbClr val="FFFFFF"/>
                </a:solidFill>
                <a:latin typeface="Calibri Light"/>
                <a:ea typeface="+mn-ea"/>
                <a:cs typeface="+mn-cs"/>
              </a:defRPr>
            </a:lvl7pPr>
            <a:lvl8pPr marL="2400300" algn="l" defTabSz="685800" rtl="0" eaLnBrk="1" latinLnBrk="0" hangingPunct="1">
              <a:defRPr sz="1350" kern="1200">
                <a:solidFill>
                  <a:srgbClr val="FFFFFF"/>
                </a:solidFill>
                <a:latin typeface="Calibri Light"/>
                <a:ea typeface="+mn-ea"/>
                <a:cs typeface="+mn-cs"/>
              </a:defRPr>
            </a:lvl8pPr>
            <a:lvl9pPr marL="2743200" algn="l" defTabSz="685800" rtl="0" eaLnBrk="1" latinLnBrk="0" hangingPunct="1">
              <a:defRPr sz="1350" kern="1200">
                <a:solidFill>
                  <a:srgbClr val="FFFFFF"/>
                </a:solidFill>
                <a:latin typeface="Calibri Light"/>
                <a:ea typeface="+mn-ea"/>
                <a:cs typeface="+mn-cs"/>
              </a:defRPr>
            </a:lvl9pPr>
          </a:lstStyle>
          <a:p>
            <a:pPr algn="ctr"/>
            <a:endParaRPr lang="zh-CN" altLang="en-US">
              <a:ea typeface="华文仿宋" panose="02010600040101010101" pitchFamily="2" charset="-122"/>
            </a:endParaRPr>
          </a:p>
        </p:txBody>
      </p:sp>
      <p:sp>
        <p:nvSpPr>
          <p:cNvPr id="55" name="矩形 54"/>
          <p:cNvSpPr/>
          <p:nvPr/>
        </p:nvSpPr>
        <p:spPr>
          <a:xfrm>
            <a:off x="4980305" y="1042035"/>
            <a:ext cx="3111500" cy="3077845"/>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Light"/>
                <a:ea typeface="+mn-ea"/>
                <a:cs typeface="+mn-cs"/>
              </a:defRPr>
            </a:lvl1pPr>
            <a:lvl2pPr marL="342900" algn="l" defTabSz="685800" rtl="0" eaLnBrk="1" latinLnBrk="0" hangingPunct="1">
              <a:defRPr sz="1350" kern="1200">
                <a:solidFill>
                  <a:srgbClr val="FFFFFF"/>
                </a:solidFill>
                <a:latin typeface="Calibri Light"/>
                <a:ea typeface="+mn-ea"/>
                <a:cs typeface="+mn-cs"/>
              </a:defRPr>
            </a:lvl2pPr>
            <a:lvl3pPr marL="685800" algn="l" defTabSz="685800" rtl="0" eaLnBrk="1" latinLnBrk="0" hangingPunct="1">
              <a:defRPr sz="1350" kern="1200">
                <a:solidFill>
                  <a:srgbClr val="FFFFFF"/>
                </a:solidFill>
                <a:latin typeface="Calibri Light"/>
                <a:ea typeface="+mn-ea"/>
                <a:cs typeface="+mn-cs"/>
              </a:defRPr>
            </a:lvl3pPr>
            <a:lvl4pPr marL="1028700" algn="l" defTabSz="685800" rtl="0" eaLnBrk="1" latinLnBrk="0" hangingPunct="1">
              <a:defRPr sz="1350" kern="1200">
                <a:solidFill>
                  <a:srgbClr val="FFFFFF"/>
                </a:solidFill>
                <a:latin typeface="Calibri Light"/>
                <a:ea typeface="+mn-ea"/>
                <a:cs typeface="+mn-cs"/>
              </a:defRPr>
            </a:lvl4pPr>
            <a:lvl5pPr marL="1371600" algn="l" defTabSz="685800" rtl="0" eaLnBrk="1" latinLnBrk="0" hangingPunct="1">
              <a:defRPr sz="1350" kern="1200">
                <a:solidFill>
                  <a:srgbClr val="FFFFFF"/>
                </a:solidFill>
                <a:latin typeface="Calibri Light"/>
                <a:ea typeface="+mn-ea"/>
                <a:cs typeface="+mn-cs"/>
              </a:defRPr>
            </a:lvl5pPr>
            <a:lvl6pPr marL="1714500" algn="l" defTabSz="685800" rtl="0" eaLnBrk="1" latinLnBrk="0" hangingPunct="1">
              <a:defRPr sz="1350" kern="1200">
                <a:solidFill>
                  <a:srgbClr val="FFFFFF"/>
                </a:solidFill>
                <a:latin typeface="Calibri Light"/>
                <a:ea typeface="+mn-ea"/>
                <a:cs typeface="+mn-cs"/>
              </a:defRPr>
            </a:lvl6pPr>
            <a:lvl7pPr marL="2057400" algn="l" defTabSz="685800" rtl="0" eaLnBrk="1" latinLnBrk="0" hangingPunct="1">
              <a:defRPr sz="1350" kern="1200">
                <a:solidFill>
                  <a:srgbClr val="FFFFFF"/>
                </a:solidFill>
                <a:latin typeface="Calibri Light"/>
                <a:ea typeface="+mn-ea"/>
                <a:cs typeface="+mn-cs"/>
              </a:defRPr>
            </a:lvl7pPr>
            <a:lvl8pPr marL="2400300" algn="l" defTabSz="685800" rtl="0" eaLnBrk="1" latinLnBrk="0" hangingPunct="1">
              <a:defRPr sz="1350" kern="1200">
                <a:solidFill>
                  <a:srgbClr val="FFFFFF"/>
                </a:solidFill>
                <a:latin typeface="Calibri Light"/>
                <a:ea typeface="+mn-ea"/>
                <a:cs typeface="+mn-cs"/>
              </a:defRPr>
            </a:lvl8pPr>
            <a:lvl9pPr marL="2743200" algn="l" defTabSz="685800" rtl="0" eaLnBrk="1" latinLnBrk="0" hangingPunct="1">
              <a:defRPr sz="1350" kern="1200">
                <a:solidFill>
                  <a:srgbClr val="FFFFFF"/>
                </a:solidFill>
                <a:latin typeface="Calibri Light"/>
                <a:ea typeface="+mn-ea"/>
                <a:cs typeface="+mn-cs"/>
              </a:defRPr>
            </a:lvl9pPr>
          </a:lstStyle>
          <a:p>
            <a:pPr algn="ctr"/>
            <a:endParaRPr lang="zh-CN" altLang="en-US">
              <a:ea typeface="华文仿宋" panose="02010600040101010101" pitchFamily="2" charset="-122"/>
            </a:endParaRPr>
          </a:p>
        </p:txBody>
      </p:sp>
      <p:sp>
        <p:nvSpPr>
          <p:cNvPr id="58" name="矩形 57"/>
          <p:cNvSpPr/>
          <p:nvPr/>
        </p:nvSpPr>
        <p:spPr>
          <a:xfrm>
            <a:off x="5082542" y="1490980"/>
            <a:ext cx="3036134" cy="2440839"/>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buNone/>
            </a:pPr>
            <a:r>
              <a:rPr lang="zh-CN" altLang="en-US" sz="1050">
                <a:ea typeface="华文仿宋" panose="02010600040101010101" pitchFamily="2" charset="-122"/>
                <a:sym typeface="+mn-ea"/>
              </a:rPr>
              <a:t> </a:t>
            </a:r>
            <a:r>
              <a:rPr lang="zh-CN" altLang="en-US" sz="1400" b="1">
                <a:latin typeface="幼圆" panose="02010509060101010101" charset="-122"/>
                <a:ea typeface="华文仿宋" panose="02010600040101010101" pitchFamily="2" charset="-122"/>
                <a:sym typeface="+mn-ea"/>
              </a:rPr>
              <a:t>全称</a:t>
            </a:r>
            <a:r>
              <a:rPr lang="zh-CN" altLang="en-US" sz="1400">
                <a:latin typeface="幼圆" panose="02010509060101010101" charset="-122"/>
                <a:ea typeface="华文仿宋" panose="02010600040101010101" pitchFamily="2" charset="-122"/>
                <a:sym typeface="+mn-ea"/>
              </a:rPr>
              <a:t>：（巴德三向瓣膜式）</a:t>
            </a:r>
            <a:r>
              <a:rPr lang="zh-CN" altLang="en-US" sz="1400">
                <a:ea typeface="华文仿宋" panose="02010600040101010101" pitchFamily="2" charset="-122"/>
                <a:sym typeface="+mn-ea"/>
              </a:rPr>
              <a:t>外周静脉植入的中心静脉导管 </a:t>
            </a:r>
            <a:endParaRPr lang="zh-CN" altLang="en-US" sz="1400">
              <a:ea typeface="华文仿宋" panose="02010600040101010101" pitchFamily="2" charset="-122"/>
            </a:endParaRPr>
          </a:p>
          <a:p>
            <a:pPr>
              <a:buNone/>
            </a:pPr>
            <a:r>
              <a:rPr lang="zh-CN" altLang="en-US" sz="1400" b="1">
                <a:latin typeface="幼圆" panose="02010509060101010101" charset="-122"/>
                <a:ea typeface="华文仿宋" panose="02010600040101010101" pitchFamily="2" charset="-122"/>
                <a:sym typeface="+mn-ea"/>
              </a:rPr>
              <a:t>穿刺途径</a:t>
            </a:r>
            <a:r>
              <a:rPr lang="zh-CN" altLang="en-US" sz="1400">
                <a:latin typeface="幼圆" panose="02010509060101010101" charset="-122"/>
                <a:ea typeface="华文仿宋" panose="02010600040101010101" pitchFamily="2" charset="-122"/>
                <a:sym typeface="+mn-ea"/>
              </a:rPr>
              <a:t>：</a:t>
            </a:r>
            <a:r>
              <a:rPr lang="zh-CN" altLang="en-US" sz="1400">
                <a:ea typeface="华文仿宋" panose="02010600040101010101" pitchFamily="2" charset="-122"/>
                <a:sym typeface="+mn-ea"/>
              </a:rPr>
              <a:t>贵要、肘正中及头静脉（</a:t>
            </a:r>
            <a:r>
              <a:rPr lang="en-US" altLang="zh-CN" sz="1400">
                <a:ea typeface="华文仿宋" panose="02010600040101010101" pitchFamily="2" charset="-122"/>
                <a:sym typeface="+mn-ea"/>
              </a:rPr>
              <a:t>B</a:t>
            </a:r>
            <a:r>
              <a:rPr lang="zh-CN" altLang="en-US" sz="1400">
                <a:ea typeface="华文仿宋" panose="02010600040101010101" pitchFamily="2" charset="-122"/>
                <a:sym typeface="+mn-ea"/>
              </a:rPr>
              <a:t>超引导下）</a:t>
            </a:r>
            <a:endParaRPr lang="zh-CN" altLang="en-US" sz="1400">
              <a:ea typeface="华文仿宋" panose="02010600040101010101" pitchFamily="2" charset="-122"/>
              <a:sym typeface="+mn-ea"/>
            </a:endParaRPr>
          </a:p>
          <a:p>
            <a:pPr>
              <a:buNone/>
            </a:pPr>
            <a:r>
              <a:rPr lang="zh-CN" altLang="en-US" sz="1400" b="1">
                <a:latin typeface="幼圆" panose="02010509060101010101" charset="-122"/>
                <a:ea typeface="华文仿宋" panose="02010600040101010101" pitchFamily="2" charset="-122"/>
                <a:sym typeface="+mn-ea"/>
              </a:rPr>
              <a:t>固定方法</a:t>
            </a:r>
            <a:r>
              <a:rPr lang="zh-CN" altLang="en-US" sz="1400">
                <a:latin typeface="幼圆" panose="02010509060101010101" charset="-122"/>
                <a:ea typeface="华文仿宋" panose="02010600040101010101" pitchFamily="2" charset="-122"/>
                <a:sym typeface="+mn-ea"/>
              </a:rPr>
              <a:t>：</a:t>
            </a:r>
            <a:r>
              <a:rPr lang="zh-CN" altLang="en-US" sz="1400">
                <a:ea typeface="华文仿宋" panose="02010600040101010101" pitchFamily="2" charset="-122"/>
                <a:sym typeface="+mn-ea"/>
              </a:rPr>
              <a:t>敷贴固定</a:t>
            </a:r>
            <a:endParaRPr lang="zh-CN" altLang="en-US" sz="1400">
              <a:latin typeface="幼圆" panose="02010509060101010101" charset="-122"/>
              <a:ea typeface="华文仿宋" panose="02010600040101010101" pitchFamily="2" charset="-122"/>
            </a:endParaRPr>
          </a:p>
          <a:p>
            <a:r>
              <a:rPr lang="zh-CN" altLang="en-US" sz="1400" b="1">
                <a:latin typeface="幼圆" panose="02010509060101010101" charset="-122"/>
                <a:ea typeface="华文仿宋" panose="02010600040101010101" pitchFamily="2" charset="-122"/>
                <a:sym typeface="+mn-ea"/>
              </a:rPr>
              <a:t>使用时间</a:t>
            </a:r>
            <a:r>
              <a:rPr lang="zh-CN" altLang="en-US" sz="1400">
                <a:latin typeface="幼圆" panose="02010509060101010101" charset="-122"/>
                <a:ea typeface="华文仿宋" panose="02010600040101010101" pitchFamily="2" charset="-122"/>
                <a:sym typeface="+mn-ea"/>
              </a:rPr>
              <a:t>：</a:t>
            </a:r>
            <a:r>
              <a:rPr lang="zh-CN" altLang="en-US" sz="1400">
                <a:ea typeface="华文仿宋" panose="02010600040101010101" pitchFamily="2" charset="-122"/>
                <a:sym typeface="+mn-ea"/>
              </a:rPr>
              <a:t>7天到一年（长期输液）</a:t>
            </a:r>
            <a:endParaRPr lang="zh-CN" altLang="en-US" sz="1400">
              <a:latin typeface="幼圆" panose="02010509060101010101" charset="-122"/>
              <a:ea typeface="华文仿宋" panose="02010600040101010101" pitchFamily="2" charset="-122"/>
            </a:endParaRPr>
          </a:p>
          <a:p>
            <a:pPr>
              <a:buNone/>
            </a:pPr>
            <a:r>
              <a:rPr lang="zh-CN" altLang="en-US" sz="1400" b="1">
                <a:latin typeface="幼圆" panose="02010509060101010101" charset="-122"/>
                <a:ea typeface="华文仿宋" panose="02010600040101010101" pitchFamily="2" charset="-122"/>
                <a:sym typeface="+mn-ea"/>
              </a:rPr>
              <a:t>操作者</a:t>
            </a:r>
            <a:r>
              <a:rPr lang="zh-CN" altLang="en-US" sz="1400">
                <a:latin typeface="幼圆" panose="02010509060101010101" charset="-122"/>
                <a:ea typeface="华文仿宋" panose="02010600040101010101" pitchFamily="2" charset="-122"/>
                <a:sym typeface="+mn-ea"/>
              </a:rPr>
              <a:t>：</a:t>
            </a:r>
            <a:r>
              <a:rPr lang="zh-CN" altLang="en-US" sz="1400">
                <a:ea typeface="华文仿宋" panose="02010600040101010101" pitchFamily="2" charset="-122"/>
                <a:sym typeface="+mn-ea"/>
              </a:rPr>
              <a:t>护士</a:t>
            </a:r>
            <a:endParaRPr lang="zh-CN" altLang="en-US" sz="1400">
              <a:latin typeface="幼圆" panose="02010509060101010101" charset="-122"/>
              <a:ea typeface="华文仿宋" panose="02010600040101010101" pitchFamily="2" charset="-122"/>
              <a:sym typeface="+mn-ea"/>
            </a:endParaRPr>
          </a:p>
          <a:p>
            <a:pPr>
              <a:buNone/>
            </a:pPr>
            <a:r>
              <a:rPr lang="zh-CN" altLang="en-US" sz="1400" b="1">
                <a:latin typeface="幼圆" panose="02010509060101010101" charset="-122"/>
                <a:ea typeface="华文仿宋" panose="02010600040101010101" pitchFamily="2" charset="-122"/>
                <a:sym typeface="+mn-ea"/>
              </a:rPr>
              <a:t>材料</a:t>
            </a:r>
            <a:r>
              <a:rPr lang="zh-CN" altLang="en-US" sz="1400">
                <a:latin typeface="幼圆" panose="02010509060101010101" charset="-122"/>
                <a:ea typeface="华文仿宋" panose="02010600040101010101" pitchFamily="2" charset="-122"/>
                <a:sym typeface="+mn-ea"/>
              </a:rPr>
              <a:t>：</a:t>
            </a:r>
            <a:r>
              <a:rPr lang="zh-CN" altLang="en-US" sz="1400">
                <a:ea typeface="华文仿宋" panose="02010600040101010101" pitchFamily="2" charset="-122"/>
                <a:sym typeface="+mn-ea"/>
              </a:rPr>
              <a:t>硅胶或聚脲胺脂</a:t>
            </a:r>
            <a:endParaRPr lang="zh-CN" altLang="en-US" sz="1400">
              <a:ea typeface="华文仿宋" panose="02010600040101010101" pitchFamily="2" charset="-122"/>
              <a:sym typeface="+mn-ea"/>
            </a:endParaRPr>
          </a:p>
          <a:p>
            <a:pPr>
              <a:buNone/>
            </a:pPr>
            <a:r>
              <a:rPr lang="zh-CN" altLang="en-US" sz="1400" b="1">
                <a:latin typeface="幼圆" panose="02010509060101010101" charset="-122"/>
                <a:ea typeface="华文仿宋" panose="02010600040101010101" pitchFamily="2" charset="-122"/>
                <a:sym typeface="+mn-ea"/>
              </a:rPr>
              <a:t>定义</a:t>
            </a:r>
            <a:r>
              <a:rPr lang="zh-CN" altLang="en-US" sz="1400">
                <a:latin typeface="幼圆" panose="02010509060101010101" charset="-122"/>
                <a:ea typeface="华文仿宋" panose="02010600040101010101" pitchFamily="2" charset="-122"/>
                <a:sym typeface="+mn-ea"/>
              </a:rPr>
              <a:t>：</a:t>
            </a:r>
            <a:r>
              <a:rPr lang="zh-CN" altLang="en-US" sz="1400">
                <a:ea typeface="华文仿宋" panose="02010600040101010101" pitchFamily="2" charset="-122"/>
                <a:sym typeface="+mn-ea"/>
              </a:rPr>
              <a:t>由外周静脉（贵要静脉、肘正中静脉、头静脉）穿刺插管，头端位于上腔静脉或锁骨下静脉的导管。</a:t>
            </a:r>
            <a:endParaRPr lang="zh-CN" altLang="en-US" sz="1600">
              <a:solidFill>
                <a:schemeClr val="tx1">
                  <a:lumMod val="85000"/>
                  <a:lumOff val="15000"/>
                </a:schemeClr>
              </a:solidFill>
              <a:latin typeface="幼圆" panose="02010509060101010101" charset="-122"/>
              <a:ea typeface="华文仿宋" panose="02010600040101010101" pitchFamily="2" charset="-122"/>
            </a:endParaRPr>
          </a:p>
        </p:txBody>
      </p:sp>
      <p:sp>
        <p:nvSpPr>
          <p:cNvPr id="59" name="文本框 58"/>
          <p:cNvSpPr txBox="1">
            <a:spLocks noChangeArrowheads="1"/>
          </p:cNvSpPr>
          <p:nvPr/>
        </p:nvSpPr>
        <p:spPr bwMode="auto">
          <a:xfrm>
            <a:off x="1493239" y="1173480"/>
            <a:ext cx="1884607" cy="396636"/>
          </a:xfrm>
          <a:prstGeom prst="rect">
            <a:avLst/>
          </a:prstGeom>
          <a:noFill/>
          <a:ln>
            <a:noFill/>
          </a:ln>
        </p:spPr>
        <p:txBody>
          <a:bodyPr wrap="square">
            <a:spAutoFit/>
          </a:bodyPr>
          <a:lstStyle>
            <a:defPPr>
              <a:defRPr lang="zh-CN"/>
            </a:defPPr>
            <a:lvl1pPr marL="0" algn="l" defTabSz="685800" rtl="0" eaLnBrk="1" latinLnBrk="0" hangingPunct="1">
              <a:defRPr sz="1300" kern="1200">
                <a:solidFill>
                  <a:schemeClr val="tx1"/>
                </a:solidFill>
                <a:latin typeface="Arial" pitchFamily="34" charset="0"/>
                <a:ea typeface="微软雅黑"/>
                <a:cs typeface="+mn-cs"/>
              </a:defRPr>
            </a:lvl1pPr>
            <a:lvl2pPr marL="742950" indent="-285750" algn="l" defTabSz="685800" rtl="0" eaLnBrk="1" latinLnBrk="0" hangingPunct="1">
              <a:defRPr sz="1300" kern="1200">
                <a:solidFill>
                  <a:schemeClr val="tx1"/>
                </a:solidFill>
                <a:latin typeface="Arial" pitchFamily="34" charset="0"/>
                <a:ea typeface="微软雅黑"/>
                <a:cs typeface="+mn-cs"/>
              </a:defRPr>
            </a:lvl2pPr>
            <a:lvl3pPr marL="1143000" indent="-228600" algn="l" defTabSz="685800" rtl="0" eaLnBrk="1" latinLnBrk="0" hangingPunct="1">
              <a:defRPr sz="1300" kern="1200">
                <a:solidFill>
                  <a:schemeClr val="tx1"/>
                </a:solidFill>
                <a:latin typeface="Arial" pitchFamily="34" charset="0"/>
                <a:ea typeface="微软雅黑"/>
                <a:cs typeface="+mn-cs"/>
              </a:defRPr>
            </a:lvl3pPr>
            <a:lvl4pPr marL="1600200" indent="-228600" algn="l" defTabSz="685800" rtl="0" eaLnBrk="1" latinLnBrk="0" hangingPunct="1">
              <a:defRPr sz="1300" kern="1200">
                <a:solidFill>
                  <a:schemeClr val="tx1"/>
                </a:solidFill>
                <a:latin typeface="Arial" pitchFamily="34" charset="0"/>
                <a:ea typeface="微软雅黑"/>
                <a:cs typeface="+mn-cs"/>
              </a:defRPr>
            </a:lvl4pPr>
            <a:lvl5pPr marL="2057400" indent="-228600" algn="l" defTabSz="685800" rtl="0" eaLnBrk="1" latinLnBrk="0" hangingPunct="1">
              <a:defRPr sz="1300" kern="1200">
                <a:solidFill>
                  <a:schemeClr val="tx1"/>
                </a:solidFill>
                <a:latin typeface="Arial" pitchFamily="34" charset="0"/>
                <a:ea typeface="微软雅黑"/>
                <a:cs typeface="+mn-cs"/>
              </a:defRPr>
            </a:lvl5pPr>
            <a:lvl6pPr marL="2514600" indent="-228600" algn="l" defTabSz="685800" rtl="0" eaLnBrk="1" fontAlgn="base" latinLnBrk="0" hangingPunct="1">
              <a:spcBef>
                <a:spcPct val="0"/>
              </a:spcBef>
              <a:spcAft>
                <a:spcPct val="0"/>
              </a:spcAft>
              <a:defRPr sz="1300" kern="1200">
                <a:solidFill>
                  <a:schemeClr val="tx1"/>
                </a:solidFill>
                <a:latin typeface="Arial" pitchFamily="34" charset="0"/>
                <a:ea typeface="微软雅黑"/>
                <a:cs typeface="+mn-cs"/>
              </a:defRPr>
            </a:lvl6pPr>
            <a:lvl7pPr marL="2971800" indent="-228600" algn="l" defTabSz="685800" rtl="0" eaLnBrk="1" fontAlgn="base" latinLnBrk="0" hangingPunct="1">
              <a:spcBef>
                <a:spcPct val="0"/>
              </a:spcBef>
              <a:spcAft>
                <a:spcPct val="0"/>
              </a:spcAft>
              <a:defRPr sz="1300" kern="1200">
                <a:solidFill>
                  <a:schemeClr val="tx1"/>
                </a:solidFill>
                <a:latin typeface="Arial" pitchFamily="34" charset="0"/>
                <a:ea typeface="微软雅黑"/>
                <a:cs typeface="+mn-cs"/>
              </a:defRPr>
            </a:lvl7pPr>
            <a:lvl8pPr marL="3429000" indent="-228600" algn="l" defTabSz="685800" rtl="0" eaLnBrk="1" fontAlgn="base" latinLnBrk="0" hangingPunct="1">
              <a:spcBef>
                <a:spcPct val="0"/>
              </a:spcBef>
              <a:spcAft>
                <a:spcPct val="0"/>
              </a:spcAft>
              <a:defRPr sz="1300" kern="1200">
                <a:solidFill>
                  <a:schemeClr val="tx1"/>
                </a:solidFill>
                <a:latin typeface="Arial" pitchFamily="34" charset="0"/>
                <a:ea typeface="微软雅黑"/>
                <a:cs typeface="+mn-cs"/>
              </a:defRPr>
            </a:lvl8pPr>
            <a:lvl9pPr marL="3886200" indent="-228600" algn="l" defTabSz="685800" rtl="0" eaLnBrk="1" fontAlgn="base" latinLnBrk="0" hangingPunct="1">
              <a:spcBef>
                <a:spcPct val="0"/>
              </a:spcBef>
              <a:spcAft>
                <a:spcPct val="0"/>
              </a:spcAft>
              <a:defRPr sz="1300" kern="1200">
                <a:solidFill>
                  <a:schemeClr val="tx1"/>
                </a:solidFill>
                <a:latin typeface="Arial" pitchFamily="34" charset="0"/>
                <a:ea typeface="微软雅黑"/>
                <a:cs typeface="+mn-cs"/>
              </a:defRPr>
            </a:lvl9pPr>
          </a:lstStyle>
          <a:p>
            <a:pPr algn="ctr" fontAlgn="base">
              <a:spcBef>
                <a:spcPct val="0"/>
              </a:spcBef>
              <a:spcAft>
                <a:spcPct val="0"/>
              </a:spcAft>
            </a:pPr>
            <a:r>
              <a:rPr lang="en-US" altLang="zh-CN" sz="2000" b="1">
                <a:solidFill>
                  <a:schemeClr val="accent1"/>
                </a:solidFill>
                <a:latin typeface="幼圆" panose="02010509060101010101" charset="-122"/>
                <a:ea typeface="华文仿宋" panose="02010600040101010101" pitchFamily="2" charset="-122"/>
              </a:rPr>
              <a:t>CVC</a:t>
            </a:r>
            <a:r>
              <a:rPr lang="zh-CN" altLang="en-US" sz="2000" b="1">
                <a:solidFill>
                  <a:schemeClr val="accent1"/>
                </a:solidFill>
                <a:latin typeface="幼圆" panose="02010509060101010101" charset="-122"/>
                <a:ea typeface="华文仿宋" panose="02010600040101010101" pitchFamily="2" charset="-122"/>
              </a:rPr>
              <a:t>导管</a:t>
            </a:r>
            <a:endParaRPr lang="zh-CN" altLang="en-US" sz="2000" b="1">
              <a:solidFill>
                <a:schemeClr val="accent1"/>
              </a:solidFill>
              <a:latin typeface="幼圆" panose="02010509060101010101" charset="-122"/>
              <a:ea typeface="华文仿宋" panose="02010600040101010101" pitchFamily="2" charset="-122"/>
            </a:endParaRPr>
          </a:p>
        </p:txBody>
      </p:sp>
      <p:cxnSp>
        <p:nvCxnSpPr>
          <p:cNvPr id="61" name="直接连接符 60"/>
          <p:cNvCxnSpPr/>
          <p:nvPr/>
        </p:nvCxnSpPr>
        <p:spPr>
          <a:xfrm>
            <a:off x="1597660" y="1367790"/>
            <a:ext cx="299720" cy="76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63" name="文本框 62"/>
          <p:cNvSpPr txBox="1">
            <a:spLocks noChangeArrowheads="1"/>
          </p:cNvSpPr>
          <p:nvPr/>
        </p:nvSpPr>
        <p:spPr bwMode="auto">
          <a:xfrm>
            <a:off x="5808614" y="1173255"/>
            <a:ext cx="1574493" cy="396636"/>
          </a:xfrm>
          <a:prstGeom prst="rect">
            <a:avLst/>
          </a:prstGeom>
          <a:noFill/>
          <a:ln>
            <a:noFill/>
          </a:ln>
        </p:spPr>
        <p:txBody>
          <a:bodyPr wrap="square">
            <a:spAutoFit/>
          </a:bodyPr>
          <a:lstStyle>
            <a:defPPr>
              <a:defRPr lang="zh-CN"/>
            </a:defPPr>
            <a:lvl1pPr marL="0" algn="l" defTabSz="685800" rtl="0" eaLnBrk="1" latinLnBrk="0" hangingPunct="1">
              <a:defRPr sz="1300" kern="1200">
                <a:solidFill>
                  <a:schemeClr val="tx1"/>
                </a:solidFill>
                <a:latin typeface="Arial" pitchFamily="34" charset="0"/>
                <a:ea typeface="微软雅黑"/>
                <a:cs typeface="+mn-cs"/>
              </a:defRPr>
            </a:lvl1pPr>
            <a:lvl2pPr marL="742950" indent="-285750" algn="l" defTabSz="685800" rtl="0" eaLnBrk="1" latinLnBrk="0" hangingPunct="1">
              <a:defRPr sz="1300" kern="1200">
                <a:solidFill>
                  <a:schemeClr val="tx1"/>
                </a:solidFill>
                <a:latin typeface="Arial" pitchFamily="34" charset="0"/>
                <a:ea typeface="微软雅黑"/>
                <a:cs typeface="+mn-cs"/>
              </a:defRPr>
            </a:lvl2pPr>
            <a:lvl3pPr marL="1143000" indent="-228600" algn="l" defTabSz="685800" rtl="0" eaLnBrk="1" latinLnBrk="0" hangingPunct="1">
              <a:defRPr sz="1300" kern="1200">
                <a:solidFill>
                  <a:schemeClr val="tx1"/>
                </a:solidFill>
                <a:latin typeface="Arial" pitchFamily="34" charset="0"/>
                <a:ea typeface="微软雅黑"/>
                <a:cs typeface="+mn-cs"/>
              </a:defRPr>
            </a:lvl3pPr>
            <a:lvl4pPr marL="1600200" indent="-228600" algn="l" defTabSz="685800" rtl="0" eaLnBrk="1" latinLnBrk="0" hangingPunct="1">
              <a:defRPr sz="1300" kern="1200">
                <a:solidFill>
                  <a:schemeClr val="tx1"/>
                </a:solidFill>
                <a:latin typeface="Arial" pitchFamily="34" charset="0"/>
                <a:ea typeface="微软雅黑"/>
                <a:cs typeface="+mn-cs"/>
              </a:defRPr>
            </a:lvl4pPr>
            <a:lvl5pPr marL="2057400" indent="-228600" algn="l" defTabSz="685800" rtl="0" eaLnBrk="1" latinLnBrk="0" hangingPunct="1">
              <a:defRPr sz="1300" kern="1200">
                <a:solidFill>
                  <a:schemeClr val="tx1"/>
                </a:solidFill>
                <a:latin typeface="Arial" pitchFamily="34" charset="0"/>
                <a:ea typeface="微软雅黑"/>
                <a:cs typeface="+mn-cs"/>
              </a:defRPr>
            </a:lvl5pPr>
            <a:lvl6pPr marL="2514600" indent="-228600" algn="l" defTabSz="685800" rtl="0" eaLnBrk="1" fontAlgn="base" latinLnBrk="0" hangingPunct="1">
              <a:spcBef>
                <a:spcPct val="0"/>
              </a:spcBef>
              <a:spcAft>
                <a:spcPct val="0"/>
              </a:spcAft>
              <a:defRPr sz="1300" kern="1200">
                <a:solidFill>
                  <a:schemeClr val="tx1"/>
                </a:solidFill>
                <a:latin typeface="Arial" pitchFamily="34" charset="0"/>
                <a:ea typeface="微软雅黑"/>
                <a:cs typeface="+mn-cs"/>
              </a:defRPr>
            </a:lvl6pPr>
            <a:lvl7pPr marL="2971800" indent="-228600" algn="l" defTabSz="685800" rtl="0" eaLnBrk="1" fontAlgn="base" latinLnBrk="0" hangingPunct="1">
              <a:spcBef>
                <a:spcPct val="0"/>
              </a:spcBef>
              <a:spcAft>
                <a:spcPct val="0"/>
              </a:spcAft>
              <a:defRPr sz="1300" kern="1200">
                <a:solidFill>
                  <a:schemeClr val="tx1"/>
                </a:solidFill>
                <a:latin typeface="Arial" pitchFamily="34" charset="0"/>
                <a:ea typeface="微软雅黑"/>
                <a:cs typeface="+mn-cs"/>
              </a:defRPr>
            </a:lvl7pPr>
            <a:lvl8pPr marL="3429000" indent="-228600" algn="l" defTabSz="685800" rtl="0" eaLnBrk="1" fontAlgn="base" latinLnBrk="0" hangingPunct="1">
              <a:spcBef>
                <a:spcPct val="0"/>
              </a:spcBef>
              <a:spcAft>
                <a:spcPct val="0"/>
              </a:spcAft>
              <a:defRPr sz="1300" kern="1200">
                <a:solidFill>
                  <a:schemeClr val="tx1"/>
                </a:solidFill>
                <a:latin typeface="Arial" pitchFamily="34" charset="0"/>
                <a:ea typeface="微软雅黑"/>
                <a:cs typeface="+mn-cs"/>
              </a:defRPr>
            </a:lvl8pPr>
            <a:lvl9pPr marL="3886200" indent="-228600" algn="l" defTabSz="685800" rtl="0" eaLnBrk="1" fontAlgn="base" latinLnBrk="0" hangingPunct="1">
              <a:spcBef>
                <a:spcPct val="0"/>
              </a:spcBef>
              <a:spcAft>
                <a:spcPct val="0"/>
              </a:spcAft>
              <a:defRPr sz="1300" kern="1200">
                <a:solidFill>
                  <a:schemeClr val="tx1"/>
                </a:solidFill>
                <a:latin typeface="Arial" pitchFamily="34" charset="0"/>
                <a:ea typeface="微软雅黑"/>
                <a:cs typeface="+mn-cs"/>
              </a:defRPr>
            </a:lvl9pPr>
          </a:lstStyle>
          <a:p>
            <a:pPr algn="ctr" fontAlgn="base">
              <a:spcBef>
                <a:spcPct val="0"/>
              </a:spcBef>
              <a:spcAft>
                <a:spcPct val="0"/>
              </a:spcAft>
            </a:pPr>
            <a:r>
              <a:rPr lang="en-US" altLang="zh-CN" sz="2000">
                <a:solidFill>
                  <a:schemeClr val="accent2"/>
                </a:solidFill>
                <a:latin typeface="幼圆" panose="02010509060101010101" charset="-122"/>
                <a:ea typeface="华文仿宋" panose="02010600040101010101" pitchFamily="2" charset="-122"/>
              </a:rPr>
              <a:t>PICC</a:t>
            </a:r>
            <a:r>
              <a:rPr lang="zh-CN" altLang="en-US" sz="2000">
                <a:solidFill>
                  <a:schemeClr val="accent2"/>
                </a:solidFill>
                <a:latin typeface="幼圆" panose="02010509060101010101" charset="-122"/>
                <a:ea typeface="华文仿宋" panose="02010600040101010101" pitchFamily="2" charset="-122"/>
              </a:rPr>
              <a:t>导管</a:t>
            </a:r>
            <a:endParaRPr lang="zh-CN" altLang="en-US" sz="2000">
              <a:solidFill>
                <a:schemeClr val="accent2"/>
              </a:solidFill>
              <a:latin typeface="幼圆" panose="02010509060101010101" charset="-122"/>
              <a:ea typeface="华文仿宋" panose="02010600040101010101" pitchFamily="2" charset="-122"/>
            </a:endParaRPr>
          </a:p>
        </p:txBody>
      </p:sp>
      <p:cxnSp>
        <p:nvCxnSpPr>
          <p:cNvPr id="64" name="直接连接符 63"/>
          <p:cNvCxnSpPr/>
          <p:nvPr/>
        </p:nvCxnSpPr>
        <p:spPr>
          <a:xfrm flipV="1">
            <a:off x="5660390" y="1421130"/>
            <a:ext cx="315595" cy="1905"/>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矩形 1"/>
          <p:cNvSpPr/>
          <p:nvPr/>
        </p:nvSpPr>
        <p:spPr>
          <a:xfrm>
            <a:off x="1082675" y="1467485"/>
            <a:ext cx="2959707" cy="3020538"/>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buNone/>
            </a:pPr>
            <a:r>
              <a:rPr lang="zh-CN" altLang="en-US" sz="1050">
                <a:ea typeface="华文仿宋" panose="02010600040101010101" pitchFamily="2" charset="-122"/>
                <a:sym typeface="+mn-ea"/>
              </a:rPr>
              <a:t> </a:t>
            </a:r>
            <a:r>
              <a:rPr lang="zh-CN" altLang="en-US" sz="1400" b="1">
                <a:latin typeface="幼圆" panose="02010509060101010101" charset="-122"/>
                <a:ea typeface="华文仿宋" panose="02010600040101010101" pitchFamily="2" charset="-122"/>
                <a:sym typeface="+mn-ea"/>
              </a:rPr>
              <a:t>全称</a:t>
            </a:r>
            <a:r>
              <a:rPr lang="zh-CN" altLang="en-US" sz="1400">
                <a:latin typeface="幼圆" panose="02010509060101010101" charset="-122"/>
                <a:ea typeface="华文仿宋" panose="02010600040101010101" pitchFamily="2" charset="-122"/>
                <a:sym typeface="+mn-ea"/>
              </a:rPr>
              <a:t>：中心静脉导管</a:t>
            </a:r>
            <a:endParaRPr lang="zh-CN" altLang="en-US" sz="1400">
              <a:latin typeface="幼圆" panose="02010509060101010101" charset="-122"/>
              <a:ea typeface="华文仿宋" panose="02010600040101010101" pitchFamily="2" charset="-122"/>
              <a:sym typeface="+mn-ea"/>
            </a:endParaRPr>
          </a:p>
          <a:p>
            <a:r>
              <a:rPr lang="zh-CN" altLang="en-US" sz="1400" b="1">
                <a:latin typeface="幼圆" panose="02010509060101010101" charset="-122"/>
                <a:ea typeface="华文仿宋" panose="02010600040101010101" pitchFamily="2" charset="-122"/>
                <a:sym typeface="+mn-ea"/>
              </a:rPr>
              <a:t>穿刺途径</a:t>
            </a:r>
            <a:r>
              <a:rPr lang="zh-CN" altLang="en-US" sz="1400">
                <a:latin typeface="幼圆" panose="02010509060101010101" charset="-122"/>
                <a:ea typeface="华文仿宋" panose="02010600040101010101" pitchFamily="2" charset="-122"/>
                <a:sym typeface="+mn-ea"/>
              </a:rPr>
              <a:t>：颈内、颈外、锁骨下及股静脉（盲穿）</a:t>
            </a:r>
            <a:endParaRPr lang="zh-CN" altLang="en-US" sz="1400">
              <a:latin typeface="幼圆" panose="02010509060101010101" charset="-122"/>
              <a:ea typeface="华文仿宋" panose="02010600040101010101" pitchFamily="2" charset="-122"/>
            </a:endParaRPr>
          </a:p>
          <a:p>
            <a:pPr>
              <a:buNone/>
            </a:pPr>
            <a:r>
              <a:rPr lang="zh-CN" altLang="en-US" sz="1400" b="1">
                <a:latin typeface="幼圆" panose="02010509060101010101" charset="-122"/>
                <a:ea typeface="华文仿宋" panose="02010600040101010101" pitchFamily="2" charset="-122"/>
                <a:sym typeface="+mn-ea"/>
              </a:rPr>
              <a:t>固定方法</a:t>
            </a:r>
            <a:r>
              <a:rPr lang="zh-CN" altLang="en-US" sz="1400">
                <a:latin typeface="幼圆" panose="02010509060101010101" charset="-122"/>
                <a:ea typeface="华文仿宋" panose="02010600040101010101" pitchFamily="2" charset="-122"/>
                <a:sym typeface="+mn-ea"/>
              </a:rPr>
              <a:t>：缝针固定</a:t>
            </a:r>
            <a:endParaRPr lang="zh-CN" altLang="en-US" sz="1400">
              <a:latin typeface="幼圆" panose="02010509060101010101" charset="-122"/>
              <a:ea typeface="华文仿宋" panose="02010600040101010101" pitchFamily="2" charset="-122"/>
            </a:endParaRPr>
          </a:p>
          <a:p>
            <a:r>
              <a:rPr lang="zh-CN" altLang="en-US" sz="1400" b="1">
                <a:latin typeface="幼圆" panose="02010509060101010101" charset="-122"/>
                <a:ea typeface="华文仿宋" panose="02010600040101010101" pitchFamily="2" charset="-122"/>
                <a:sym typeface="+mn-ea"/>
              </a:rPr>
              <a:t>使用时间</a:t>
            </a:r>
            <a:r>
              <a:rPr lang="zh-CN" altLang="en-US" sz="1400">
                <a:latin typeface="幼圆" panose="02010509060101010101" charset="-122"/>
                <a:ea typeface="华文仿宋" panose="02010600040101010101" pitchFamily="2" charset="-122"/>
                <a:sym typeface="+mn-ea"/>
              </a:rPr>
              <a:t>：2-4周（急重症、大手术、短期留置）</a:t>
            </a:r>
            <a:endParaRPr lang="zh-CN" altLang="en-US" sz="1400">
              <a:latin typeface="幼圆" panose="02010509060101010101" charset="-122"/>
              <a:ea typeface="华文仿宋" panose="02010600040101010101" pitchFamily="2" charset="-122"/>
            </a:endParaRPr>
          </a:p>
          <a:p>
            <a:pPr>
              <a:buNone/>
            </a:pPr>
            <a:r>
              <a:rPr lang="zh-CN" altLang="en-US" sz="1400" b="1">
                <a:latin typeface="幼圆" panose="02010509060101010101" charset="-122"/>
                <a:ea typeface="华文仿宋" panose="02010600040101010101" pitchFamily="2" charset="-122"/>
                <a:sym typeface="+mn-ea"/>
              </a:rPr>
              <a:t>操作者</a:t>
            </a:r>
            <a:r>
              <a:rPr lang="zh-CN" altLang="en-US" sz="1400">
                <a:latin typeface="幼圆" panose="02010509060101010101" charset="-122"/>
                <a:ea typeface="华文仿宋" panose="02010600040101010101" pitchFamily="2" charset="-122"/>
                <a:sym typeface="+mn-ea"/>
              </a:rPr>
              <a:t>：医生(麻醉科）</a:t>
            </a:r>
            <a:endParaRPr lang="zh-CN" altLang="en-US" sz="1400">
              <a:latin typeface="幼圆" panose="02010509060101010101" charset="-122"/>
              <a:ea typeface="华文仿宋" panose="02010600040101010101" pitchFamily="2" charset="-122"/>
              <a:sym typeface="+mn-ea"/>
            </a:endParaRPr>
          </a:p>
          <a:p>
            <a:pPr>
              <a:buNone/>
            </a:pPr>
            <a:r>
              <a:rPr lang="zh-CN" altLang="en-US" sz="1400" b="1">
                <a:latin typeface="幼圆" panose="02010509060101010101" charset="-122"/>
                <a:ea typeface="华文仿宋" panose="02010600040101010101" pitchFamily="2" charset="-122"/>
                <a:sym typeface="+mn-ea"/>
              </a:rPr>
              <a:t>材料</a:t>
            </a:r>
            <a:r>
              <a:rPr lang="zh-CN" altLang="en-US" sz="1400">
                <a:latin typeface="幼圆" panose="02010509060101010101" charset="-122"/>
                <a:ea typeface="华文仿宋" panose="02010600040101010101" pitchFamily="2" charset="-122"/>
                <a:sym typeface="+mn-ea"/>
              </a:rPr>
              <a:t>：硅胶和PU</a:t>
            </a:r>
            <a:endParaRPr lang="zh-CN" altLang="en-US" sz="1400">
              <a:latin typeface="幼圆" panose="02010509060101010101" charset="-122"/>
              <a:ea typeface="华文仿宋" panose="02010600040101010101" pitchFamily="2" charset="-122"/>
              <a:sym typeface="+mn-ea"/>
            </a:endParaRPr>
          </a:p>
          <a:p>
            <a:pPr>
              <a:buNone/>
            </a:pPr>
            <a:r>
              <a:rPr lang="zh-CN" altLang="en-US" sz="1400" b="1">
                <a:latin typeface="幼圆" panose="02010509060101010101" charset="-122"/>
                <a:ea typeface="华文仿宋" panose="02010600040101010101" pitchFamily="2" charset="-122"/>
                <a:sym typeface="+mn-ea"/>
              </a:rPr>
              <a:t>定义</a:t>
            </a:r>
            <a:r>
              <a:rPr lang="zh-CN" altLang="en-US" sz="1400">
                <a:latin typeface="幼圆" panose="02010509060101010101" charset="-122"/>
                <a:ea typeface="华文仿宋" panose="02010600040101010101" pitchFamily="2" charset="-122"/>
                <a:sym typeface="+mn-ea"/>
              </a:rPr>
              <a:t>：经皮肤直接自颈内静脉、颈外静脉、锁骨下静脉和股静脉等进行穿刺，沿血管走向直至腔静脉的插管。</a:t>
            </a:r>
            <a:endParaRPr lang="zh-CN" altLang="en-US" sz="1400">
              <a:latin typeface="幼圆" panose="02010509060101010101" charset="-122"/>
              <a:ea typeface="华文仿宋" panose="02010600040101010101" pitchFamily="2" charset="-122"/>
              <a:sym typeface="+mn-ea"/>
            </a:endParaRPr>
          </a:p>
          <a:p>
            <a:pPr algn="ctr">
              <a:lnSpc>
                <a:spcPct val="150000"/>
              </a:lnSpc>
            </a:pPr>
            <a:r>
              <a:rPr lang="en-US" altLang="zh-CN" sz="1600" smtClean="0">
                <a:solidFill>
                  <a:schemeClr val="tx1">
                    <a:lumMod val="85000"/>
                    <a:lumOff val="15000"/>
                  </a:schemeClr>
                </a:solidFill>
                <a:latin typeface="幼圆" panose="02010509060101010101" charset="-122"/>
                <a:ea typeface="华文仿宋" panose="02010600040101010101" pitchFamily="2" charset="-122"/>
              </a:rPr>
              <a:t>.</a:t>
            </a:r>
            <a:endParaRPr lang="zh-CN" altLang="en-US" sz="1600">
              <a:solidFill>
                <a:schemeClr val="tx1">
                  <a:lumMod val="85000"/>
                  <a:lumOff val="15000"/>
                </a:schemeClr>
              </a:solidFill>
              <a:latin typeface="幼圆" panose="02010509060101010101" charset="-122"/>
              <a:ea typeface="华文仿宋" panose="02010600040101010101" pitchFamily="2" charset="-122"/>
            </a:endParaRPr>
          </a:p>
        </p:txBody>
      </p:sp>
      <p:pic>
        <p:nvPicPr>
          <p:cNvPr id="3" name="图片 2"/>
          <p:cNvPicPr>
            <a:picLocks noChangeAspect="1"/>
          </p:cNvPicPr>
          <p:nvPr/>
        </p:nvPicPr>
        <p:blipFill>
          <a:blip r:embed="rId2"/>
          <a:stretch>
            <a:fillRect/>
          </a:stretch>
        </p:blipFill>
        <p:spPr>
          <a:xfrm>
            <a:off x="7380605" y="0"/>
            <a:ext cx="1696720" cy="1445895"/>
          </a:xfrm>
          <a:prstGeom prst="rect">
            <a:avLst/>
          </a:prstGeom>
        </p:spPr>
      </p:pic>
      <p:pic>
        <p:nvPicPr>
          <p:cNvPr id="4" name="图片 3"/>
          <p:cNvPicPr>
            <a:picLocks noChangeAspect="1"/>
          </p:cNvPicPr>
          <p:nvPr/>
        </p:nvPicPr>
        <p:blipFill>
          <a:blip r:embed="rId3"/>
          <a:srcRect r="65937" b="35030"/>
          <a:stretch>
            <a:fillRect/>
          </a:stretch>
        </p:blipFill>
        <p:spPr>
          <a:xfrm>
            <a:off x="3304540" y="45085"/>
            <a:ext cx="1506855" cy="1422400"/>
          </a:xfrm>
          <a:prstGeom prst="rect">
            <a:avLst/>
          </a:prstGeom>
        </p:spPr>
      </p:pic>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1"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2000" fill="hold" grpId="0" nodeType="clickEffect">
                                  <p:stCondLst>
                                    <p:cond delay="0"/>
                                  </p:stCondLst>
                                  <p:childTnLst>
                                    <p:set>
                                      <p:cBhvr>
                                        <p:cTn id="11" dur="1" fill="hold">
                                          <p:stCondLst>
                                            <p:cond delay="0"/>
                                          </p:stCondLst>
                                        </p:cTn>
                                        <p:tgtEl>
                                          <p:spTgt spid="58"/>
                                        </p:tgtEl>
                                        <p:attrNameLst>
                                          <p:attrName>style.visibility</p:attrName>
                                        </p:attrNameLst>
                                      </p:cBhvr>
                                      <p:to>
                                        <p:strVal val="visible"/>
                                      </p:to>
                                    </p:set>
                                    <p:animEffect transition="in" filter="diamond(in)">
                                      <p:cBhvr>
                                        <p:cTn id="12" dur="2000"/>
                                        <p:tgtEl>
                                          <p:spTgt spid="58"/>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4" dur="50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500" fill="hold"/>
                                        <p:tgtEl>
                                          <p:spTgt spid="4"/>
                                        </p:tgtEl>
                                        <p:attrNameLst>
                                          <p:attrName>ppt_x</p:attrName>
                                        </p:attrNameLst>
                                      </p:cBhvr>
                                      <p:tavLst>
                                        <p:tav tm="0">
                                          <p:val>
                                            <p:strVal val="#ppt_x"/>
                                          </p:val>
                                        </p:tav>
                                        <p:tav tm="100000">
                                          <p:val>
                                            <p:strVal val="#ppt_x"/>
                                          </p:val>
                                        </p:tav>
                                      </p:tavLst>
                                    </p:anim>
                                    <p:anim calcmode="lin" valueType="num">
                                      <p:cBhvr additive="base">
                                        <p:cTn id="1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p:stCondLst>
                              <p:cond delay="0"/>
                            </p:stCondLst>
                            <p:childTnLst>
                              <p:par>
                                <p:cTn id="21" presetID="2" presetClass="entr" presetSubtype="4" dur="500"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ppt_x"/>
                                          </p:val>
                                        </p:tav>
                                        <p:tav tm="100000">
                                          <p:val>
                                            <p:strVal val="#ppt_x"/>
                                          </p:val>
                                        </p:tav>
                                      </p:tavLst>
                                    </p:anim>
                                    <p:anim calcmode="lin" valueType="num">
                                      <p:cBhvr additive="base">
                                        <p:cTn id="2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p:bldP spid="2" grpId="1"/>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7" name="组合 56"/>
          <p:cNvGrpSpPr/>
          <p:nvPr/>
        </p:nvGrpSpPr>
        <p:grpSpPr>
          <a:xfrm>
            <a:off x="1050721" y="0"/>
            <a:ext cx="2096516" cy="3985780"/>
            <a:chOff x="8730" y="0"/>
            <a:chExt cx="1589087" cy="3021084"/>
          </a:xfrm>
        </p:grpSpPr>
        <p:cxnSp>
          <p:nvCxnSpPr>
            <p:cNvPr id="58" name="直接连接符 57"/>
            <p:cNvCxnSpPr/>
            <p:nvPr/>
          </p:nvCxnSpPr>
          <p:spPr>
            <a:xfrm flipH="1">
              <a:off x="803273" y="0"/>
              <a:ext cx="0" cy="1381196"/>
            </a:xfrm>
            <a:prstGeom prst="line">
              <a:avLst/>
            </a:prstGeom>
            <a:ln w="28575">
              <a:solidFill>
                <a:srgbClr val="3D3D3D"/>
              </a:solidFill>
            </a:ln>
          </p:spPr>
          <p:style>
            <a:lnRef idx="1">
              <a:schemeClr val="accent1"/>
            </a:lnRef>
            <a:fillRef idx="0">
              <a:schemeClr val="accent1"/>
            </a:fillRef>
            <a:effectRef idx="0">
              <a:schemeClr val="accent1"/>
            </a:effectRef>
            <a:fontRef idx="minor">
              <a:schemeClr val="tx1"/>
            </a:fontRef>
          </p:style>
        </p:cxnSp>
        <p:grpSp>
          <p:nvGrpSpPr>
            <p:cNvPr id="59" name="Group 4"/>
            <p:cNvGrpSpPr>
              <a:grpSpLocks noChangeAspect="1"/>
            </p:cNvGrpSpPr>
            <p:nvPr/>
          </p:nvGrpSpPr>
          <p:grpSpPr>
            <a:xfrm>
              <a:off x="8730" y="1381196"/>
              <a:ext cx="1589087" cy="1639888"/>
              <a:chOff x="1308" y="1009"/>
              <a:chExt cx="1001" cy="1033"/>
            </a:xfrm>
          </p:grpSpPr>
          <p:sp>
            <p:nvSpPr>
              <p:cNvPr id="60" name="Freeform 5"/>
              <p:cNvSpPr/>
              <p:nvPr/>
            </p:nvSpPr>
            <p:spPr bwMode="auto">
              <a:xfrm>
                <a:off x="1533" y="1009"/>
                <a:ext cx="571" cy="830"/>
              </a:xfrm>
              <a:custGeom>
                <a:gdLst>
                  <a:gd name="T0" fmla="*/ 404 w 439"/>
                  <a:gd name="T1" fmla="*/ 298 h 638"/>
                  <a:gd name="T2" fmla="*/ 321 w 439"/>
                  <a:gd name="T3" fmla="*/ 223 h 638"/>
                  <a:gd name="T4" fmla="*/ 321 w 439"/>
                  <a:gd name="T5" fmla="*/ 50 h 638"/>
                  <a:gd name="T6" fmla="*/ 318 w 439"/>
                  <a:gd name="T7" fmla="*/ 41 h 638"/>
                  <a:gd name="T8" fmla="*/ 221 w 439"/>
                  <a:gd name="T9" fmla="*/ 0 h 638"/>
                  <a:gd name="T10" fmla="*/ 118 w 439"/>
                  <a:gd name="T11" fmla="*/ 40 h 638"/>
                  <a:gd name="T12" fmla="*/ 114 w 439"/>
                  <a:gd name="T13" fmla="*/ 50 h 638"/>
                  <a:gd name="T14" fmla="*/ 114 w 439"/>
                  <a:gd name="T15" fmla="*/ 225 h 638"/>
                  <a:gd name="T16" fmla="*/ 34 w 439"/>
                  <a:gd name="T17" fmla="*/ 300 h 638"/>
                  <a:gd name="T18" fmla="*/ 0 w 439"/>
                  <a:gd name="T19" fmla="*/ 418 h 638"/>
                  <a:gd name="T20" fmla="*/ 220 w 439"/>
                  <a:gd name="T21" fmla="*/ 638 h 638"/>
                  <a:gd name="T22" fmla="*/ 439 w 439"/>
                  <a:gd name="T23" fmla="*/ 418 h 638"/>
                  <a:gd name="T24" fmla="*/ 404 w 439"/>
                  <a:gd name="T25" fmla="*/ 298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9" h="638">
                    <a:moveTo>
                      <a:pt x="404" y="298"/>
                    </a:moveTo>
                    <a:cubicBezTo>
                      <a:pt x="383" y="267"/>
                      <a:pt x="355" y="241"/>
                      <a:pt x="321" y="223"/>
                    </a:cubicBezTo>
                    <a:cubicBezTo>
                      <a:pt x="321" y="222"/>
                      <a:pt x="321" y="50"/>
                      <a:pt x="321" y="50"/>
                    </a:cubicBezTo>
                    <a:cubicBezTo>
                      <a:pt x="321" y="47"/>
                      <a:pt x="320" y="44"/>
                      <a:pt x="318" y="41"/>
                    </a:cubicBezTo>
                    <a:cubicBezTo>
                      <a:pt x="316" y="39"/>
                      <a:pt x="282" y="0"/>
                      <a:pt x="221" y="0"/>
                    </a:cubicBezTo>
                    <a:cubicBezTo>
                      <a:pt x="162" y="0"/>
                      <a:pt x="120" y="38"/>
                      <a:pt x="118" y="40"/>
                    </a:cubicBezTo>
                    <a:cubicBezTo>
                      <a:pt x="116" y="43"/>
                      <a:pt x="114" y="46"/>
                      <a:pt x="114" y="50"/>
                    </a:cubicBezTo>
                    <a:cubicBezTo>
                      <a:pt x="114" y="50"/>
                      <a:pt x="114" y="223"/>
                      <a:pt x="114" y="225"/>
                    </a:cubicBezTo>
                    <a:cubicBezTo>
                      <a:pt x="81" y="243"/>
                      <a:pt x="54" y="269"/>
                      <a:pt x="34" y="300"/>
                    </a:cubicBezTo>
                    <a:cubicBezTo>
                      <a:pt x="11" y="335"/>
                      <a:pt x="0" y="376"/>
                      <a:pt x="0" y="418"/>
                    </a:cubicBezTo>
                    <a:cubicBezTo>
                      <a:pt x="0" y="539"/>
                      <a:pt x="98" y="638"/>
                      <a:pt x="220" y="638"/>
                    </a:cubicBezTo>
                    <a:cubicBezTo>
                      <a:pt x="341" y="638"/>
                      <a:pt x="439" y="539"/>
                      <a:pt x="439" y="418"/>
                    </a:cubicBezTo>
                    <a:cubicBezTo>
                      <a:pt x="439" y="375"/>
                      <a:pt x="427" y="334"/>
                      <a:pt x="404" y="298"/>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61" name="Freeform 6"/>
              <p:cNvSpPr>
                <a:spLocks noEditPoints="1"/>
              </p:cNvSpPr>
              <p:nvPr/>
            </p:nvSpPr>
            <p:spPr bwMode="auto">
              <a:xfrm>
                <a:off x="1526" y="1009"/>
                <a:ext cx="573" cy="830"/>
              </a:xfrm>
              <a:custGeom>
                <a:gdLst>
                  <a:gd name="T0" fmla="*/ 440 w 440"/>
                  <a:gd name="T1" fmla="*/ 418 h 638"/>
                  <a:gd name="T2" fmla="*/ 322 w 440"/>
                  <a:gd name="T3" fmla="*/ 223 h 638"/>
                  <a:gd name="T4" fmla="*/ 319 w 440"/>
                  <a:gd name="T5" fmla="*/ 41 h 638"/>
                  <a:gd name="T6" fmla="*/ 119 w 440"/>
                  <a:gd name="T7" fmla="*/ 40 h 638"/>
                  <a:gd name="T8" fmla="*/ 114 w 440"/>
                  <a:gd name="T9" fmla="*/ 225 h 638"/>
                  <a:gd name="T10" fmla="*/ 0 w 440"/>
                  <a:gd name="T11" fmla="*/ 418 h 638"/>
                  <a:gd name="T12" fmla="*/ 143 w 440"/>
                  <a:gd name="T13" fmla="*/ 75 h 638"/>
                  <a:gd name="T14" fmla="*/ 294 w 440"/>
                  <a:gd name="T15" fmla="*/ 134 h 638"/>
                  <a:gd name="T16" fmla="*/ 143 w 440"/>
                  <a:gd name="T17" fmla="*/ 75 h 638"/>
                  <a:gd name="T18" fmla="*/ 294 w 440"/>
                  <a:gd name="T19" fmla="*/ 162 h 638"/>
                  <a:gd name="T20" fmla="*/ 294 w 440"/>
                  <a:gd name="T21" fmla="*/ 189 h 638"/>
                  <a:gd name="T22" fmla="*/ 143 w 440"/>
                  <a:gd name="T23" fmla="*/ 134 h 638"/>
                  <a:gd name="T24" fmla="*/ 213 w 440"/>
                  <a:gd name="T25" fmla="*/ 411 h 638"/>
                  <a:gd name="T26" fmla="*/ 184 w 440"/>
                  <a:gd name="T27" fmla="*/ 400 h 638"/>
                  <a:gd name="T28" fmla="*/ 196 w 440"/>
                  <a:gd name="T29" fmla="*/ 200 h 638"/>
                  <a:gd name="T30" fmla="*/ 230 w 440"/>
                  <a:gd name="T31" fmla="*/ 228 h 638"/>
                  <a:gd name="T32" fmla="*/ 218 w 440"/>
                  <a:gd name="T33" fmla="*/ 408 h 638"/>
                  <a:gd name="T34" fmla="*/ 213 w 440"/>
                  <a:gd name="T35" fmla="*/ 459 h 638"/>
                  <a:gd name="T36" fmla="*/ 213 w 440"/>
                  <a:gd name="T37" fmla="*/ 435 h 638"/>
                  <a:gd name="T38" fmla="*/ 136 w 440"/>
                  <a:gd name="T39" fmla="*/ 245 h 638"/>
                  <a:gd name="T40" fmla="*/ 143 w 440"/>
                  <a:gd name="T41" fmla="*/ 191 h 638"/>
                  <a:gd name="T42" fmla="*/ 183 w 440"/>
                  <a:gd name="T43" fmla="*/ 228 h 638"/>
                  <a:gd name="T44" fmla="*/ 146 w 440"/>
                  <a:gd name="T45" fmla="*/ 411 h 638"/>
                  <a:gd name="T46" fmla="*/ 139 w 440"/>
                  <a:gd name="T47" fmla="*/ 470 h 638"/>
                  <a:gd name="T48" fmla="*/ 181 w 440"/>
                  <a:gd name="T49" fmla="*/ 421 h 638"/>
                  <a:gd name="T50" fmla="*/ 188 w 440"/>
                  <a:gd name="T51" fmla="*/ 450 h 638"/>
                  <a:gd name="T52" fmla="*/ 237 w 440"/>
                  <a:gd name="T53" fmla="*/ 450 h 638"/>
                  <a:gd name="T54" fmla="*/ 245 w 440"/>
                  <a:gd name="T55" fmla="*/ 421 h 638"/>
                  <a:gd name="T56" fmla="*/ 286 w 440"/>
                  <a:gd name="T57" fmla="*/ 470 h 638"/>
                  <a:gd name="T58" fmla="*/ 279 w 440"/>
                  <a:gd name="T59" fmla="*/ 411 h 638"/>
                  <a:gd name="T60" fmla="*/ 243 w 440"/>
                  <a:gd name="T61" fmla="*/ 228 h 638"/>
                  <a:gd name="T62" fmla="*/ 294 w 440"/>
                  <a:gd name="T63" fmla="*/ 217 h 638"/>
                  <a:gd name="T64" fmla="*/ 302 w 440"/>
                  <a:gd name="T65" fmla="*/ 244 h 638"/>
                  <a:gd name="T66" fmla="*/ 220 w 440"/>
                  <a:gd name="T67" fmla="*/ 610 h 638"/>
                  <a:gd name="T68" fmla="*/ 136 w 440"/>
                  <a:gd name="T69" fmla="*/ 245 h 638"/>
                  <a:gd name="T70" fmla="*/ 160 w 440"/>
                  <a:gd name="T71" fmla="*/ 443 h 638"/>
                  <a:gd name="T72" fmla="*/ 143 w 440"/>
                  <a:gd name="T73" fmla="*/ 447 h 638"/>
                  <a:gd name="T74" fmla="*/ 168 w 440"/>
                  <a:gd name="T75" fmla="*/ 422 h 638"/>
                  <a:gd name="T76" fmla="*/ 273 w 440"/>
                  <a:gd name="T77" fmla="*/ 429 h 638"/>
                  <a:gd name="T78" fmla="*/ 280 w 440"/>
                  <a:gd name="T79" fmla="*/ 452 h 638"/>
                  <a:gd name="T80" fmla="*/ 258 w 440"/>
                  <a:gd name="T81" fmla="*/ 422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40" h="638">
                    <a:moveTo>
                      <a:pt x="220" y="638"/>
                    </a:moveTo>
                    <a:cubicBezTo>
                      <a:pt x="342" y="638"/>
                      <a:pt x="440" y="539"/>
                      <a:pt x="440" y="418"/>
                    </a:cubicBezTo>
                    <a:cubicBezTo>
                      <a:pt x="440" y="375"/>
                      <a:pt x="428" y="334"/>
                      <a:pt x="405" y="298"/>
                    </a:cubicBezTo>
                    <a:cubicBezTo>
                      <a:pt x="384" y="267"/>
                      <a:pt x="356" y="241"/>
                      <a:pt x="322" y="223"/>
                    </a:cubicBezTo>
                    <a:cubicBezTo>
                      <a:pt x="322" y="222"/>
                      <a:pt x="322" y="50"/>
                      <a:pt x="322" y="50"/>
                    </a:cubicBezTo>
                    <a:cubicBezTo>
                      <a:pt x="322" y="47"/>
                      <a:pt x="321" y="44"/>
                      <a:pt x="319" y="41"/>
                    </a:cubicBezTo>
                    <a:cubicBezTo>
                      <a:pt x="317" y="39"/>
                      <a:pt x="283" y="0"/>
                      <a:pt x="222" y="0"/>
                    </a:cubicBezTo>
                    <a:cubicBezTo>
                      <a:pt x="162" y="0"/>
                      <a:pt x="121" y="38"/>
                      <a:pt x="119" y="40"/>
                    </a:cubicBezTo>
                    <a:cubicBezTo>
                      <a:pt x="117" y="43"/>
                      <a:pt x="115" y="46"/>
                      <a:pt x="115" y="50"/>
                    </a:cubicBezTo>
                    <a:cubicBezTo>
                      <a:pt x="115" y="50"/>
                      <a:pt x="115" y="223"/>
                      <a:pt x="114" y="225"/>
                    </a:cubicBezTo>
                    <a:cubicBezTo>
                      <a:pt x="82" y="243"/>
                      <a:pt x="55" y="269"/>
                      <a:pt x="35" y="300"/>
                    </a:cubicBezTo>
                    <a:cubicBezTo>
                      <a:pt x="12" y="335"/>
                      <a:pt x="0" y="376"/>
                      <a:pt x="0" y="418"/>
                    </a:cubicBezTo>
                    <a:cubicBezTo>
                      <a:pt x="0" y="539"/>
                      <a:pt x="99" y="638"/>
                      <a:pt x="220" y="638"/>
                    </a:cubicBezTo>
                    <a:close/>
                    <a:moveTo>
                      <a:pt x="143" y="75"/>
                    </a:moveTo>
                    <a:cubicBezTo>
                      <a:pt x="294" y="102"/>
                      <a:pt x="294" y="102"/>
                      <a:pt x="294" y="102"/>
                    </a:cubicBezTo>
                    <a:cubicBezTo>
                      <a:pt x="294" y="134"/>
                      <a:pt x="294" y="134"/>
                      <a:pt x="294" y="134"/>
                    </a:cubicBezTo>
                    <a:cubicBezTo>
                      <a:pt x="143" y="106"/>
                      <a:pt x="143" y="106"/>
                      <a:pt x="143" y="106"/>
                    </a:cubicBezTo>
                    <a:lnTo>
                      <a:pt x="143" y="75"/>
                    </a:lnTo>
                    <a:close/>
                    <a:moveTo>
                      <a:pt x="143" y="134"/>
                    </a:moveTo>
                    <a:cubicBezTo>
                      <a:pt x="294" y="162"/>
                      <a:pt x="294" y="162"/>
                      <a:pt x="294" y="162"/>
                    </a:cubicBezTo>
                    <a:cubicBezTo>
                      <a:pt x="294" y="180"/>
                      <a:pt x="294" y="180"/>
                      <a:pt x="294" y="180"/>
                    </a:cubicBezTo>
                    <a:cubicBezTo>
                      <a:pt x="294" y="189"/>
                      <a:pt x="294" y="189"/>
                      <a:pt x="294" y="189"/>
                    </a:cubicBezTo>
                    <a:cubicBezTo>
                      <a:pt x="143" y="163"/>
                      <a:pt x="143" y="163"/>
                      <a:pt x="143" y="163"/>
                    </a:cubicBezTo>
                    <a:lnTo>
                      <a:pt x="143" y="134"/>
                    </a:lnTo>
                    <a:close/>
                    <a:moveTo>
                      <a:pt x="218" y="408"/>
                    </a:moveTo>
                    <a:cubicBezTo>
                      <a:pt x="216" y="409"/>
                      <a:pt x="214" y="410"/>
                      <a:pt x="213" y="411"/>
                    </a:cubicBezTo>
                    <a:cubicBezTo>
                      <a:pt x="211" y="410"/>
                      <a:pt x="209" y="409"/>
                      <a:pt x="207" y="408"/>
                    </a:cubicBezTo>
                    <a:cubicBezTo>
                      <a:pt x="201" y="404"/>
                      <a:pt x="193" y="402"/>
                      <a:pt x="184" y="400"/>
                    </a:cubicBezTo>
                    <a:cubicBezTo>
                      <a:pt x="191" y="354"/>
                      <a:pt x="194" y="273"/>
                      <a:pt x="195" y="228"/>
                    </a:cubicBezTo>
                    <a:cubicBezTo>
                      <a:pt x="195" y="215"/>
                      <a:pt x="196" y="205"/>
                      <a:pt x="196" y="200"/>
                    </a:cubicBezTo>
                    <a:cubicBezTo>
                      <a:pt x="230" y="206"/>
                      <a:pt x="230" y="206"/>
                      <a:pt x="230" y="206"/>
                    </a:cubicBezTo>
                    <a:cubicBezTo>
                      <a:pt x="230" y="211"/>
                      <a:pt x="230" y="219"/>
                      <a:pt x="230" y="228"/>
                    </a:cubicBezTo>
                    <a:cubicBezTo>
                      <a:pt x="231" y="273"/>
                      <a:pt x="234" y="354"/>
                      <a:pt x="241" y="400"/>
                    </a:cubicBezTo>
                    <a:cubicBezTo>
                      <a:pt x="233" y="402"/>
                      <a:pt x="225" y="404"/>
                      <a:pt x="218" y="408"/>
                    </a:cubicBezTo>
                    <a:close/>
                    <a:moveTo>
                      <a:pt x="225" y="448"/>
                    </a:moveTo>
                    <a:cubicBezTo>
                      <a:pt x="224" y="452"/>
                      <a:pt x="218" y="459"/>
                      <a:pt x="213" y="459"/>
                    </a:cubicBezTo>
                    <a:cubicBezTo>
                      <a:pt x="208" y="459"/>
                      <a:pt x="201" y="452"/>
                      <a:pt x="201" y="448"/>
                    </a:cubicBezTo>
                    <a:cubicBezTo>
                      <a:pt x="201" y="445"/>
                      <a:pt x="204" y="439"/>
                      <a:pt x="213" y="435"/>
                    </a:cubicBezTo>
                    <a:cubicBezTo>
                      <a:pt x="221" y="439"/>
                      <a:pt x="225" y="445"/>
                      <a:pt x="225" y="448"/>
                    </a:cubicBezTo>
                    <a:close/>
                    <a:moveTo>
                      <a:pt x="136" y="245"/>
                    </a:moveTo>
                    <a:cubicBezTo>
                      <a:pt x="144" y="242"/>
                      <a:pt x="144" y="242"/>
                      <a:pt x="144" y="242"/>
                    </a:cubicBezTo>
                    <a:cubicBezTo>
                      <a:pt x="143" y="191"/>
                      <a:pt x="143" y="191"/>
                      <a:pt x="143" y="191"/>
                    </a:cubicBezTo>
                    <a:cubicBezTo>
                      <a:pt x="183" y="198"/>
                      <a:pt x="183" y="198"/>
                      <a:pt x="183" y="198"/>
                    </a:cubicBezTo>
                    <a:cubicBezTo>
                      <a:pt x="183" y="205"/>
                      <a:pt x="183" y="215"/>
                      <a:pt x="183" y="228"/>
                    </a:cubicBezTo>
                    <a:cubicBezTo>
                      <a:pt x="181" y="278"/>
                      <a:pt x="178" y="360"/>
                      <a:pt x="172" y="400"/>
                    </a:cubicBezTo>
                    <a:cubicBezTo>
                      <a:pt x="162" y="401"/>
                      <a:pt x="153" y="404"/>
                      <a:pt x="146" y="411"/>
                    </a:cubicBezTo>
                    <a:cubicBezTo>
                      <a:pt x="138" y="418"/>
                      <a:pt x="133" y="429"/>
                      <a:pt x="131" y="441"/>
                    </a:cubicBezTo>
                    <a:cubicBezTo>
                      <a:pt x="129" y="453"/>
                      <a:pt x="132" y="464"/>
                      <a:pt x="139" y="470"/>
                    </a:cubicBezTo>
                    <a:cubicBezTo>
                      <a:pt x="146" y="477"/>
                      <a:pt x="158" y="477"/>
                      <a:pt x="170" y="457"/>
                    </a:cubicBezTo>
                    <a:cubicBezTo>
                      <a:pt x="174" y="449"/>
                      <a:pt x="178" y="436"/>
                      <a:pt x="181" y="421"/>
                    </a:cubicBezTo>
                    <a:cubicBezTo>
                      <a:pt x="186" y="421"/>
                      <a:pt x="192" y="423"/>
                      <a:pt x="197" y="425"/>
                    </a:cubicBezTo>
                    <a:cubicBezTo>
                      <a:pt x="189" y="434"/>
                      <a:pt x="188" y="444"/>
                      <a:pt x="188" y="450"/>
                    </a:cubicBezTo>
                    <a:cubicBezTo>
                      <a:pt x="189" y="464"/>
                      <a:pt x="200" y="480"/>
                      <a:pt x="213" y="480"/>
                    </a:cubicBezTo>
                    <a:cubicBezTo>
                      <a:pt x="225" y="480"/>
                      <a:pt x="236" y="464"/>
                      <a:pt x="237" y="450"/>
                    </a:cubicBezTo>
                    <a:cubicBezTo>
                      <a:pt x="237" y="444"/>
                      <a:pt x="236" y="434"/>
                      <a:pt x="229" y="425"/>
                    </a:cubicBezTo>
                    <a:cubicBezTo>
                      <a:pt x="234" y="423"/>
                      <a:pt x="239" y="421"/>
                      <a:pt x="245" y="421"/>
                    </a:cubicBezTo>
                    <a:cubicBezTo>
                      <a:pt x="248" y="436"/>
                      <a:pt x="251" y="449"/>
                      <a:pt x="256" y="457"/>
                    </a:cubicBezTo>
                    <a:cubicBezTo>
                      <a:pt x="267" y="477"/>
                      <a:pt x="279" y="477"/>
                      <a:pt x="286" y="470"/>
                    </a:cubicBezTo>
                    <a:cubicBezTo>
                      <a:pt x="293" y="464"/>
                      <a:pt x="296" y="453"/>
                      <a:pt x="294" y="441"/>
                    </a:cubicBezTo>
                    <a:cubicBezTo>
                      <a:pt x="292" y="429"/>
                      <a:pt x="287" y="418"/>
                      <a:pt x="279" y="411"/>
                    </a:cubicBezTo>
                    <a:cubicBezTo>
                      <a:pt x="272" y="404"/>
                      <a:pt x="263" y="401"/>
                      <a:pt x="254" y="400"/>
                    </a:cubicBezTo>
                    <a:cubicBezTo>
                      <a:pt x="247" y="360"/>
                      <a:pt x="244" y="278"/>
                      <a:pt x="243" y="228"/>
                    </a:cubicBezTo>
                    <a:cubicBezTo>
                      <a:pt x="243" y="220"/>
                      <a:pt x="242" y="214"/>
                      <a:pt x="242" y="208"/>
                    </a:cubicBezTo>
                    <a:cubicBezTo>
                      <a:pt x="294" y="217"/>
                      <a:pt x="294" y="217"/>
                      <a:pt x="294" y="217"/>
                    </a:cubicBezTo>
                    <a:cubicBezTo>
                      <a:pt x="294" y="240"/>
                      <a:pt x="294" y="240"/>
                      <a:pt x="294" y="240"/>
                    </a:cubicBezTo>
                    <a:cubicBezTo>
                      <a:pt x="302" y="244"/>
                      <a:pt x="302" y="244"/>
                      <a:pt x="302" y="244"/>
                    </a:cubicBezTo>
                    <a:cubicBezTo>
                      <a:pt x="369" y="275"/>
                      <a:pt x="413" y="344"/>
                      <a:pt x="413" y="418"/>
                    </a:cubicBezTo>
                    <a:cubicBezTo>
                      <a:pt x="413" y="524"/>
                      <a:pt x="326" y="610"/>
                      <a:pt x="220" y="610"/>
                    </a:cubicBezTo>
                    <a:cubicBezTo>
                      <a:pt x="114" y="610"/>
                      <a:pt x="28" y="524"/>
                      <a:pt x="28" y="418"/>
                    </a:cubicBezTo>
                    <a:cubicBezTo>
                      <a:pt x="28" y="344"/>
                      <a:pt x="70" y="278"/>
                      <a:pt x="136" y="245"/>
                    </a:cubicBezTo>
                    <a:close/>
                    <a:moveTo>
                      <a:pt x="168" y="422"/>
                    </a:moveTo>
                    <a:cubicBezTo>
                      <a:pt x="165" y="431"/>
                      <a:pt x="163" y="438"/>
                      <a:pt x="160" y="443"/>
                    </a:cubicBezTo>
                    <a:cubicBezTo>
                      <a:pt x="154" y="454"/>
                      <a:pt x="148" y="455"/>
                      <a:pt x="145" y="452"/>
                    </a:cubicBezTo>
                    <a:cubicBezTo>
                      <a:pt x="144" y="451"/>
                      <a:pt x="143" y="449"/>
                      <a:pt x="143" y="447"/>
                    </a:cubicBezTo>
                    <a:cubicBezTo>
                      <a:pt x="144" y="439"/>
                      <a:pt x="147" y="434"/>
                      <a:pt x="152" y="429"/>
                    </a:cubicBezTo>
                    <a:cubicBezTo>
                      <a:pt x="156" y="425"/>
                      <a:pt x="162" y="423"/>
                      <a:pt x="168" y="422"/>
                    </a:cubicBezTo>
                    <a:close/>
                    <a:moveTo>
                      <a:pt x="258" y="422"/>
                    </a:moveTo>
                    <a:cubicBezTo>
                      <a:pt x="264" y="423"/>
                      <a:pt x="269" y="425"/>
                      <a:pt x="273" y="429"/>
                    </a:cubicBezTo>
                    <a:cubicBezTo>
                      <a:pt x="278" y="434"/>
                      <a:pt x="281" y="439"/>
                      <a:pt x="282" y="447"/>
                    </a:cubicBezTo>
                    <a:cubicBezTo>
                      <a:pt x="283" y="449"/>
                      <a:pt x="282" y="451"/>
                      <a:pt x="280" y="452"/>
                    </a:cubicBezTo>
                    <a:cubicBezTo>
                      <a:pt x="277" y="455"/>
                      <a:pt x="271" y="454"/>
                      <a:pt x="265" y="443"/>
                    </a:cubicBezTo>
                    <a:cubicBezTo>
                      <a:pt x="262" y="438"/>
                      <a:pt x="260" y="431"/>
                      <a:pt x="258" y="422"/>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62" name="Freeform 7"/>
              <p:cNvSpPr/>
              <p:nvPr/>
            </p:nvSpPr>
            <p:spPr bwMode="auto">
              <a:xfrm>
                <a:off x="2145" y="1578"/>
                <a:ext cx="164" cy="42"/>
              </a:xfrm>
              <a:custGeom>
                <a:gdLst>
                  <a:gd name="T0" fmla="*/ 0 w 126"/>
                  <a:gd name="T1" fmla="*/ 16 h 33"/>
                  <a:gd name="T2" fmla="*/ 17 w 126"/>
                  <a:gd name="T3" fmla="*/ 33 h 33"/>
                  <a:gd name="T4" fmla="*/ 109 w 126"/>
                  <a:gd name="T5" fmla="*/ 33 h 33"/>
                  <a:gd name="T6" fmla="*/ 126 w 126"/>
                  <a:gd name="T7" fmla="*/ 16 h 33"/>
                  <a:gd name="T8" fmla="*/ 109 w 126"/>
                  <a:gd name="T9" fmla="*/ 0 h 33"/>
                  <a:gd name="T10" fmla="*/ 17 w 126"/>
                  <a:gd name="T11" fmla="*/ 0 h 33"/>
                  <a:gd name="T12" fmla="*/ 0 w 126"/>
                  <a:gd name="T13" fmla="*/ 16 h 33"/>
                </a:gdLst>
                <a:cxnLst>
                  <a:cxn ang="0">
                    <a:pos x="T0" y="T1"/>
                  </a:cxn>
                  <a:cxn ang="0">
                    <a:pos x="T2" y="T3"/>
                  </a:cxn>
                  <a:cxn ang="0">
                    <a:pos x="T4" y="T5"/>
                  </a:cxn>
                  <a:cxn ang="0">
                    <a:pos x="T6" y="T7"/>
                  </a:cxn>
                  <a:cxn ang="0">
                    <a:pos x="T8" y="T9"/>
                  </a:cxn>
                  <a:cxn ang="0">
                    <a:pos x="T10" y="T11"/>
                  </a:cxn>
                  <a:cxn ang="0">
                    <a:pos x="T12" y="T13"/>
                  </a:cxn>
                </a:cxnLst>
                <a:rect l="0" t="0" r="r" b="b"/>
                <a:pathLst>
                  <a:path w="125" h="33">
                    <a:moveTo>
                      <a:pt x="0" y="16"/>
                    </a:moveTo>
                    <a:cubicBezTo>
                      <a:pt x="0" y="25"/>
                      <a:pt x="7" y="33"/>
                      <a:pt x="17" y="33"/>
                    </a:cubicBezTo>
                    <a:cubicBezTo>
                      <a:pt x="109" y="33"/>
                      <a:pt x="109" y="33"/>
                      <a:pt x="109" y="33"/>
                    </a:cubicBezTo>
                    <a:cubicBezTo>
                      <a:pt x="118" y="33"/>
                      <a:pt x="126" y="25"/>
                      <a:pt x="126" y="16"/>
                    </a:cubicBezTo>
                    <a:cubicBezTo>
                      <a:pt x="126" y="7"/>
                      <a:pt x="118" y="0"/>
                      <a:pt x="109" y="0"/>
                    </a:cubicBezTo>
                    <a:cubicBezTo>
                      <a:pt x="17" y="0"/>
                      <a:pt x="17" y="0"/>
                      <a:pt x="17" y="0"/>
                    </a:cubicBezTo>
                    <a:cubicBezTo>
                      <a:pt x="7" y="0"/>
                      <a:pt x="0" y="7"/>
                      <a:pt x="0" y="16"/>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63" name="Freeform 8"/>
              <p:cNvSpPr/>
              <p:nvPr/>
            </p:nvSpPr>
            <p:spPr bwMode="auto">
              <a:xfrm>
                <a:off x="1763" y="1882"/>
                <a:ext cx="44" cy="160"/>
              </a:xfrm>
              <a:custGeom>
                <a:gdLst>
                  <a:gd name="T0" fmla="*/ 17 w 34"/>
                  <a:gd name="T1" fmla="*/ 0 h 123"/>
                  <a:gd name="T2" fmla="*/ 0 w 34"/>
                  <a:gd name="T3" fmla="*/ 16 h 123"/>
                  <a:gd name="T4" fmla="*/ 0 w 34"/>
                  <a:gd name="T5" fmla="*/ 106 h 123"/>
                  <a:gd name="T6" fmla="*/ 17 w 34"/>
                  <a:gd name="T7" fmla="*/ 123 h 123"/>
                  <a:gd name="T8" fmla="*/ 34 w 34"/>
                  <a:gd name="T9" fmla="*/ 106 h 123"/>
                  <a:gd name="T10" fmla="*/ 34 w 34"/>
                  <a:gd name="T11" fmla="*/ 16 h 123"/>
                  <a:gd name="T12" fmla="*/ 17 w 34"/>
                  <a:gd name="T13" fmla="*/ 0 h 123"/>
                </a:gdLst>
                <a:cxnLst>
                  <a:cxn ang="0">
                    <a:pos x="T0" y="T1"/>
                  </a:cxn>
                  <a:cxn ang="0">
                    <a:pos x="T2" y="T3"/>
                  </a:cxn>
                  <a:cxn ang="0">
                    <a:pos x="T4" y="T5"/>
                  </a:cxn>
                  <a:cxn ang="0">
                    <a:pos x="T6" y="T7"/>
                  </a:cxn>
                  <a:cxn ang="0">
                    <a:pos x="T8" y="T9"/>
                  </a:cxn>
                  <a:cxn ang="0">
                    <a:pos x="T10" y="T11"/>
                  </a:cxn>
                  <a:cxn ang="0">
                    <a:pos x="T12" y="T13"/>
                  </a:cxn>
                </a:cxnLst>
                <a:rect l="0" t="0" r="r" b="b"/>
                <a:pathLst>
                  <a:path w="34" h="123">
                    <a:moveTo>
                      <a:pt x="17" y="0"/>
                    </a:moveTo>
                    <a:cubicBezTo>
                      <a:pt x="7" y="0"/>
                      <a:pt x="0" y="7"/>
                      <a:pt x="0" y="16"/>
                    </a:cubicBezTo>
                    <a:cubicBezTo>
                      <a:pt x="0" y="106"/>
                      <a:pt x="0" y="106"/>
                      <a:pt x="0" y="106"/>
                    </a:cubicBezTo>
                    <a:cubicBezTo>
                      <a:pt x="0" y="115"/>
                      <a:pt x="7" y="123"/>
                      <a:pt x="17" y="123"/>
                    </a:cubicBezTo>
                    <a:cubicBezTo>
                      <a:pt x="26" y="123"/>
                      <a:pt x="34" y="115"/>
                      <a:pt x="34" y="106"/>
                    </a:cubicBezTo>
                    <a:cubicBezTo>
                      <a:pt x="34" y="16"/>
                      <a:pt x="34" y="16"/>
                      <a:pt x="34" y="16"/>
                    </a:cubicBezTo>
                    <a:cubicBezTo>
                      <a:pt x="34" y="7"/>
                      <a:pt x="26" y="0"/>
                      <a:pt x="17"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64" name="Freeform 9"/>
              <p:cNvSpPr/>
              <p:nvPr/>
            </p:nvSpPr>
            <p:spPr bwMode="auto">
              <a:xfrm>
                <a:off x="1308" y="1557"/>
                <a:ext cx="165" cy="44"/>
              </a:xfrm>
              <a:custGeom>
                <a:gdLst>
                  <a:gd name="T0" fmla="*/ 17 w 127"/>
                  <a:gd name="T1" fmla="*/ 34 h 34"/>
                  <a:gd name="T2" fmla="*/ 110 w 127"/>
                  <a:gd name="T3" fmla="*/ 34 h 34"/>
                  <a:gd name="T4" fmla="*/ 127 w 127"/>
                  <a:gd name="T5" fmla="*/ 17 h 34"/>
                  <a:gd name="T6" fmla="*/ 110 w 127"/>
                  <a:gd name="T7" fmla="*/ 0 h 34"/>
                  <a:gd name="T8" fmla="*/ 17 w 127"/>
                  <a:gd name="T9" fmla="*/ 0 h 34"/>
                  <a:gd name="T10" fmla="*/ 0 w 127"/>
                  <a:gd name="T11" fmla="*/ 17 h 34"/>
                  <a:gd name="T12" fmla="*/ 17 w 127"/>
                  <a:gd name="T13" fmla="*/ 34 h 34"/>
                </a:gdLst>
                <a:cxnLst>
                  <a:cxn ang="0">
                    <a:pos x="T0" y="T1"/>
                  </a:cxn>
                  <a:cxn ang="0">
                    <a:pos x="T2" y="T3"/>
                  </a:cxn>
                  <a:cxn ang="0">
                    <a:pos x="T4" y="T5"/>
                  </a:cxn>
                  <a:cxn ang="0">
                    <a:pos x="T6" y="T7"/>
                  </a:cxn>
                  <a:cxn ang="0">
                    <a:pos x="T8" y="T9"/>
                  </a:cxn>
                  <a:cxn ang="0">
                    <a:pos x="T10" y="T11"/>
                  </a:cxn>
                  <a:cxn ang="0">
                    <a:pos x="T12" y="T13"/>
                  </a:cxn>
                </a:cxnLst>
                <a:rect l="0" t="0" r="r" b="b"/>
                <a:pathLst>
                  <a:path w="127" h="34">
                    <a:moveTo>
                      <a:pt x="17" y="34"/>
                    </a:moveTo>
                    <a:cubicBezTo>
                      <a:pt x="110" y="34"/>
                      <a:pt x="110" y="34"/>
                      <a:pt x="110" y="34"/>
                    </a:cubicBezTo>
                    <a:cubicBezTo>
                      <a:pt x="119" y="34"/>
                      <a:pt x="127" y="26"/>
                      <a:pt x="127" y="17"/>
                    </a:cubicBezTo>
                    <a:cubicBezTo>
                      <a:pt x="127" y="8"/>
                      <a:pt x="119" y="0"/>
                      <a:pt x="110" y="0"/>
                    </a:cubicBezTo>
                    <a:cubicBezTo>
                      <a:pt x="17" y="0"/>
                      <a:pt x="17" y="0"/>
                      <a:pt x="17" y="0"/>
                    </a:cubicBezTo>
                    <a:cubicBezTo>
                      <a:pt x="8" y="0"/>
                      <a:pt x="0" y="8"/>
                      <a:pt x="0" y="17"/>
                    </a:cubicBezTo>
                    <a:cubicBezTo>
                      <a:pt x="0" y="26"/>
                      <a:pt x="8" y="34"/>
                      <a:pt x="17" y="3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65" name="Freeform 10"/>
              <p:cNvSpPr/>
              <p:nvPr/>
            </p:nvSpPr>
            <p:spPr bwMode="auto">
              <a:xfrm>
                <a:off x="1403" y="1231"/>
                <a:ext cx="145" cy="117"/>
              </a:xfrm>
              <a:custGeom>
                <a:gdLst>
                  <a:gd name="T0" fmla="*/ 9 w 112"/>
                  <a:gd name="T1" fmla="*/ 30 h 90"/>
                  <a:gd name="T2" fmla="*/ 83 w 112"/>
                  <a:gd name="T3" fmla="*/ 84 h 90"/>
                  <a:gd name="T4" fmla="*/ 107 w 112"/>
                  <a:gd name="T5" fmla="*/ 81 h 90"/>
                  <a:gd name="T6" fmla="*/ 103 w 112"/>
                  <a:gd name="T7" fmla="*/ 58 h 90"/>
                  <a:gd name="T8" fmla="*/ 30 w 112"/>
                  <a:gd name="T9" fmla="*/ 3 h 90"/>
                  <a:gd name="T10" fmla="*/ 20 w 112"/>
                  <a:gd name="T11" fmla="*/ 0 h 90"/>
                  <a:gd name="T12" fmla="*/ 6 w 112"/>
                  <a:gd name="T13" fmla="*/ 7 h 90"/>
                  <a:gd name="T14" fmla="*/ 9 w 112"/>
                  <a:gd name="T15" fmla="*/ 30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9" y="30"/>
                    </a:moveTo>
                    <a:cubicBezTo>
                      <a:pt x="83" y="84"/>
                      <a:pt x="83" y="84"/>
                      <a:pt x="83" y="84"/>
                    </a:cubicBezTo>
                    <a:cubicBezTo>
                      <a:pt x="90" y="90"/>
                      <a:pt x="101" y="88"/>
                      <a:pt x="107" y="81"/>
                    </a:cubicBezTo>
                    <a:cubicBezTo>
                      <a:pt x="112" y="74"/>
                      <a:pt x="111" y="63"/>
                      <a:pt x="103" y="58"/>
                    </a:cubicBezTo>
                    <a:cubicBezTo>
                      <a:pt x="30" y="3"/>
                      <a:pt x="30" y="3"/>
                      <a:pt x="30" y="3"/>
                    </a:cubicBezTo>
                    <a:cubicBezTo>
                      <a:pt x="27" y="1"/>
                      <a:pt x="23" y="0"/>
                      <a:pt x="20" y="0"/>
                    </a:cubicBezTo>
                    <a:cubicBezTo>
                      <a:pt x="14" y="0"/>
                      <a:pt x="9" y="2"/>
                      <a:pt x="6" y="7"/>
                    </a:cubicBezTo>
                    <a:cubicBezTo>
                      <a:pt x="0" y="14"/>
                      <a:pt x="2" y="24"/>
                      <a:pt x="9" y="3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66" name="Freeform 11"/>
              <p:cNvSpPr/>
              <p:nvPr/>
            </p:nvSpPr>
            <p:spPr bwMode="auto">
              <a:xfrm>
                <a:off x="2073" y="1231"/>
                <a:ext cx="145" cy="117"/>
              </a:xfrm>
              <a:custGeom>
                <a:gdLst>
                  <a:gd name="T0" fmla="*/ 29 w 112"/>
                  <a:gd name="T1" fmla="*/ 84 h 90"/>
                  <a:gd name="T2" fmla="*/ 103 w 112"/>
                  <a:gd name="T3" fmla="*/ 30 h 90"/>
                  <a:gd name="T4" fmla="*/ 106 w 112"/>
                  <a:gd name="T5" fmla="*/ 7 h 90"/>
                  <a:gd name="T6" fmla="*/ 92 w 112"/>
                  <a:gd name="T7" fmla="*/ 0 h 90"/>
                  <a:gd name="T8" fmla="*/ 82 w 112"/>
                  <a:gd name="T9" fmla="*/ 3 h 90"/>
                  <a:gd name="T10" fmla="*/ 9 w 112"/>
                  <a:gd name="T11" fmla="*/ 58 h 90"/>
                  <a:gd name="T12" fmla="*/ 5 w 112"/>
                  <a:gd name="T13" fmla="*/ 81 h 90"/>
                  <a:gd name="T14" fmla="*/ 29 w 112"/>
                  <a:gd name="T15" fmla="*/ 84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29" y="84"/>
                    </a:moveTo>
                    <a:cubicBezTo>
                      <a:pt x="103" y="30"/>
                      <a:pt x="103" y="30"/>
                      <a:pt x="103" y="30"/>
                    </a:cubicBezTo>
                    <a:cubicBezTo>
                      <a:pt x="110" y="24"/>
                      <a:pt x="112" y="14"/>
                      <a:pt x="106" y="7"/>
                    </a:cubicBezTo>
                    <a:cubicBezTo>
                      <a:pt x="103" y="2"/>
                      <a:pt x="98" y="0"/>
                      <a:pt x="92" y="0"/>
                    </a:cubicBezTo>
                    <a:cubicBezTo>
                      <a:pt x="89" y="0"/>
                      <a:pt x="85" y="1"/>
                      <a:pt x="82" y="3"/>
                    </a:cubicBezTo>
                    <a:cubicBezTo>
                      <a:pt x="9" y="58"/>
                      <a:pt x="9" y="58"/>
                      <a:pt x="9" y="58"/>
                    </a:cubicBezTo>
                    <a:cubicBezTo>
                      <a:pt x="1" y="63"/>
                      <a:pt x="0" y="74"/>
                      <a:pt x="5" y="81"/>
                    </a:cubicBezTo>
                    <a:cubicBezTo>
                      <a:pt x="11" y="88"/>
                      <a:pt x="22" y="90"/>
                      <a:pt x="29" y="8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67" name="Freeform 12"/>
              <p:cNvSpPr/>
              <p:nvPr/>
            </p:nvSpPr>
            <p:spPr bwMode="auto">
              <a:xfrm>
                <a:off x="1431" y="1813"/>
                <a:ext cx="134" cy="128"/>
              </a:xfrm>
              <a:custGeom>
                <a:gdLst>
                  <a:gd name="T0" fmla="*/ 84 w 103"/>
                  <a:gd name="T1" fmla="*/ 0 h 98"/>
                  <a:gd name="T2" fmla="*/ 72 w 103"/>
                  <a:gd name="T3" fmla="*/ 4 h 98"/>
                  <a:gd name="T4" fmla="*/ 7 w 103"/>
                  <a:gd name="T5" fmla="*/ 68 h 98"/>
                  <a:gd name="T6" fmla="*/ 7 w 103"/>
                  <a:gd name="T7" fmla="*/ 91 h 98"/>
                  <a:gd name="T8" fmla="*/ 31 w 103"/>
                  <a:gd name="T9" fmla="*/ 91 h 98"/>
                  <a:gd name="T10" fmla="*/ 96 w 103"/>
                  <a:gd name="T11" fmla="*/ 28 h 98"/>
                  <a:gd name="T12" fmla="*/ 96 w 103"/>
                  <a:gd name="T13" fmla="*/ 4 h 98"/>
                  <a:gd name="T14" fmla="*/ 84 w 103"/>
                  <a:gd name="T15" fmla="*/ 0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3" h="98">
                    <a:moveTo>
                      <a:pt x="84" y="0"/>
                    </a:moveTo>
                    <a:cubicBezTo>
                      <a:pt x="80" y="0"/>
                      <a:pt x="75" y="1"/>
                      <a:pt x="72" y="4"/>
                    </a:cubicBezTo>
                    <a:cubicBezTo>
                      <a:pt x="7" y="68"/>
                      <a:pt x="7" y="68"/>
                      <a:pt x="7" y="68"/>
                    </a:cubicBezTo>
                    <a:cubicBezTo>
                      <a:pt x="0" y="74"/>
                      <a:pt x="0" y="85"/>
                      <a:pt x="7" y="91"/>
                    </a:cubicBezTo>
                    <a:cubicBezTo>
                      <a:pt x="13" y="98"/>
                      <a:pt x="24" y="98"/>
                      <a:pt x="31" y="91"/>
                    </a:cubicBezTo>
                    <a:cubicBezTo>
                      <a:pt x="96" y="28"/>
                      <a:pt x="96" y="28"/>
                      <a:pt x="96" y="28"/>
                    </a:cubicBezTo>
                    <a:cubicBezTo>
                      <a:pt x="103" y="21"/>
                      <a:pt x="103" y="11"/>
                      <a:pt x="96" y="4"/>
                    </a:cubicBezTo>
                    <a:cubicBezTo>
                      <a:pt x="93" y="1"/>
                      <a:pt x="88" y="0"/>
                      <a:pt x="84"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68" name="Freeform 13"/>
              <p:cNvSpPr/>
              <p:nvPr/>
            </p:nvSpPr>
            <p:spPr bwMode="auto">
              <a:xfrm>
                <a:off x="2043" y="1813"/>
                <a:ext cx="132" cy="128"/>
              </a:xfrm>
              <a:custGeom>
                <a:gdLst>
                  <a:gd name="T0" fmla="*/ 31 w 102"/>
                  <a:gd name="T1" fmla="*/ 4 h 98"/>
                  <a:gd name="T2" fmla="*/ 19 w 102"/>
                  <a:gd name="T3" fmla="*/ 0 h 98"/>
                  <a:gd name="T4" fmla="*/ 7 w 102"/>
                  <a:gd name="T5" fmla="*/ 4 h 98"/>
                  <a:gd name="T6" fmla="*/ 7 w 102"/>
                  <a:gd name="T7" fmla="*/ 28 h 98"/>
                  <a:gd name="T8" fmla="*/ 72 w 102"/>
                  <a:gd name="T9" fmla="*/ 91 h 98"/>
                  <a:gd name="T10" fmla="*/ 96 w 102"/>
                  <a:gd name="T11" fmla="*/ 91 h 98"/>
                  <a:gd name="T12" fmla="*/ 96 w 102"/>
                  <a:gd name="T13" fmla="*/ 68 h 98"/>
                  <a:gd name="T14" fmla="*/ 31 w 102"/>
                  <a:gd name="T15" fmla="*/ 4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2" h="98">
                    <a:moveTo>
                      <a:pt x="31" y="4"/>
                    </a:moveTo>
                    <a:cubicBezTo>
                      <a:pt x="27" y="1"/>
                      <a:pt x="23" y="0"/>
                      <a:pt x="19" y="0"/>
                    </a:cubicBezTo>
                    <a:cubicBezTo>
                      <a:pt x="14" y="0"/>
                      <a:pt x="10" y="1"/>
                      <a:pt x="7" y="4"/>
                    </a:cubicBezTo>
                    <a:cubicBezTo>
                      <a:pt x="0" y="11"/>
                      <a:pt x="0" y="21"/>
                      <a:pt x="7" y="28"/>
                    </a:cubicBezTo>
                    <a:cubicBezTo>
                      <a:pt x="72" y="91"/>
                      <a:pt x="72" y="91"/>
                      <a:pt x="72" y="91"/>
                    </a:cubicBezTo>
                    <a:cubicBezTo>
                      <a:pt x="78" y="98"/>
                      <a:pt x="89" y="98"/>
                      <a:pt x="96" y="91"/>
                    </a:cubicBezTo>
                    <a:cubicBezTo>
                      <a:pt x="102" y="85"/>
                      <a:pt x="102" y="74"/>
                      <a:pt x="96" y="68"/>
                    </a:cubicBezTo>
                    <a:lnTo>
                      <a:pt x="31" y="4"/>
                    </a:ln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grpSp>
      </p:grpSp>
      <p:sp>
        <p:nvSpPr>
          <p:cNvPr id="69" name="文本框 5"/>
          <p:cNvSpPr txBox="1">
            <a:spLocks noChangeArrowheads="1"/>
          </p:cNvSpPr>
          <p:nvPr/>
        </p:nvSpPr>
        <p:spPr bwMode="auto">
          <a:xfrm>
            <a:off x="3146897" y="556500"/>
            <a:ext cx="1708587" cy="457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fontAlgn="base">
              <a:spcBef>
                <a:spcPct val="0"/>
              </a:spcBef>
              <a:spcAft>
                <a:spcPct val="0"/>
              </a:spcAft>
              <a:defRPr/>
            </a:pPr>
            <a:r>
              <a:rPr lang="zh-CN" altLang="en-US" sz="2400">
                <a:solidFill>
                  <a:srgbClr val="3D3D3D"/>
                </a:solidFill>
                <a:latin typeface="微软雅黑" panose="020b0503020204020204" charset="-122"/>
                <a:ea typeface="华文仿宋" panose="02010600040101010101" pitchFamily="2" charset="-122"/>
              </a:rPr>
              <a:t>综上所述：</a:t>
            </a:r>
            <a:endParaRPr lang="zh-CN" altLang="en-US" sz="2400">
              <a:solidFill>
                <a:srgbClr val="3D3D3D"/>
              </a:solidFill>
              <a:latin typeface="微软雅黑" panose="020b0503020204020204" charset="-122"/>
              <a:ea typeface="华文仿宋" panose="02010600040101010101" pitchFamily="2" charset="-122"/>
            </a:endParaRPr>
          </a:p>
        </p:txBody>
      </p:sp>
      <p:sp>
        <p:nvSpPr>
          <p:cNvPr id="71" name="矩形 70"/>
          <p:cNvSpPr/>
          <p:nvPr/>
        </p:nvSpPr>
        <p:spPr>
          <a:xfrm>
            <a:off x="3818727" y="1330574"/>
            <a:ext cx="3889441" cy="2150989"/>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a:lnSpc>
                <a:spcPct val="150000"/>
              </a:lnSpc>
              <a:defRPr/>
            </a:pPr>
            <a:r>
              <a:rPr lang="en-US" altLang="zh-CN" sz="1800" kern="0">
                <a:solidFill>
                  <a:prstClr val="black">
                    <a:lumMod val="75000"/>
                    <a:lumOff val="25000"/>
                  </a:prstClr>
                </a:solidFill>
                <a:latin typeface="幼圆" panose="02010509060101010101" charset="-122"/>
                <a:ea typeface="华文仿宋" panose="02010600040101010101" pitchFamily="2" charset="-122"/>
              </a:rPr>
              <a:t>PICC</a:t>
            </a:r>
            <a:r>
              <a:rPr lang="zh-CN" altLang="en-US" sz="1800" kern="0">
                <a:solidFill>
                  <a:prstClr val="black">
                    <a:lumMod val="75000"/>
                    <a:lumOff val="25000"/>
                  </a:prstClr>
                </a:solidFill>
                <a:latin typeface="幼圆" panose="02010509060101010101" charset="-122"/>
                <a:ea typeface="华文仿宋" panose="02010600040101010101" pitchFamily="2" charset="-122"/>
              </a:rPr>
              <a:t>操作简单，创伤小，病人承受痛苦轻，但流速慢，不利于抢救用，价格高，维护较复杂；</a:t>
            </a:r>
            <a:r>
              <a:rPr lang="en-US" altLang="zh-CN" sz="1800" kern="0">
                <a:solidFill>
                  <a:prstClr val="black">
                    <a:lumMod val="75000"/>
                    <a:lumOff val="25000"/>
                  </a:prstClr>
                </a:solidFill>
                <a:latin typeface="幼圆" panose="02010509060101010101" charset="-122"/>
                <a:ea typeface="华文仿宋" panose="02010600040101010101" pitchFamily="2" charset="-122"/>
              </a:rPr>
              <a:t>CVC</a:t>
            </a:r>
            <a:r>
              <a:rPr lang="zh-CN" altLang="en-US" sz="1800" kern="0">
                <a:solidFill>
                  <a:prstClr val="black">
                    <a:lumMod val="75000"/>
                    <a:lumOff val="25000"/>
                  </a:prstClr>
                </a:solidFill>
                <a:latin typeface="幼圆" panose="02010509060101010101" charset="-122"/>
                <a:ea typeface="华文仿宋" panose="02010600040101010101" pitchFamily="2" charset="-122"/>
              </a:rPr>
              <a:t>操作较复杂，有一定出创伤，易引起感染，但流速快适用于抢救和术中补液用。</a:t>
            </a:r>
            <a:endParaRPr lang="zh-CN" altLang="en-US" sz="1800" kern="0">
              <a:solidFill>
                <a:prstClr val="black">
                  <a:lumMod val="75000"/>
                  <a:lumOff val="25000"/>
                </a:prstClr>
              </a:solidFill>
              <a:latin typeface="幼圆" panose="02010509060101010101" charset="-122"/>
              <a:ea typeface="华文仿宋" panose="02010600040101010101" pitchFamily="2" charset="-122"/>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 presetClass="entr" presetSubtype="10" dur="2000" fill="hold" grpId="0" nodeType="clickEffect">
                                  <p:stCondLst>
                                    <p:cond delay="0"/>
                                  </p:stCondLst>
                                  <p:childTnLst>
                                    <p:set>
                                      <p:cBhvr>
                                        <p:cTn id="6" dur="1" fill="hold">
                                          <p:stCondLst>
                                            <p:cond delay="0"/>
                                          </p:stCondLst>
                                        </p:cTn>
                                        <p:tgtEl>
                                          <p:spTgt spid="71"/>
                                        </p:tgtEl>
                                        <p:attrNameLst>
                                          <p:attrName>style.visibility</p:attrName>
                                        </p:attrNameLst>
                                      </p:cBhvr>
                                      <p:to>
                                        <p:strVal val="visible"/>
                                      </p:to>
                                    </p:set>
                                    <p:animEffect transition="in" filter="checkerboard(across)">
                                      <p:cBhvr>
                                        <p:cTn id="7" dur="2000"/>
                                        <p:tgtEl>
                                          <p:spTgt spid="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7" name="组合 56"/>
          <p:cNvGrpSpPr/>
          <p:nvPr/>
        </p:nvGrpSpPr>
        <p:grpSpPr>
          <a:xfrm>
            <a:off x="1050721" y="0"/>
            <a:ext cx="2096516" cy="3985780"/>
            <a:chOff x="8730" y="0"/>
            <a:chExt cx="1589087" cy="3021084"/>
          </a:xfrm>
        </p:grpSpPr>
        <p:cxnSp>
          <p:nvCxnSpPr>
            <p:cNvPr id="58" name="直接连接符 57"/>
            <p:cNvCxnSpPr/>
            <p:nvPr/>
          </p:nvCxnSpPr>
          <p:spPr>
            <a:xfrm flipH="1">
              <a:off x="803273" y="0"/>
              <a:ext cx="0" cy="1381196"/>
            </a:xfrm>
            <a:prstGeom prst="line">
              <a:avLst/>
            </a:prstGeom>
            <a:ln w="28575">
              <a:solidFill>
                <a:srgbClr val="3D3D3D"/>
              </a:solidFill>
            </a:ln>
          </p:spPr>
          <p:style>
            <a:lnRef idx="1">
              <a:schemeClr val="accent1"/>
            </a:lnRef>
            <a:fillRef idx="0">
              <a:schemeClr val="accent1"/>
            </a:fillRef>
            <a:effectRef idx="0">
              <a:schemeClr val="accent1"/>
            </a:effectRef>
            <a:fontRef idx="minor">
              <a:schemeClr val="tx1"/>
            </a:fontRef>
          </p:style>
        </p:cxnSp>
        <p:grpSp>
          <p:nvGrpSpPr>
            <p:cNvPr id="59" name="Group 4"/>
            <p:cNvGrpSpPr>
              <a:grpSpLocks noChangeAspect="1"/>
            </p:cNvGrpSpPr>
            <p:nvPr/>
          </p:nvGrpSpPr>
          <p:grpSpPr>
            <a:xfrm>
              <a:off x="8730" y="1381196"/>
              <a:ext cx="1589087" cy="1639888"/>
              <a:chOff x="1308" y="1009"/>
              <a:chExt cx="1001" cy="1033"/>
            </a:xfrm>
          </p:grpSpPr>
          <p:sp>
            <p:nvSpPr>
              <p:cNvPr id="60" name="Freeform 5"/>
              <p:cNvSpPr/>
              <p:nvPr/>
            </p:nvSpPr>
            <p:spPr bwMode="auto">
              <a:xfrm>
                <a:off x="1533" y="1009"/>
                <a:ext cx="571" cy="830"/>
              </a:xfrm>
              <a:custGeom>
                <a:gdLst>
                  <a:gd name="T0" fmla="*/ 404 w 439"/>
                  <a:gd name="T1" fmla="*/ 298 h 638"/>
                  <a:gd name="T2" fmla="*/ 321 w 439"/>
                  <a:gd name="T3" fmla="*/ 223 h 638"/>
                  <a:gd name="T4" fmla="*/ 321 w 439"/>
                  <a:gd name="T5" fmla="*/ 50 h 638"/>
                  <a:gd name="T6" fmla="*/ 318 w 439"/>
                  <a:gd name="T7" fmla="*/ 41 h 638"/>
                  <a:gd name="T8" fmla="*/ 221 w 439"/>
                  <a:gd name="T9" fmla="*/ 0 h 638"/>
                  <a:gd name="T10" fmla="*/ 118 w 439"/>
                  <a:gd name="T11" fmla="*/ 40 h 638"/>
                  <a:gd name="T12" fmla="*/ 114 w 439"/>
                  <a:gd name="T13" fmla="*/ 50 h 638"/>
                  <a:gd name="T14" fmla="*/ 114 w 439"/>
                  <a:gd name="T15" fmla="*/ 225 h 638"/>
                  <a:gd name="T16" fmla="*/ 34 w 439"/>
                  <a:gd name="T17" fmla="*/ 300 h 638"/>
                  <a:gd name="T18" fmla="*/ 0 w 439"/>
                  <a:gd name="T19" fmla="*/ 418 h 638"/>
                  <a:gd name="T20" fmla="*/ 220 w 439"/>
                  <a:gd name="T21" fmla="*/ 638 h 638"/>
                  <a:gd name="T22" fmla="*/ 439 w 439"/>
                  <a:gd name="T23" fmla="*/ 418 h 638"/>
                  <a:gd name="T24" fmla="*/ 404 w 439"/>
                  <a:gd name="T25" fmla="*/ 298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9" h="638">
                    <a:moveTo>
                      <a:pt x="404" y="298"/>
                    </a:moveTo>
                    <a:cubicBezTo>
                      <a:pt x="383" y="267"/>
                      <a:pt x="355" y="241"/>
                      <a:pt x="321" y="223"/>
                    </a:cubicBezTo>
                    <a:cubicBezTo>
                      <a:pt x="321" y="222"/>
                      <a:pt x="321" y="50"/>
                      <a:pt x="321" y="50"/>
                    </a:cubicBezTo>
                    <a:cubicBezTo>
                      <a:pt x="321" y="47"/>
                      <a:pt x="320" y="44"/>
                      <a:pt x="318" y="41"/>
                    </a:cubicBezTo>
                    <a:cubicBezTo>
                      <a:pt x="316" y="39"/>
                      <a:pt x="282" y="0"/>
                      <a:pt x="221" y="0"/>
                    </a:cubicBezTo>
                    <a:cubicBezTo>
                      <a:pt x="162" y="0"/>
                      <a:pt x="120" y="38"/>
                      <a:pt x="118" y="40"/>
                    </a:cubicBezTo>
                    <a:cubicBezTo>
                      <a:pt x="116" y="43"/>
                      <a:pt x="114" y="46"/>
                      <a:pt x="114" y="50"/>
                    </a:cubicBezTo>
                    <a:cubicBezTo>
                      <a:pt x="114" y="50"/>
                      <a:pt x="114" y="223"/>
                      <a:pt x="114" y="225"/>
                    </a:cubicBezTo>
                    <a:cubicBezTo>
                      <a:pt x="81" y="243"/>
                      <a:pt x="54" y="269"/>
                      <a:pt x="34" y="300"/>
                    </a:cubicBezTo>
                    <a:cubicBezTo>
                      <a:pt x="11" y="335"/>
                      <a:pt x="0" y="376"/>
                      <a:pt x="0" y="418"/>
                    </a:cubicBezTo>
                    <a:cubicBezTo>
                      <a:pt x="0" y="539"/>
                      <a:pt x="98" y="638"/>
                      <a:pt x="220" y="638"/>
                    </a:cubicBezTo>
                    <a:cubicBezTo>
                      <a:pt x="341" y="638"/>
                      <a:pt x="439" y="539"/>
                      <a:pt x="439" y="418"/>
                    </a:cubicBezTo>
                    <a:cubicBezTo>
                      <a:pt x="439" y="375"/>
                      <a:pt x="427" y="334"/>
                      <a:pt x="404" y="298"/>
                    </a:cubicBezTo>
                    <a:close/>
                  </a:path>
                </a:pathLst>
              </a:custGeom>
              <a:solidFill>
                <a:srgbClr val="F7B63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61" name="Freeform 6"/>
              <p:cNvSpPr>
                <a:spLocks noEditPoints="1"/>
              </p:cNvSpPr>
              <p:nvPr/>
            </p:nvSpPr>
            <p:spPr bwMode="auto">
              <a:xfrm>
                <a:off x="1526" y="1009"/>
                <a:ext cx="573" cy="830"/>
              </a:xfrm>
              <a:custGeom>
                <a:gdLst>
                  <a:gd name="T0" fmla="*/ 440 w 440"/>
                  <a:gd name="T1" fmla="*/ 418 h 638"/>
                  <a:gd name="T2" fmla="*/ 322 w 440"/>
                  <a:gd name="T3" fmla="*/ 223 h 638"/>
                  <a:gd name="T4" fmla="*/ 319 w 440"/>
                  <a:gd name="T5" fmla="*/ 41 h 638"/>
                  <a:gd name="T6" fmla="*/ 119 w 440"/>
                  <a:gd name="T7" fmla="*/ 40 h 638"/>
                  <a:gd name="T8" fmla="*/ 114 w 440"/>
                  <a:gd name="T9" fmla="*/ 225 h 638"/>
                  <a:gd name="T10" fmla="*/ 0 w 440"/>
                  <a:gd name="T11" fmla="*/ 418 h 638"/>
                  <a:gd name="T12" fmla="*/ 143 w 440"/>
                  <a:gd name="T13" fmla="*/ 75 h 638"/>
                  <a:gd name="T14" fmla="*/ 294 w 440"/>
                  <a:gd name="T15" fmla="*/ 134 h 638"/>
                  <a:gd name="T16" fmla="*/ 143 w 440"/>
                  <a:gd name="T17" fmla="*/ 75 h 638"/>
                  <a:gd name="T18" fmla="*/ 294 w 440"/>
                  <a:gd name="T19" fmla="*/ 162 h 638"/>
                  <a:gd name="T20" fmla="*/ 294 w 440"/>
                  <a:gd name="T21" fmla="*/ 189 h 638"/>
                  <a:gd name="T22" fmla="*/ 143 w 440"/>
                  <a:gd name="T23" fmla="*/ 134 h 638"/>
                  <a:gd name="T24" fmla="*/ 213 w 440"/>
                  <a:gd name="T25" fmla="*/ 411 h 638"/>
                  <a:gd name="T26" fmla="*/ 184 w 440"/>
                  <a:gd name="T27" fmla="*/ 400 h 638"/>
                  <a:gd name="T28" fmla="*/ 196 w 440"/>
                  <a:gd name="T29" fmla="*/ 200 h 638"/>
                  <a:gd name="T30" fmla="*/ 230 w 440"/>
                  <a:gd name="T31" fmla="*/ 228 h 638"/>
                  <a:gd name="T32" fmla="*/ 218 w 440"/>
                  <a:gd name="T33" fmla="*/ 408 h 638"/>
                  <a:gd name="T34" fmla="*/ 213 w 440"/>
                  <a:gd name="T35" fmla="*/ 459 h 638"/>
                  <a:gd name="T36" fmla="*/ 213 w 440"/>
                  <a:gd name="T37" fmla="*/ 435 h 638"/>
                  <a:gd name="T38" fmla="*/ 136 w 440"/>
                  <a:gd name="T39" fmla="*/ 245 h 638"/>
                  <a:gd name="T40" fmla="*/ 143 w 440"/>
                  <a:gd name="T41" fmla="*/ 191 h 638"/>
                  <a:gd name="T42" fmla="*/ 183 w 440"/>
                  <a:gd name="T43" fmla="*/ 228 h 638"/>
                  <a:gd name="T44" fmla="*/ 146 w 440"/>
                  <a:gd name="T45" fmla="*/ 411 h 638"/>
                  <a:gd name="T46" fmla="*/ 139 w 440"/>
                  <a:gd name="T47" fmla="*/ 470 h 638"/>
                  <a:gd name="T48" fmla="*/ 181 w 440"/>
                  <a:gd name="T49" fmla="*/ 421 h 638"/>
                  <a:gd name="T50" fmla="*/ 188 w 440"/>
                  <a:gd name="T51" fmla="*/ 450 h 638"/>
                  <a:gd name="T52" fmla="*/ 237 w 440"/>
                  <a:gd name="T53" fmla="*/ 450 h 638"/>
                  <a:gd name="T54" fmla="*/ 245 w 440"/>
                  <a:gd name="T55" fmla="*/ 421 h 638"/>
                  <a:gd name="T56" fmla="*/ 286 w 440"/>
                  <a:gd name="T57" fmla="*/ 470 h 638"/>
                  <a:gd name="T58" fmla="*/ 279 w 440"/>
                  <a:gd name="T59" fmla="*/ 411 h 638"/>
                  <a:gd name="T60" fmla="*/ 243 w 440"/>
                  <a:gd name="T61" fmla="*/ 228 h 638"/>
                  <a:gd name="T62" fmla="*/ 294 w 440"/>
                  <a:gd name="T63" fmla="*/ 217 h 638"/>
                  <a:gd name="T64" fmla="*/ 302 w 440"/>
                  <a:gd name="T65" fmla="*/ 244 h 638"/>
                  <a:gd name="T66" fmla="*/ 220 w 440"/>
                  <a:gd name="T67" fmla="*/ 610 h 638"/>
                  <a:gd name="T68" fmla="*/ 136 w 440"/>
                  <a:gd name="T69" fmla="*/ 245 h 638"/>
                  <a:gd name="T70" fmla="*/ 160 w 440"/>
                  <a:gd name="T71" fmla="*/ 443 h 638"/>
                  <a:gd name="T72" fmla="*/ 143 w 440"/>
                  <a:gd name="T73" fmla="*/ 447 h 638"/>
                  <a:gd name="T74" fmla="*/ 168 w 440"/>
                  <a:gd name="T75" fmla="*/ 422 h 638"/>
                  <a:gd name="T76" fmla="*/ 273 w 440"/>
                  <a:gd name="T77" fmla="*/ 429 h 638"/>
                  <a:gd name="T78" fmla="*/ 280 w 440"/>
                  <a:gd name="T79" fmla="*/ 452 h 638"/>
                  <a:gd name="T80" fmla="*/ 258 w 440"/>
                  <a:gd name="T81" fmla="*/ 422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40" h="638">
                    <a:moveTo>
                      <a:pt x="220" y="638"/>
                    </a:moveTo>
                    <a:cubicBezTo>
                      <a:pt x="342" y="638"/>
                      <a:pt x="440" y="539"/>
                      <a:pt x="440" y="418"/>
                    </a:cubicBezTo>
                    <a:cubicBezTo>
                      <a:pt x="440" y="375"/>
                      <a:pt x="428" y="334"/>
                      <a:pt x="405" y="298"/>
                    </a:cubicBezTo>
                    <a:cubicBezTo>
                      <a:pt x="384" y="267"/>
                      <a:pt x="356" y="241"/>
                      <a:pt x="322" y="223"/>
                    </a:cubicBezTo>
                    <a:cubicBezTo>
                      <a:pt x="322" y="222"/>
                      <a:pt x="322" y="50"/>
                      <a:pt x="322" y="50"/>
                    </a:cubicBezTo>
                    <a:cubicBezTo>
                      <a:pt x="322" y="47"/>
                      <a:pt x="321" y="44"/>
                      <a:pt x="319" y="41"/>
                    </a:cubicBezTo>
                    <a:cubicBezTo>
                      <a:pt x="317" y="39"/>
                      <a:pt x="283" y="0"/>
                      <a:pt x="222" y="0"/>
                    </a:cubicBezTo>
                    <a:cubicBezTo>
                      <a:pt x="162" y="0"/>
                      <a:pt x="121" y="38"/>
                      <a:pt x="119" y="40"/>
                    </a:cubicBezTo>
                    <a:cubicBezTo>
                      <a:pt x="117" y="43"/>
                      <a:pt x="115" y="46"/>
                      <a:pt x="115" y="50"/>
                    </a:cubicBezTo>
                    <a:cubicBezTo>
                      <a:pt x="115" y="50"/>
                      <a:pt x="115" y="223"/>
                      <a:pt x="114" y="225"/>
                    </a:cubicBezTo>
                    <a:cubicBezTo>
                      <a:pt x="82" y="243"/>
                      <a:pt x="55" y="269"/>
                      <a:pt x="35" y="300"/>
                    </a:cubicBezTo>
                    <a:cubicBezTo>
                      <a:pt x="12" y="335"/>
                      <a:pt x="0" y="376"/>
                      <a:pt x="0" y="418"/>
                    </a:cubicBezTo>
                    <a:cubicBezTo>
                      <a:pt x="0" y="539"/>
                      <a:pt x="99" y="638"/>
                      <a:pt x="220" y="638"/>
                    </a:cubicBezTo>
                    <a:close/>
                    <a:moveTo>
                      <a:pt x="143" y="75"/>
                    </a:moveTo>
                    <a:cubicBezTo>
                      <a:pt x="294" y="102"/>
                      <a:pt x="294" y="102"/>
                      <a:pt x="294" y="102"/>
                    </a:cubicBezTo>
                    <a:cubicBezTo>
                      <a:pt x="294" y="134"/>
                      <a:pt x="294" y="134"/>
                      <a:pt x="294" y="134"/>
                    </a:cubicBezTo>
                    <a:cubicBezTo>
                      <a:pt x="143" y="106"/>
                      <a:pt x="143" y="106"/>
                      <a:pt x="143" y="106"/>
                    </a:cubicBezTo>
                    <a:lnTo>
                      <a:pt x="143" y="75"/>
                    </a:lnTo>
                    <a:close/>
                    <a:moveTo>
                      <a:pt x="143" y="134"/>
                    </a:moveTo>
                    <a:cubicBezTo>
                      <a:pt x="294" y="162"/>
                      <a:pt x="294" y="162"/>
                      <a:pt x="294" y="162"/>
                    </a:cubicBezTo>
                    <a:cubicBezTo>
                      <a:pt x="294" y="180"/>
                      <a:pt x="294" y="180"/>
                      <a:pt x="294" y="180"/>
                    </a:cubicBezTo>
                    <a:cubicBezTo>
                      <a:pt x="294" y="189"/>
                      <a:pt x="294" y="189"/>
                      <a:pt x="294" y="189"/>
                    </a:cubicBezTo>
                    <a:cubicBezTo>
                      <a:pt x="143" y="163"/>
                      <a:pt x="143" y="163"/>
                      <a:pt x="143" y="163"/>
                    </a:cubicBezTo>
                    <a:lnTo>
                      <a:pt x="143" y="134"/>
                    </a:lnTo>
                    <a:close/>
                    <a:moveTo>
                      <a:pt x="218" y="408"/>
                    </a:moveTo>
                    <a:cubicBezTo>
                      <a:pt x="216" y="409"/>
                      <a:pt x="214" y="410"/>
                      <a:pt x="213" y="411"/>
                    </a:cubicBezTo>
                    <a:cubicBezTo>
                      <a:pt x="211" y="410"/>
                      <a:pt x="209" y="409"/>
                      <a:pt x="207" y="408"/>
                    </a:cubicBezTo>
                    <a:cubicBezTo>
                      <a:pt x="201" y="404"/>
                      <a:pt x="193" y="402"/>
                      <a:pt x="184" y="400"/>
                    </a:cubicBezTo>
                    <a:cubicBezTo>
                      <a:pt x="191" y="354"/>
                      <a:pt x="194" y="273"/>
                      <a:pt x="195" y="228"/>
                    </a:cubicBezTo>
                    <a:cubicBezTo>
                      <a:pt x="195" y="215"/>
                      <a:pt x="196" y="205"/>
                      <a:pt x="196" y="200"/>
                    </a:cubicBezTo>
                    <a:cubicBezTo>
                      <a:pt x="230" y="206"/>
                      <a:pt x="230" y="206"/>
                      <a:pt x="230" y="206"/>
                    </a:cubicBezTo>
                    <a:cubicBezTo>
                      <a:pt x="230" y="211"/>
                      <a:pt x="230" y="219"/>
                      <a:pt x="230" y="228"/>
                    </a:cubicBezTo>
                    <a:cubicBezTo>
                      <a:pt x="231" y="273"/>
                      <a:pt x="234" y="354"/>
                      <a:pt x="241" y="400"/>
                    </a:cubicBezTo>
                    <a:cubicBezTo>
                      <a:pt x="233" y="402"/>
                      <a:pt x="225" y="404"/>
                      <a:pt x="218" y="408"/>
                    </a:cubicBezTo>
                    <a:close/>
                    <a:moveTo>
                      <a:pt x="225" y="448"/>
                    </a:moveTo>
                    <a:cubicBezTo>
                      <a:pt x="224" y="452"/>
                      <a:pt x="218" y="459"/>
                      <a:pt x="213" y="459"/>
                    </a:cubicBezTo>
                    <a:cubicBezTo>
                      <a:pt x="208" y="459"/>
                      <a:pt x="201" y="452"/>
                      <a:pt x="201" y="448"/>
                    </a:cubicBezTo>
                    <a:cubicBezTo>
                      <a:pt x="201" y="445"/>
                      <a:pt x="204" y="439"/>
                      <a:pt x="213" y="435"/>
                    </a:cubicBezTo>
                    <a:cubicBezTo>
                      <a:pt x="221" y="439"/>
                      <a:pt x="225" y="445"/>
                      <a:pt x="225" y="448"/>
                    </a:cubicBezTo>
                    <a:close/>
                    <a:moveTo>
                      <a:pt x="136" y="245"/>
                    </a:moveTo>
                    <a:cubicBezTo>
                      <a:pt x="144" y="242"/>
                      <a:pt x="144" y="242"/>
                      <a:pt x="144" y="242"/>
                    </a:cubicBezTo>
                    <a:cubicBezTo>
                      <a:pt x="143" y="191"/>
                      <a:pt x="143" y="191"/>
                      <a:pt x="143" y="191"/>
                    </a:cubicBezTo>
                    <a:cubicBezTo>
                      <a:pt x="183" y="198"/>
                      <a:pt x="183" y="198"/>
                      <a:pt x="183" y="198"/>
                    </a:cubicBezTo>
                    <a:cubicBezTo>
                      <a:pt x="183" y="205"/>
                      <a:pt x="183" y="215"/>
                      <a:pt x="183" y="228"/>
                    </a:cubicBezTo>
                    <a:cubicBezTo>
                      <a:pt x="181" y="278"/>
                      <a:pt x="178" y="360"/>
                      <a:pt x="172" y="400"/>
                    </a:cubicBezTo>
                    <a:cubicBezTo>
                      <a:pt x="162" y="401"/>
                      <a:pt x="153" y="404"/>
                      <a:pt x="146" y="411"/>
                    </a:cubicBezTo>
                    <a:cubicBezTo>
                      <a:pt x="138" y="418"/>
                      <a:pt x="133" y="429"/>
                      <a:pt x="131" y="441"/>
                    </a:cubicBezTo>
                    <a:cubicBezTo>
                      <a:pt x="129" y="453"/>
                      <a:pt x="132" y="464"/>
                      <a:pt x="139" y="470"/>
                    </a:cubicBezTo>
                    <a:cubicBezTo>
                      <a:pt x="146" y="477"/>
                      <a:pt x="158" y="477"/>
                      <a:pt x="170" y="457"/>
                    </a:cubicBezTo>
                    <a:cubicBezTo>
                      <a:pt x="174" y="449"/>
                      <a:pt x="178" y="436"/>
                      <a:pt x="181" y="421"/>
                    </a:cubicBezTo>
                    <a:cubicBezTo>
                      <a:pt x="186" y="421"/>
                      <a:pt x="192" y="423"/>
                      <a:pt x="197" y="425"/>
                    </a:cubicBezTo>
                    <a:cubicBezTo>
                      <a:pt x="189" y="434"/>
                      <a:pt x="188" y="444"/>
                      <a:pt x="188" y="450"/>
                    </a:cubicBezTo>
                    <a:cubicBezTo>
                      <a:pt x="189" y="464"/>
                      <a:pt x="200" y="480"/>
                      <a:pt x="213" y="480"/>
                    </a:cubicBezTo>
                    <a:cubicBezTo>
                      <a:pt x="225" y="480"/>
                      <a:pt x="236" y="464"/>
                      <a:pt x="237" y="450"/>
                    </a:cubicBezTo>
                    <a:cubicBezTo>
                      <a:pt x="237" y="444"/>
                      <a:pt x="236" y="434"/>
                      <a:pt x="229" y="425"/>
                    </a:cubicBezTo>
                    <a:cubicBezTo>
                      <a:pt x="234" y="423"/>
                      <a:pt x="239" y="421"/>
                      <a:pt x="245" y="421"/>
                    </a:cubicBezTo>
                    <a:cubicBezTo>
                      <a:pt x="248" y="436"/>
                      <a:pt x="251" y="449"/>
                      <a:pt x="256" y="457"/>
                    </a:cubicBezTo>
                    <a:cubicBezTo>
                      <a:pt x="267" y="477"/>
                      <a:pt x="279" y="477"/>
                      <a:pt x="286" y="470"/>
                    </a:cubicBezTo>
                    <a:cubicBezTo>
                      <a:pt x="293" y="464"/>
                      <a:pt x="296" y="453"/>
                      <a:pt x="294" y="441"/>
                    </a:cubicBezTo>
                    <a:cubicBezTo>
                      <a:pt x="292" y="429"/>
                      <a:pt x="287" y="418"/>
                      <a:pt x="279" y="411"/>
                    </a:cubicBezTo>
                    <a:cubicBezTo>
                      <a:pt x="272" y="404"/>
                      <a:pt x="263" y="401"/>
                      <a:pt x="254" y="400"/>
                    </a:cubicBezTo>
                    <a:cubicBezTo>
                      <a:pt x="247" y="360"/>
                      <a:pt x="244" y="278"/>
                      <a:pt x="243" y="228"/>
                    </a:cubicBezTo>
                    <a:cubicBezTo>
                      <a:pt x="243" y="220"/>
                      <a:pt x="242" y="214"/>
                      <a:pt x="242" y="208"/>
                    </a:cubicBezTo>
                    <a:cubicBezTo>
                      <a:pt x="294" y="217"/>
                      <a:pt x="294" y="217"/>
                      <a:pt x="294" y="217"/>
                    </a:cubicBezTo>
                    <a:cubicBezTo>
                      <a:pt x="294" y="240"/>
                      <a:pt x="294" y="240"/>
                      <a:pt x="294" y="240"/>
                    </a:cubicBezTo>
                    <a:cubicBezTo>
                      <a:pt x="302" y="244"/>
                      <a:pt x="302" y="244"/>
                      <a:pt x="302" y="244"/>
                    </a:cubicBezTo>
                    <a:cubicBezTo>
                      <a:pt x="369" y="275"/>
                      <a:pt x="413" y="344"/>
                      <a:pt x="413" y="418"/>
                    </a:cubicBezTo>
                    <a:cubicBezTo>
                      <a:pt x="413" y="524"/>
                      <a:pt x="326" y="610"/>
                      <a:pt x="220" y="610"/>
                    </a:cubicBezTo>
                    <a:cubicBezTo>
                      <a:pt x="114" y="610"/>
                      <a:pt x="28" y="524"/>
                      <a:pt x="28" y="418"/>
                    </a:cubicBezTo>
                    <a:cubicBezTo>
                      <a:pt x="28" y="344"/>
                      <a:pt x="70" y="278"/>
                      <a:pt x="136" y="245"/>
                    </a:cubicBezTo>
                    <a:close/>
                    <a:moveTo>
                      <a:pt x="168" y="422"/>
                    </a:moveTo>
                    <a:cubicBezTo>
                      <a:pt x="165" y="431"/>
                      <a:pt x="163" y="438"/>
                      <a:pt x="160" y="443"/>
                    </a:cubicBezTo>
                    <a:cubicBezTo>
                      <a:pt x="154" y="454"/>
                      <a:pt x="148" y="455"/>
                      <a:pt x="145" y="452"/>
                    </a:cubicBezTo>
                    <a:cubicBezTo>
                      <a:pt x="144" y="451"/>
                      <a:pt x="143" y="449"/>
                      <a:pt x="143" y="447"/>
                    </a:cubicBezTo>
                    <a:cubicBezTo>
                      <a:pt x="144" y="439"/>
                      <a:pt x="147" y="434"/>
                      <a:pt x="152" y="429"/>
                    </a:cubicBezTo>
                    <a:cubicBezTo>
                      <a:pt x="156" y="425"/>
                      <a:pt x="162" y="423"/>
                      <a:pt x="168" y="422"/>
                    </a:cubicBezTo>
                    <a:close/>
                    <a:moveTo>
                      <a:pt x="258" y="422"/>
                    </a:moveTo>
                    <a:cubicBezTo>
                      <a:pt x="264" y="423"/>
                      <a:pt x="269" y="425"/>
                      <a:pt x="273" y="429"/>
                    </a:cubicBezTo>
                    <a:cubicBezTo>
                      <a:pt x="278" y="434"/>
                      <a:pt x="281" y="439"/>
                      <a:pt x="282" y="447"/>
                    </a:cubicBezTo>
                    <a:cubicBezTo>
                      <a:pt x="283" y="449"/>
                      <a:pt x="282" y="451"/>
                      <a:pt x="280" y="452"/>
                    </a:cubicBezTo>
                    <a:cubicBezTo>
                      <a:pt x="277" y="455"/>
                      <a:pt x="271" y="454"/>
                      <a:pt x="265" y="443"/>
                    </a:cubicBezTo>
                    <a:cubicBezTo>
                      <a:pt x="262" y="438"/>
                      <a:pt x="260" y="431"/>
                      <a:pt x="258" y="422"/>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62" name="Freeform 7"/>
              <p:cNvSpPr/>
              <p:nvPr/>
            </p:nvSpPr>
            <p:spPr bwMode="auto">
              <a:xfrm>
                <a:off x="2145" y="1578"/>
                <a:ext cx="164" cy="42"/>
              </a:xfrm>
              <a:custGeom>
                <a:gdLst>
                  <a:gd name="T0" fmla="*/ 0 w 126"/>
                  <a:gd name="T1" fmla="*/ 16 h 33"/>
                  <a:gd name="T2" fmla="*/ 17 w 126"/>
                  <a:gd name="T3" fmla="*/ 33 h 33"/>
                  <a:gd name="T4" fmla="*/ 109 w 126"/>
                  <a:gd name="T5" fmla="*/ 33 h 33"/>
                  <a:gd name="T6" fmla="*/ 126 w 126"/>
                  <a:gd name="T7" fmla="*/ 16 h 33"/>
                  <a:gd name="T8" fmla="*/ 109 w 126"/>
                  <a:gd name="T9" fmla="*/ 0 h 33"/>
                  <a:gd name="T10" fmla="*/ 17 w 126"/>
                  <a:gd name="T11" fmla="*/ 0 h 33"/>
                  <a:gd name="T12" fmla="*/ 0 w 126"/>
                  <a:gd name="T13" fmla="*/ 16 h 33"/>
                </a:gdLst>
                <a:cxnLst>
                  <a:cxn ang="0">
                    <a:pos x="T0" y="T1"/>
                  </a:cxn>
                  <a:cxn ang="0">
                    <a:pos x="T2" y="T3"/>
                  </a:cxn>
                  <a:cxn ang="0">
                    <a:pos x="T4" y="T5"/>
                  </a:cxn>
                  <a:cxn ang="0">
                    <a:pos x="T6" y="T7"/>
                  </a:cxn>
                  <a:cxn ang="0">
                    <a:pos x="T8" y="T9"/>
                  </a:cxn>
                  <a:cxn ang="0">
                    <a:pos x="T10" y="T11"/>
                  </a:cxn>
                  <a:cxn ang="0">
                    <a:pos x="T12" y="T13"/>
                  </a:cxn>
                </a:cxnLst>
                <a:rect l="0" t="0" r="r" b="b"/>
                <a:pathLst>
                  <a:path w="125" h="33">
                    <a:moveTo>
                      <a:pt x="0" y="16"/>
                    </a:moveTo>
                    <a:cubicBezTo>
                      <a:pt x="0" y="25"/>
                      <a:pt x="7" y="33"/>
                      <a:pt x="17" y="33"/>
                    </a:cubicBezTo>
                    <a:cubicBezTo>
                      <a:pt x="109" y="33"/>
                      <a:pt x="109" y="33"/>
                      <a:pt x="109" y="33"/>
                    </a:cubicBezTo>
                    <a:cubicBezTo>
                      <a:pt x="118" y="33"/>
                      <a:pt x="126" y="25"/>
                      <a:pt x="126" y="16"/>
                    </a:cubicBezTo>
                    <a:cubicBezTo>
                      <a:pt x="126" y="7"/>
                      <a:pt x="118" y="0"/>
                      <a:pt x="109" y="0"/>
                    </a:cubicBezTo>
                    <a:cubicBezTo>
                      <a:pt x="17" y="0"/>
                      <a:pt x="17" y="0"/>
                      <a:pt x="17" y="0"/>
                    </a:cubicBezTo>
                    <a:cubicBezTo>
                      <a:pt x="7" y="0"/>
                      <a:pt x="0" y="7"/>
                      <a:pt x="0" y="16"/>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63" name="Freeform 8"/>
              <p:cNvSpPr/>
              <p:nvPr/>
            </p:nvSpPr>
            <p:spPr bwMode="auto">
              <a:xfrm>
                <a:off x="1763" y="1882"/>
                <a:ext cx="44" cy="160"/>
              </a:xfrm>
              <a:custGeom>
                <a:gdLst>
                  <a:gd name="T0" fmla="*/ 17 w 34"/>
                  <a:gd name="T1" fmla="*/ 0 h 123"/>
                  <a:gd name="T2" fmla="*/ 0 w 34"/>
                  <a:gd name="T3" fmla="*/ 16 h 123"/>
                  <a:gd name="T4" fmla="*/ 0 w 34"/>
                  <a:gd name="T5" fmla="*/ 106 h 123"/>
                  <a:gd name="T6" fmla="*/ 17 w 34"/>
                  <a:gd name="T7" fmla="*/ 123 h 123"/>
                  <a:gd name="T8" fmla="*/ 34 w 34"/>
                  <a:gd name="T9" fmla="*/ 106 h 123"/>
                  <a:gd name="T10" fmla="*/ 34 w 34"/>
                  <a:gd name="T11" fmla="*/ 16 h 123"/>
                  <a:gd name="T12" fmla="*/ 17 w 34"/>
                  <a:gd name="T13" fmla="*/ 0 h 123"/>
                </a:gdLst>
                <a:cxnLst>
                  <a:cxn ang="0">
                    <a:pos x="T0" y="T1"/>
                  </a:cxn>
                  <a:cxn ang="0">
                    <a:pos x="T2" y="T3"/>
                  </a:cxn>
                  <a:cxn ang="0">
                    <a:pos x="T4" y="T5"/>
                  </a:cxn>
                  <a:cxn ang="0">
                    <a:pos x="T6" y="T7"/>
                  </a:cxn>
                  <a:cxn ang="0">
                    <a:pos x="T8" y="T9"/>
                  </a:cxn>
                  <a:cxn ang="0">
                    <a:pos x="T10" y="T11"/>
                  </a:cxn>
                  <a:cxn ang="0">
                    <a:pos x="T12" y="T13"/>
                  </a:cxn>
                </a:cxnLst>
                <a:rect l="0" t="0" r="r" b="b"/>
                <a:pathLst>
                  <a:path w="34" h="123">
                    <a:moveTo>
                      <a:pt x="17" y="0"/>
                    </a:moveTo>
                    <a:cubicBezTo>
                      <a:pt x="7" y="0"/>
                      <a:pt x="0" y="7"/>
                      <a:pt x="0" y="16"/>
                    </a:cubicBezTo>
                    <a:cubicBezTo>
                      <a:pt x="0" y="106"/>
                      <a:pt x="0" y="106"/>
                      <a:pt x="0" y="106"/>
                    </a:cubicBezTo>
                    <a:cubicBezTo>
                      <a:pt x="0" y="115"/>
                      <a:pt x="7" y="123"/>
                      <a:pt x="17" y="123"/>
                    </a:cubicBezTo>
                    <a:cubicBezTo>
                      <a:pt x="26" y="123"/>
                      <a:pt x="34" y="115"/>
                      <a:pt x="34" y="106"/>
                    </a:cubicBezTo>
                    <a:cubicBezTo>
                      <a:pt x="34" y="16"/>
                      <a:pt x="34" y="16"/>
                      <a:pt x="34" y="16"/>
                    </a:cubicBezTo>
                    <a:cubicBezTo>
                      <a:pt x="34" y="7"/>
                      <a:pt x="26" y="0"/>
                      <a:pt x="17"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64" name="Freeform 9"/>
              <p:cNvSpPr/>
              <p:nvPr/>
            </p:nvSpPr>
            <p:spPr bwMode="auto">
              <a:xfrm>
                <a:off x="1308" y="1557"/>
                <a:ext cx="165" cy="44"/>
              </a:xfrm>
              <a:custGeom>
                <a:gdLst>
                  <a:gd name="T0" fmla="*/ 17 w 127"/>
                  <a:gd name="T1" fmla="*/ 34 h 34"/>
                  <a:gd name="T2" fmla="*/ 110 w 127"/>
                  <a:gd name="T3" fmla="*/ 34 h 34"/>
                  <a:gd name="T4" fmla="*/ 127 w 127"/>
                  <a:gd name="T5" fmla="*/ 17 h 34"/>
                  <a:gd name="T6" fmla="*/ 110 w 127"/>
                  <a:gd name="T7" fmla="*/ 0 h 34"/>
                  <a:gd name="T8" fmla="*/ 17 w 127"/>
                  <a:gd name="T9" fmla="*/ 0 h 34"/>
                  <a:gd name="T10" fmla="*/ 0 w 127"/>
                  <a:gd name="T11" fmla="*/ 17 h 34"/>
                  <a:gd name="T12" fmla="*/ 17 w 127"/>
                  <a:gd name="T13" fmla="*/ 34 h 34"/>
                </a:gdLst>
                <a:cxnLst>
                  <a:cxn ang="0">
                    <a:pos x="T0" y="T1"/>
                  </a:cxn>
                  <a:cxn ang="0">
                    <a:pos x="T2" y="T3"/>
                  </a:cxn>
                  <a:cxn ang="0">
                    <a:pos x="T4" y="T5"/>
                  </a:cxn>
                  <a:cxn ang="0">
                    <a:pos x="T6" y="T7"/>
                  </a:cxn>
                  <a:cxn ang="0">
                    <a:pos x="T8" y="T9"/>
                  </a:cxn>
                  <a:cxn ang="0">
                    <a:pos x="T10" y="T11"/>
                  </a:cxn>
                  <a:cxn ang="0">
                    <a:pos x="T12" y="T13"/>
                  </a:cxn>
                </a:cxnLst>
                <a:rect l="0" t="0" r="r" b="b"/>
                <a:pathLst>
                  <a:path w="127" h="34">
                    <a:moveTo>
                      <a:pt x="17" y="34"/>
                    </a:moveTo>
                    <a:cubicBezTo>
                      <a:pt x="110" y="34"/>
                      <a:pt x="110" y="34"/>
                      <a:pt x="110" y="34"/>
                    </a:cubicBezTo>
                    <a:cubicBezTo>
                      <a:pt x="119" y="34"/>
                      <a:pt x="127" y="26"/>
                      <a:pt x="127" y="17"/>
                    </a:cubicBezTo>
                    <a:cubicBezTo>
                      <a:pt x="127" y="8"/>
                      <a:pt x="119" y="0"/>
                      <a:pt x="110" y="0"/>
                    </a:cubicBezTo>
                    <a:cubicBezTo>
                      <a:pt x="17" y="0"/>
                      <a:pt x="17" y="0"/>
                      <a:pt x="17" y="0"/>
                    </a:cubicBezTo>
                    <a:cubicBezTo>
                      <a:pt x="8" y="0"/>
                      <a:pt x="0" y="8"/>
                      <a:pt x="0" y="17"/>
                    </a:cubicBezTo>
                    <a:cubicBezTo>
                      <a:pt x="0" y="26"/>
                      <a:pt x="8" y="34"/>
                      <a:pt x="17" y="3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65" name="Freeform 10"/>
              <p:cNvSpPr/>
              <p:nvPr/>
            </p:nvSpPr>
            <p:spPr bwMode="auto">
              <a:xfrm>
                <a:off x="1403" y="1231"/>
                <a:ext cx="145" cy="117"/>
              </a:xfrm>
              <a:custGeom>
                <a:gdLst>
                  <a:gd name="T0" fmla="*/ 9 w 112"/>
                  <a:gd name="T1" fmla="*/ 30 h 90"/>
                  <a:gd name="T2" fmla="*/ 83 w 112"/>
                  <a:gd name="T3" fmla="*/ 84 h 90"/>
                  <a:gd name="T4" fmla="*/ 107 w 112"/>
                  <a:gd name="T5" fmla="*/ 81 h 90"/>
                  <a:gd name="T6" fmla="*/ 103 w 112"/>
                  <a:gd name="T7" fmla="*/ 58 h 90"/>
                  <a:gd name="T8" fmla="*/ 30 w 112"/>
                  <a:gd name="T9" fmla="*/ 3 h 90"/>
                  <a:gd name="T10" fmla="*/ 20 w 112"/>
                  <a:gd name="T11" fmla="*/ 0 h 90"/>
                  <a:gd name="T12" fmla="*/ 6 w 112"/>
                  <a:gd name="T13" fmla="*/ 7 h 90"/>
                  <a:gd name="T14" fmla="*/ 9 w 112"/>
                  <a:gd name="T15" fmla="*/ 30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9" y="30"/>
                    </a:moveTo>
                    <a:cubicBezTo>
                      <a:pt x="83" y="84"/>
                      <a:pt x="83" y="84"/>
                      <a:pt x="83" y="84"/>
                    </a:cubicBezTo>
                    <a:cubicBezTo>
                      <a:pt x="90" y="90"/>
                      <a:pt x="101" y="88"/>
                      <a:pt x="107" y="81"/>
                    </a:cubicBezTo>
                    <a:cubicBezTo>
                      <a:pt x="112" y="74"/>
                      <a:pt x="111" y="63"/>
                      <a:pt x="103" y="58"/>
                    </a:cubicBezTo>
                    <a:cubicBezTo>
                      <a:pt x="30" y="3"/>
                      <a:pt x="30" y="3"/>
                      <a:pt x="30" y="3"/>
                    </a:cubicBezTo>
                    <a:cubicBezTo>
                      <a:pt x="27" y="1"/>
                      <a:pt x="23" y="0"/>
                      <a:pt x="20" y="0"/>
                    </a:cubicBezTo>
                    <a:cubicBezTo>
                      <a:pt x="14" y="0"/>
                      <a:pt x="9" y="2"/>
                      <a:pt x="6" y="7"/>
                    </a:cubicBezTo>
                    <a:cubicBezTo>
                      <a:pt x="0" y="14"/>
                      <a:pt x="2" y="24"/>
                      <a:pt x="9" y="3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66" name="Freeform 11"/>
              <p:cNvSpPr/>
              <p:nvPr/>
            </p:nvSpPr>
            <p:spPr bwMode="auto">
              <a:xfrm>
                <a:off x="2073" y="1231"/>
                <a:ext cx="145" cy="117"/>
              </a:xfrm>
              <a:custGeom>
                <a:gdLst>
                  <a:gd name="T0" fmla="*/ 29 w 112"/>
                  <a:gd name="T1" fmla="*/ 84 h 90"/>
                  <a:gd name="T2" fmla="*/ 103 w 112"/>
                  <a:gd name="T3" fmla="*/ 30 h 90"/>
                  <a:gd name="T4" fmla="*/ 106 w 112"/>
                  <a:gd name="T5" fmla="*/ 7 h 90"/>
                  <a:gd name="T6" fmla="*/ 92 w 112"/>
                  <a:gd name="T7" fmla="*/ 0 h 90"/>
                  <a:gd name="T8" fmla="*/ 82 w 112"/>
                  <a:gd name="T9" fmla="*/ 3 h 90"/>
                  <a:gd name="T10" fmla="*/ 9 w 112"/>
                  <a:gd name="T11" fmla="*/ 58 h 90"/>
                  <a:gd name="T12" fmla="*/ 5 w 112"/>
                  <a:gd name="T13" fmla="*/ 81 h 90"/>
                  <a:gd name="T14" fmla="*/ 29 w 112"/>
                  <a:gd name="T15" fmla="*/ 84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29" y="84"/>
                    </a:moveTo>
                    <a:cubicBezTo>
                      <a:pt x="103" y="30"/>
                      <a:pt x="103" y="30"/>
                      <a:pt x="103" y="30"/>
                    </a:cubicBezTo>
                    <a:cubicBezTo>
                      <a:pt x="110" y="24"/>
                      <a:pt x="112" y="14"/>
                      <a:pt x="106" y="7"/>
                    </a:cubicBezTo>
                    <a:cubicBezTo>
                      <a:pt x="103" y="2"/>
                      <a:pt x="98" y="0"/>
                      <a:pt x="92" y="0"/>
                    </a:cubicBezTo>
                    <a:cubicBezTo>
                      <a:pt x="89" y="0"/>
                      <a:pt x="85" y="1"/>
                      <a:pt x="82" y="3"/>
                    </a:cubicBezTo>
                    <a:cubicBezTo>
                      <a:pt x="9" y="58"/>
                      <a:pt x="9" y="58"/>
                      <a:pt x="9" y="58"/>
                    </a:cubicBezTo>
                    <a:cubicBezTo>
                      <a:pt x="1" y="63"/>
                      <a:pt x="0" y="74"/>
                      <a:pt x="5" y="81"/>
                    </a:cubicBezTo>
                    <a:cubicBezTo>
                      <a:pt x="11" y="88"/>
                      <a:pt x="22" y="90"/>
                      <a:pt x="29" y="8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67" name="Freeform 12"/>
              <p:cNvSpPr/>
              <p:nvPr/>
            </p:nvSpPr>
            <p:spPr bwMode="auto">
              <a:xfrm>
                <a:off x="1431" y="1813"/>
                <a:ext cx="134" cy="128"/>
              </a:xfrm>
              <a:custGeom>
                <a:gdLst>
                  <a:gd name="T0" fmla="*/ 84 w 103"/>
                  <a:gd name="T1" fmla="*/ 0 h 98"/>
                  <a:gd name="T2" fmla="*/ 72 w 103"/>
                  <a:gd name="T3" fmla="*/ 4 h 98"/>
                  <a:gd name="T4" fmla="*/ 7 w 103"/>
                  <a:gd name="T5" fmla="*/ 68 h 98"/>
                  <a:gd name="T6" fmla="*/ 7 w 103"/>
                  <a:gd name="T7" fmla="*/ 91 h 98"/>
                  <a:gd name="T8" fmla="*/ 31 w 103"/>
                  <a:gd name="T9" fmla="*/ 91 h 98"/>
                  <a:gd name="T10" fmla="*/ 96 w 103"/>
                  <a:gd name="T11" fmla="*/ 28 h 98"/>
                  <a:gd name="T12" fmla="*/ 96 w 103"/>
                  <a:gd name="T13" fmla="*/ 4 h 98"/>
                  <a:gd name="T14" fmla="*/ 84 w 103"/>
                  <a:gd name="T15" fmla="*/ 0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3" h="98">
                    <a:moveTo>
                      <a:pt x="84" y="0"/>
                    </a:moveTo>
                    <a:cubicBezTo>
                      <a:pt x="80" y="0"/>
                      <a:pt x="75" y="1"/>
                      <a:pt x="72" y="4"/>
                    </a:cubicBezTo>
                    <a:cubicBezTo>
                      <a:pt x="7" y="68"/>
                      <a:pt x="7" y="68"/>
                      <a:pt x="7" y="68"/>
                    </a:cubicBezTo>
                    <a:cubicBezTo>
                      <a:pt x="0" y="74"/>
                      <a:pt x="0" y="85"/>
                      <a:pt x="7" y="91"/>
                    </a:cubicBezTo>
                    <a:cubicBezTo>
                      <a:pt x="13" y="98"/>
                      <a:pt x="24" y="98"/>
                      <a:pt x="31" y="91"/>
                    </a:cubicBezTo>
                    <a:cubicBezTo>
                      <a:pt x="96" y="28"/>
                      <a:pt x="96" y="28"/>
                      <a:pt x="96" y="28"/>
                    </a:cubicBezTo>
                    <a:cubicBezTo>
                      <a:pt x="103" y="21"/>
                      <a:pt x="103" y="11"/>
                      <a:pt x="96" y="4"/>
                    </a:cubicBezTo>
                    <a:cubicBezTo>
                      <a:pt x="93" y="1"/>
                      <a:pt x="88" y="0"/>
                      <a:pt x="84"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68" name="Freeform 13"/>
              <p:cNvSpPr/>
              <p:nvPr/>
            </p:nvSpPr>
            <p:spPr bwMode="auto">
              <a:xfrm>
                <a:off x="2043" y="1813"/>
                <a:ext cx="132" cy="128"/>
              </a:xfrm>
              <a:custGeom>
                <a:gdLst>
                  <a:gd name="T0" fmla="*/ 31 w 102"/>
                  <a:gd name="T1" fmla="*/ 4 h 98"/>
                  <a:gd name="T2" fmla="*/ 19 w 102"/>
                  <a:gd name="T3" fmla="*/ 0 h 98"/>
                  <a:gd name="T4" fmla="*/ 7 w 102"/>
                  <a:gd name="T5" fmla="*/ 4 h 98"/>
                  <a:gd name="T6" fmla="*/ 7 w 102"/>
                  <a:gd name="T7" fmla="*/ 28 h 98"/>
                  <a:gd name="T8" fmla="*/ 72 w 102"/>
                  <a:gd name="T9" fmla="*/ 91 h 98"/>
                  <a:gd name="T10" fmla="*/ 96 w 102"/>
                  <a:gd name="T11" fmla="*/ 91 h 98"/>
                  <a:gd name="T12" fmla="*/ 96 w 102"/>
                  <a:gd name="T13" fmla="*/ 68 h 98"/>
                  <a:gd name="T14" fmla="*/ 31 w 102"/>
                  <a:gd name="T15" fmla="*/ 4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2" h="98">
                    <a:moveTo>
                      <a:pt x="31" y="4"/>
                    </a:moveTo>
                    <a:cubicBezTo>
                      <a:pt x="27" y="1"/>
                      <a:pt x="23" y="0"/>
                      <a:pt x="19" y="0"/>
                    </a:cubicBezTo>
                    <a:cubicBezTo>
                      <a:pt x="14" y="0"/>
                      <a:pt x="10" y="1"/>
                      <a:pt x="7" y="4"/>
                    </a:cubicBezTo>
                    <a:cubicBezTo>
                      <a:pt x="0" y="11"/>
                      <a:pt x="0" y="21"/>
                      <a:pt x="7" y="28"/>
                    </a:cubicBezTo>
                    <a:cubicBezTo>
                      <a:pt x="72" y="91"/>
                      <a:pt x="72" y="91"/>
                      <a:pt x="72" y="91"/>
                    </a:cubicBezTo>
                    <a:cubicBezTo>
                      <a:pt x="78" y="98"/>
                      <a:pt x="89" y="98"/>
                      <a:pt x="96" y="91"/>
                    </a:cubicBezTo>
                    <a:cubicBezTo>
                      <a:pt x="102" y="85"/>
                      <a:pt x="102" y="74"/>
                      <a:pt x="96" y="68"/>
                    </a:cubicBezTo>
                    <a:lnTo>
                      <a:pt x="31" y="4"/>
                    </a:ln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grpSp>
      </p:grpSp>
      <p:sp>
        <p:nvSpPr>
          <p:cNvPr id="69" name="文本框 5"/>
          <p:cNvSpPr txBox="1">
            <a:spLocks noChangeArrowheads="1"/>
          </p:cNvSpPr>
          <p:nvPr/>
        </p:nvSpPr>
        <p:spPr bwMode="auto">
          <a:xfrm>
            <a:off x="3745702" y="574915"/>
            <a:ext cx="3539216" cy="457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fontAlgn="base">
              <a:spcBef>
                <a:spcPct val="0"/>
              </a:spcBef>
              <a:spcAft>
                <a:spcPct val="0"/>
              </a:spcAft>
              <a:defRPr/>
            </a:pPr>
            <a:r>
              <a:rPr lang="zh-CN" altLang="en-US" sz="2400" b="1">
                <a:solidFill>
                  <a:schemeClr val="tx2"/>
                </a:solidFill>
                <a:latin typeface="幼圆" panose="02010509060101010101" charset="-122"/>
                <a:ea typeface="华文仿宋" panose="02010600040101010101" pitchFamily="2" charset="-122"/>
              </a:rPr>
              <a:t>一、导管相关性血流感染</a:t>
            </a:r>
            <a:endParaRPr lang="zh-CN" altLang="en-US" sz="2400" b="1">
              <a:solidFill>
                <a:schemeClr val="tx2"/>
              </a:solidFill>
              <a:latin typeface="幼圆" panose="02010509060101010101" charset="-122"/>
              <a:ea typeface="华文仿宋" panose="02010600040101010101" pitchFamily="2" charset="-122"/>
            </a:endParaRPr>
          </a:p>
        </p:txBody>
      </p:sp>
      <p:sp>
        <p:nvSpPr>
          <p:cNvPr id="71" name="矩形 70"/>
          <p:cNvSpPr/>
          <p:nvPr/>
        </p:nvSpPr>
        <p:spPr>
          <a:xfrm>
            <a:off x="3872702" y="1364864"/>
            <a:ext cx="3889441" cy="2288286"/>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50000"/>
              </a:lnSpc>
              <a:spcBef>
                <a:spcPct val="0"/>
              </a:spcBef>
              <a:spcAft>
                <a:spcPct val="0"/>
              </a:spcAft>
              <a:buClrTx/>
              <a:buSzTx/>
              <a:buFontTx/>
              <a:buNone/>
              <a:defRPr/>
            </a:pPr>
            <a:r>
              <a:rPr kumimoji="0" lang="zh-CN" altLang="en-US" sz="1600" b="0" i="0" u="none" strike="noStrike" kern="0" cap="none" spc="0" normalizeH="0" baseline="0" noProof="0">
                <a:ln>
                  <a:noFill/>
                </a:ln>
                <a:solidFill>
                  <a:schemeClr val="tx1">
                    <a:lumMod val="75000"/>
                    <a:lumOff val="25000"/>
                  </a:schemeClr>
                </a:solidFill>
                <a:effectLst/>
                <a:uLnTx/>
                <a:uFillTx/>
                <a:latin typeface="幼圆" panose="02010509060101010101" charset="-122"/>
                <a:ea typeface="华文仿宋" panose="02010600040101010101" pitchFamily="2" charset="-122"/>
              </a:rPr>
              <a:t>导管相关性血流感染（</a:t>
            </a:r>
            <a:r>
              <a:rPr kumimoji="0" lang="en-US" altLang="zh-CN" sz="1600" b="0" i="0" u="none" strike="noStrike" kern="0" cap="none" spc="0" normalizeH="0" baseline="0" noProof="0">
                <a:ln>
                  <a:noFill/>
                </a:ln>
                <a:solidFill>
                  <a:schemeClr val="tx1">
                    <a:lumMod val="75000"/>
                    <a:lumOff val="25000"/>
                  </a:schemeClr>
                </a:solidFill>
                <a:effectLst/>
                <a:uLnTx/>
                <a:uFillTx/>
                <a:latin typeface="幼圆" panose="02010509060101010101" charset="-122"/>
                <a:ea typeface="华文仿宋" panose="02010600040101010101" pitchFamily="2" charset="-122"/>
              </a:rPr>
              <a:t>Catheter-related blood stream infection</a:t>
            </a:r>
            <a:r>
              <a:rPr kumimoji="0" lang="zh-CN" altLang="en-US" sz="1600" b="0" i="0" u="none" strike="noStrike" kern="0" cap="none" spc="0" normalizeH="0" baseline="0" noProof="0">
                <a:ln>
                  <a:noFill/>
                </a:ln>
                <a:solidFill>
                  <a:schemeClr val="tx1">
                    <a:lumMod val="75000"/>
                    <a:lumOff val="25000"/>
                  </a:schemeClr>
                </a:solidFill>
                <a:effectLst/>
                <a:uLnTx/>
                <a:uFillTx/>
                <a:latin typeface="幼圆" panose="02010509060101010101" charset="-122"/>
                <a:ea typeface="华文仿宋" panose="02010600040101010101" pitchFamily="2" charset="-122"/>
              </a:rPr>
              <a:t>，</a:t>
            </a:r>
            <a:r>
              <a:rPr kumimoji="0" lang="en-US" altLang="zh-CN" sz="1600" b="0" i="0" u="none" strike="noStrike" kern="0" cap="none" spc="0" normalizeH="0" baseline="0" noProof="0">
                <a:ln>
                  <a:noFill/>
                </a:ln>
                <a:solidFill>
                  <a:schemeClr val="tx1">
                    <a:lumMod val="75000"/>
                    <a:lumOff val="25000"/>
                  </a:schemeClr>
                </a:solidFill>
                <a:effectLst/>
                <a:uLnTx/>
                <a:uFillTx/>
                <a:latin typeface="幼圆" panose="02010509060101010101" charset="-122"/>
                <a:ea typeface="华文仿宋" panose="02010600040101010101" pitchFamily="2" charset="-122"/>
              </a:rPr>
              <a:t>CRBSI</a:t>
            </a:r>
            <a:r>
              <a:rPr kumimoji="0" lang="zh-CN" altLang="en-US" sz="1600" b="0" i="0" u="none" strike="noStrike" kern="0" cap="none" spc="0" normalizeH="0" baseline="0" noProof="0">
                <a:ln>
                  <a:noFill/>
                </a:ln>
                <a:solidFill>
                  <a:schemeClr val="tx1">
                    <a:lumMod val="75000"/>
                    <a:lumOff val="25000"/>
                  </a:schemeClr>
                </a:solidFill>
                <a:effectLst/>
                <a:uLnTx/>
                <a:uFillTx/>
                <a:latin typeface="幼圆" panose="02010509060101010101" charset="-122"/>
                <a:ea typeface="华文仿宋" panose="02010600040101010101" pitchFamily="2" charset="-122"/>
              </a:rPr>
              <a:t>）是指患者留置血管内导管期间或拔管后</a:t>
            </a:r>
            <a:r>
              <a:rPr kumimoji="0" lang="en-US" altLang="zh-CN" sz="1600" b="0" i="0" u="none" strike="noStrike" kern="0" cap="none" spc="0" normalizeH="0" baseline="0" noProof="0">
                <a:ln>
                  <a:noFill/>
                </a:ln>
                <a:solidFill>
                  <a:schemeClr val="tx1">
                    <a:lumMod val="75000"/>
                    <a:lumOff val="25000"/>
                  </a:schemeClr>
                </a:solidFill>
                <a:effectLst/>
                <a:uLnTx/>
                <a:uFillTx/>
                <a:latin typeface="幼圆" panose="02010509060101010101" charset="-122"/>
                <a:ea typeface="华文仿宋" panose="02010600040101010101" pitchFamily="2" charset="-122"/>
              </a:rPr>
              <a:t>48h</a:t>
            </a:r>
            <a:r>
              <a:rPr kumimoji="0" lang="zh-CN" altLang="en-US" sz="1600" b="0" i="0" u="none" strike="noStrike" kern="0" cap="none" spc="0" normalizeH="0" baseline="0" noProof="0">
                <a:ln>
                  <a:noFill/>
                </a:ln>
                <a:solidFill>
                  <a:schemeClr val="tx1">
                    <a:lumMod val="75000"/>
                    <a:lumOff val="25000"/>
                  </a:schemeClr>
                </a:solidFill>
                <a:effectLst/>
                <a:uLnTx/>
                <a:uFillTx/>
                <a:latin typeface="幼圆" panose="02010509060101010101" charset="-122"/>
                <a:ea typeface="华文仿宋" panose="02010600040101010101" pitchFamily="2" charset="-122"/>
              </a:rPr>
              <a:t>内出现菌血症或者真菌学感染症状，伴有寒战、发热等症状，并排除外部感染源所引发的感染情况</a:t>
            </a:r>
            <a:r>
              <a:rPr kumimoji="0" lang="en-US" altLang="zh-CN" sz="1600" b="0" i="0" u="none" strike="noStrike" kern="0" cap="none" spc="0" normalizeH="0" baseline="0" noProof="0">
                <a:ln>
                  <a:noFill/>
                </a:ln>
                <a:solidFill>
                  <a:schemeClr val="tx1">
                    <a:lumMod val="75000"/>
                    <a:lumOff val="25000"/>
                  </a:schemeClr>
                </a:solidFill>
                <a:effectLst/>
                <a:uLnTx/>
                <a:uFillTx/>
                <a:latin typeface="幼圆" panose="02010509060101010101" charset="-122"/>
                <a:ea typeface="华文仿宋" panose="02010600040101010101" pitchFamily="2" charset="-122"/>
              </a:rPr>
              <a:t>[1]</a:t>
            </a:r>
            <a:endParaRPr kumimoji="0" lang="en-US" altLang="zh-CN" sz="1600" b="0" i="0" u="none" strike="noStrike" kern="0" cap="none" spc="0" normalizeH="0" baseline="0" noProof="0">
              <a:ln>
                <a:noFill/>
              </a:ln>
              <a:solidFill>
                <a:schemeClr val="tx1">
                  <a:lumMod val="75000"/>
                  <a:lumOff val="25000"/>
                </a:schemeClr>
              </a:solidFill>
              <a:effectLst/>
              <a:uLnTx/>
              <a:uFillTx/>
              <a:latin typeface="幼圆" panose="02010509060101010101" charset="-122"/>
              <a:ea typeface="华文仿宋" panose="02010600040101010101" pitchFamily="2" charset="-122"/>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71"/>
                                        </p:tgtEl>
                                        <p:attrNameLst>
                                          <p:attrName>style.visibility</p:attrName>
                                        </p:attrNameLst>
                                      </p:cBhvr>
                                      <p:to>
                                        <p:strVal val="visible"/>
                                      </p:to>
                                    </p:set>
                                    <p:animEffect transition="in" filter="diamond(in)">
                                      <p:cBhvr>
                                        <p:cTn id="7" dur="2000"/>
                                        <p:tgtEl>
                                          <p:spTgt spid="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文本框 6"/>
          <p:cNvSpPr txBox="1">
            <a:spLocks noChangeArrowheads="1"/>
          </p:cNvSpPr>
          <p:nvPr/>
        </p:nvSpPr>
        <p:spPr bwMode="auto">
          <a:xfrm>
            <a:off x="735330" y="306705"/>
            <a:ext cx="3606166" cy="457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fontAlgn="base">
              <a:spcBef>
                <a:spcPct val="0"/>
              </a:spcBef>
              <a:spcAft>
                <a:spcPct val="0"/>
              </a:spcAft>
              <a:defRPr/>
            </a:pPr>
            <a:r>
              <a:rPr lang="zh-CN" altLang="en-US" sz="2400" b="1">
                <a:solidFill>
                  <a:schemeClr val="tx2"/>
                </a:solidFill>
                <a:latin typeface="幼圆" panose="02010509060101010101" charset="-122"/>
                <a:ea typeface="华文仿宋" panose="02010600040101010101" pitchFamily="2" charset="-122"/>
              </a:rPr>
              <a:t>二、</a:t>
            </a:r>
            <a:r>
              <a:rPr lang="en-US" altLang="zh-CN" sz="2400" b="1">
                <a:solidFill>
                  <a:schemeClr val="tx2"/>
                </a:solidFill>
                <a:latin typeface="幼圆" panose="02010509060101010101" charset="-122"/>
                <a:ea typeface="华文仿宋" panose="02010600040101010101" pitchFamily="2" charset="-122"/>
              </a:rPr>
              <a:t>CLABSI</a:t>
            </a:r>
            <a:r>
              <a:rPr lang="zh-CN" altLang="en-US" sz="2400" b="1">
                <a:solidFill>
                  <a:schemeClr val="tx2"/>
                </a:solidFill>
                <a:latin typeface="幼圆" panose="02010509060101010101" charset="-122"/>
                <a:ea typeface="华文仿宋" panose="02010600040101010101" pitchFamily="2" charset="-122"/>
              </a:rPr>
              <a:t>诊断标准</a:t>
            </a:r>
            <a:endParaRPr lang="zh-CN" altLang="en-US" sz="2400" b="1">
              <a:solidFill>
                <a:schemeClr val="tx2"/>
              </a:solidFill>
              <a:latin typeface="幼圆" panose="02010509060101010101" charset="-122"/>
              <a:ea typeface="华文仿宋" panose="02010600040101010101" pitchFamily="2" charset="-122"/>
            </a:endParaRPr>
          </a:p>
        </p:txBody>
      </p:sp>
      <p:cxnSp>
        <p:nvCxnSpPr>
          <p:cNvPr id="27" name="直接连接符 26"/>
          <p:cNvCxnSpPr/>
          <p:nvPr/>
        </p:nvCxnSpPr>
        <p:spPr>
          <a:xfrm>
            <a:off x="553614" y="525740"/>
            <a:ext cx="19278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3" name="组合 12"/>
          <p:cNvGrpSpPr/>
          <p:nvPr/>
        </p:nvGrpSpPr>
        <p:grpSpPr>
          <a:xfrm>
            <a:off x="216816" y="0"/>
            <a:ext cx="518476" cy="985698"/>
            <a:chOff x="8730" y="0"/>
            <a:chExt cx="1589087" cy="3021084"/>
          </a:xfrm>
        </p:grpSpPr>
        <p:cxnSp>
          <p:nvCxnSpPr>
            <p:cNvPr id="14" name="直接连接符 13"/>
            <p:cNvCxnSpPr/>
            <p:nvPr/>
          </p:nvCxnSpPr>
          <p:spPr>
            <a:xfrm flipH="1">
              <a:off x="803273" y="0"/>
              <a:ext cx="0" cy="1381196"/>
            </a:xfrm>
            <a:prstGeom prst="line">
              <a:avLst/>
            </a:prstGeom>
            <a:ln w="28575">
              <a:solidFill>
                <a:srgbClr val="3D3D3D"/>
              </a:solidFill>
            </a:ln>
          </p:spPr>
          <p:style>
            <a:lnRef idx="1">
              <a:schemeClr val="accent1"/>
            </a:lnRef>
            <a:fillRef idx="0">
              <a:schemeClr val="accent1"/>
            </a:fillRef>
            <a:effectRef idx="0">
              <a:schemeClr val="accent1"/>
            </a:effectRef>
            <a:fontRef idx="minor">
              <a:schemeClr val="tx1"/>
            </a:fontRef>
          </p:style>
        </p:cxnSp>
        <p:grpSp>
          <p:nvGrpSpPr>
            <p:cNvPr id="15" name="Group 4"/>
            <p:cNvGrpSpPr>
              <a:grpSpLocks noChangeAspect="1"/>
            </p:cNvGrpSpPr>
            <p:nvPr/>
          </p:nvGrpSpPr>
          <p:grpSpPr>
            <a:xfrm>
              <a:off x="8730" y="1381196"/>
              <a:ext cx="1589087" cy="1639888"/>
              <a:chOff x="1308" y="1009"/>
              <a:chExt cx="1001" cy="1033"/>
            </a:xfrm>
          </p:grpSpPr>
          <p:sp>
            <p:nvSpPr>
              <p:cNvPr id="16" name="Freeform 5"/>
              <p:cNvSpPr/>
              <p:nvPr/>
            </p:nvSpPr>
            <p:spPr bwMode="auto">
              <a:xfrm>
                <a:off x="1533" y="1009"/>
                <a:ext cx="571" cy="830"/>
              </a:xfrm>
              <a:custGeom>
                <a:gdLst>
                  <a:gd name="T0" fmla="*/ 404 w 439"/>
                  <a:gd name="T1" fmla="*/ 298 h 638"/>
                  <a:gd name="T2" fmla="*/ 321 w 439"/>
                  <a:gd name="T3" fmla="*/ 223 h 638"/>
                  <a:gd name="T4" fmla="*/ 321 w 439"/>
                  <a:gd name="T5" fmla="*/ 50 h 638"/>
                  <a:gd name="T6" fmla="*/ 318 w 439"/>
                  <a:gd name="T7" fmla="*/ 41 h 638"/>
                  <a:gd name="T8" fmla="*/ 221 w 439"/>
                  <a:gd name="T9" fmla="*/ 0 h 638"/>
                  <a:gd name="T10" fmla="*/ 118 w 439"/>
                  <a:gd name="T11" fmla="*/ 40 h 638"/>
                  <a:gd name="T12" fmla="*/ 114 w 439"/>
                  <a:gd name="T13" fmla="*/ 50 h 638"/>
                  <a:gd name="T14" fmla="*/ 114 w 439"/>
                  <a:gd name="T15" fmla="*/ 225 h 638"/>
                  <a:gd name="T16" fmla="*/ 34 w 439"/>
                  <a:gd name="T17" fmla="*/ 300 h 638"/>
                  <a:gd name="T18" fmla="*/ 0 w 439"/>
                  <a:gd name="T19" fmla="*/ 418 h 638"/>
                  <a:gd name="T20" fmla="*/ 220 w 439"/>
                  <a:gd name="T21" fmla="*/ 638 h 638"/>
                  <a:gd name="T22" fmla="*/ 439 w 439"/>
                  <a:gd name="T23" fmla="*/ 418 h 638"/>
                  <a:gd name="T24" fmla="*/ 404 w 439"/>
                  <a:gd name="T25" fmla="*/ 298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9" h="638">
                    <a:moveTo>
                      <a:pt x="404" y="298"/>
                    </a:moveTo>
                    <a:cubicBezTo>
                      <a:pt x="383" y="267"/>
                      <a:pt x="355" y="241"/>
                      <a:pt x="321" y="223"/>
                    </a:cubicBezTo>
                    <a:cubicBezTo>
                      <a:pt x="321" y="222"/>
                      <a:pt x="321" y="50"/>
                      <a:pt x="321" y="50"/>
                    </a:cubicBezTo>
                    <a:cubicBezTo>
                      <a:pt x="321" y="47"/>
                      <a:pt x="320" y="44"/>
                      <a:pt x="318" y="41"/>
                    </a:cubicBezTo>
                    <a:cubicBezTo>
                      <a:pt x="316" y="39"/>
                      <a:pt x="282" y="0"/>
                      <a:pt x="221" y="0"/>
                    </a:cubicBezTo>
                    <a:cubicBezTo>
                      <a:pt x="162" y="0"/>
                      <a:pt x="120" y="38"/>
                      <a:pt x="118" y="40"/>
                    </a:cubicBezTo>
                    <a:cubicBezTo>
                      <a:pt x="116" y="43"/>
                      <a:pt x="114" y="46"/>
                      <a:pt x="114" y="50"/>
                    </a:cubicBezTo>
                    <a:cubicBezTo>
                      <a:pt x="114" y="50"/>
                      <a:pt x="114" y="223"/>
                      <a:pt x="114" y="225"/>
                    </a:cubicBezTo>
                    <a:cubicBezTo>
                      <a:pt x="81" y="243"/>
                      <a:pt x="54" y="269"/>
                      <a:pt x="34" y="300"/>
                    </a:cubicBezTo>
                    <a:cubicBezTo>
                      <a:pt x="11" y="335"/>
                      <a:pt x="0" y="376"/>
                      <a:pt x="0" y="418"/>
                    </a:cubicBezTo>
                    <a:cubicBezTo>
                      <a:pt x="0" y="539"/>
                      <a:pt x="98" y="638"/>
                      <a:pt x="220" y="638"/>
                    </a:cubicBezTo>
                    <a:cubicBezTo>
                      <a:pt x="341" y="638"/>
                      <a:pt x="439" y="539"/>
                      <a:pt x="439" y="418"/>
                    </a:cubicBezTo>
                    <a:cubicBezTo>
                      <a:pt x="439" y="375"/>
                      <a:pt x="427" y="334"/>
                      <a:pt x="404" y="298"/>
                    </a:cubicBezTo>
                    <a:close/>
                  </a:path>
                </a:pathLst>
              </a:custGeom>
              <a:solidFill>
                <a:srgbClr val="F7B63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17" name="Freeform 6"/>
              <p:cNvSpPr>
                <a:spLocks noEditPoints="1"/>
              </p:cNvSpPr>
              <p:nvPr/>
            </p:nvSpPr>
            <p:spPr bwMode="auto">
              <a:xfrm>
                <a:off x="1526" y="1009"/>
                <a:ext cx="573" cy="830"/>
              </a:xfrm>
              <a:custGeom>
                <a:gdLst>
                  <a:gd name="T0" fmla="*/ 440 w 440"/>
                  <a:gd name="T1" fmla="*/ 418 h 638"/>
                  <a:gd name="T2" fmla="*/ 322 w 440"/>
                  <a:gd name="T3" fmla="*/ 223 h 638"/>
                  <a:gd name="T4" fmla="*/ 319 w 440"/>
                  <a:gd name="T5" fmla="*/ 41 h 638"/>
                  <a:gd name="T6" fmla="*/ 119 w 440"/>
                  <a:gd name="T7" fmla="*/ 40 h 638"/>
                  <a:gd name="T8" fmla="*/ 114 w 440"/>
                  <a:gd name="T9" fmla="*/ 225 h 638"/>
                  <a:gd name="T10" fmla="*/ 0 w 440"/>
                  <a:gd name="T11" fmla="*/ 418 h 638"/>
                  <a:gd name="T12" fmla="*/ 143 w 440"/>
                  <a:gd name="T13" fmla="*/ 75 h 638"/>
                  <a:gd name="T14" fmla="*/ 294 w 440"/>
                  <a:gd name="T15" fmla="*/ 134 h 638"/>
                  <a:gd name="T16" fmla="*/ 143 w 440"/>
                  <a:gd name="T17" fmla="*/ 75 h 638"/>
                  <a:gd name="T18" fmla="*/ 294 w 440"/>
                  <a:gd name="T19" fmla="*/ 162 h 638"/>
                  <a:gd name="T20" fmla="*/ 294 w 440"/>
                  <a:gd name="T21" fmla="*/ 189 h 638"/>
                  <a:gd name="T22" fmla="*/ 143 w 440"/>
                  <a:gd name="T23" fmla="*/ 134 h 638"/>
                  <a:gd name="T24" fmla="*/ 213 w 440"/>
                  <a:gd name="T25" fmla="*/ 411 h 638"/>
                  <a:gd name="T26" fmla="*/ 184 w 440"/>
                  <a:gd name="T27" fmla="*/ 400 h 638"/>
                  <a:gd name="T28" fmla="*/ 196 w 440"/>
                  <a:gd name="T29" fmla="*/ 200 h 638"/>
                  <a:gd name="T30" fmla="*/ 230 w 440"/>
                  <a:gd name="T31" fmla="*/ 228 h 638"/>
                  <a:gd name="T32" fmla="*/ 218 w 440"/>
                  <a:gd name="T33" fmla="*/ 408 h 638"/>
                  <a:gd name="T34" fmla="*/ 213 w 440"/>
                  <a:gd name="T35" fmla="*/ 459 h 638"/>
                  <a:gd name="T36" fmla="*/ 213 w 440"/>
                  <a:gd name="T37" fmla="*/ 435 h 638"/>
                  <a:gd name="T38" fmla="*/ 136 w 440"/>
                  <a:gd name="T39" fmla="*/ 245 h 638"/>
                  <a:gd name="T40" fmla="*/ 143 w 440"/>
                  <a:gd name="T41" fmla="*/ 191 h 638"/>
                  <a:gd name="T42" fmla="*/ 183 w 440"/>
                  <a:gd name="T43" fmla="*/ 228 h 638"/>
                  <a:gd name="T44" fmla="*/ 146 w 440"/>
                  <a:gd name="T45" fmla="*/ 411 h 638"/>
                  <a:gd name="T46" fmla="*/ 139 w 440"/>
                  <a:gd name="T47" fmla="*/ 470 h 638"/>
                  <a:gd name="T48" fmla="*/ 181 w 440"/>
                  <a:gd name="T49" fmla="*/ 421 h 638"/>
                  <a:gd name="T50" fmla="*/ 188 w 440"/>
                  <a:gd name="T51" fmla="*/ 450 h 638"/>
                  <a:gd name="T52" fmla="*/ 237 w 440"/>
                  <a:gd name="T53" fmla="*/ 450 h 638"/>
                  <a:gd name="T54" fmla="*/ 245 w 440"/>
                  <a:gd name="T55" fmla="*/ 421 h 638"/>
                  <a:gd name="T56" fmla="*/ 286 w 440"/>
                  <a:gd name="T57" fmla="*/ 470 h 638"/>
                  <a:gd name="T58" fmla="*/ 279 w 440"/>
                  <a:gd name="T59" fmla="*/ 411 h 638"/>
                  <a:gd name="T60" fmla="*/ 243 w 440"/>
                  <a:gd name="T61" fmla="*/ 228 h 638"/>
                  <a:gd name="T62" fmla="*/ 294 w 440"/>
                  <a:gd name="T63" fmla="*/ 217 h 638"/>
                  <a:gd name="T64" fmla="*/ 302 w 440"/>
                  <a:gd name="T65" fmla="*/ 244 h 638"/>
                  <a:gd name="T66" fmla="*/ 220 w 440"/>
                  <a:gd name="T67" fmla="*/ 610 h 638"/>
                  <a:gd name="T68" fmla="*/ 136 w 440"/>
                  <a:gd name="T69" fmla="*/ 245 h 638"/>
                  <a:gd name="T70" fmla="*/ 160 w 440"/>
                  <a:gd name="T71" fmla="*/ 443 h 638"/>
                  <a:gd name="T72" fmla="*/ 143 w 440"/>
                  <a:gd name="T73" fmla="*/ 447 h 638"/>
                  <a:gd name="T74" fmla="*/ 168 w 440"/>
                  <a:gd name="T75" fmla="*/ 422 h 638"/>
                  <a:gd name="T76" fmla="*/ 273 w 440"/>
                  <a:gd name="T77" fmla="*/ 429 h 638"/>
                  <a:gd name="T78" fmla="*/ 280 w 440"/>
                  <a:gd name="T79" fmla="*/ 452 h 638"/>
                  <a:gd name="T80" fmla="*/ 258 w 440"/>
                  <a:gd name="T81" fmla="*/ 422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40" h="638">
                    <a:moveTo>
                      <a:pt x="220" y="638"/>
                    </a:moveTo>
                    <a:cubicBezTo>
                      <a:pt x="342" y="638"/>
                      <a:pt x="440" y="539"/>
                      <a:pt x="440" y="418"/>
                    </a:cubicBezTo>
                    <a:cubicBezTo>
                      <a:pt x="440" y="375"/>
                      <a:pt x="428" y="334"/>
                      <a:pt x="405" y="298"/>
                    </a:cubicBezTo>
                    <a:cubicBezTo>
                      <a:pt x="384" y="267"/>
                      <a:pt x="356" y="241"/>
                      <a:pt x="322" y="223"/>
                    </a:cubicBezTo>
                    <a:cubicBezTo>
                      <a:pt x="322" y="222"/>
                      <a:pt x="322" y="50"/>
                      <a:pt x="322" y="50"/>
                    </a:cubicBezTo>
                    <a:cubicBezTo>
                      <a:pt x="322" y="47"/>
                      <a:pt x="321" y="44"/>
                      <a:pt x="319" y="41"/>
                    </a:cubicBezTo>
                    <a:cubicBezTo>
                      <a:pt x="317" y="39"/>
                      <a:pt x="283" y="0"/>
                      <a:pt x="222" y="0"/>
                    </a:cubicBezTo>
                    <a:cubicBezTo>
                      <a:pt x="162" y="0"/>
                      <a:pt x="121" y="38"/>
                      <a:pt x="119" y="40"/>
                    </a:cubicBezTo>
                    <a:cubicBezTo>
                      <a:pt x="117" y="43"/>
                      <a:pt x="115" y="46"/>
                      <a:pt x="115" y="50"/>
                    </a:cubicBezTo>
                    <a:cubicBezTo>
                      <a:pt x="115" y="50"/>
                      <a:pt x="115" y="223"/>
                      <a:pt x="114" y="225"/>
                    </a:cubicBezTo>
                    <a:cubicBezTo>
                      <a:pt x="82" y="243"/>
                      <a:pt x="55" y="269"/>
                      <a:pt x="35" y="300"/>
                    </a:cubicBezTo>
                    <a:cubicBezTo>
                      <a:pt x="12" y="335"/>
                      <a:pt x="0" y="376"/>
                      <a:pt x="0" y="418"/>
                    </a:cubicBezTo>
                    <a:cubicBezTo>
                      <a:pt x="0" y="539"/>
                      <a:pt x="99" y="638"/>
                      <a:pt x="220" y="638"/>
                    </a:cubicBezTo>
                    <a:close/>
                    <a:moveTo>
                      <a:pt x="143" y="75"/>
                    </a:moveTo>
                    <a:cubicBezTo>
                      <a:pt x="294" y="102"/>
                      <a:pt x="294" y="102"/>
                      <a:pt x="294" y="102"/>
                    </a:cubicBezTo>
                    <a:cubicBezTo>
                      <a:pt x="294" y="134"/>
                      <a:pt x="294" y="134"/>
                      <a:pt x="294" y="134"/>
                    </a:cubicBezTo>
                    <a:cubicBezTo>
                      <a:pt x="143" y="106"/>
                      <a:pt x="143" y="106"/>
                      <a:pt x="143" y="106"/>
                    </a:cubicBezTo>
                    <a:lnTo>
                      <a:pt x="143" y="75"/>
                    </a:lnTo>
                    <a:close/>
                    <a:moveTo>
                      <a:pt x="143" y="134"/>
                    </a:moveTo>
                    <a:cubicBezTo>
                      <a:pt x="294" y="162"/>
                      <a:pt x="294" y="162"/>
                      <a:pt x="294" y="162"/>
                    </a:cubicBezTo>
                    <a:cubicBezTo>
                      <a:pt x="294" y="180"/>
                      <a:pt x="294" y="180"/>
                      <a:pt x="294" y="180"/>
                    </a:cubicBezTo>
                    <a:cubicBezTo>
                      <a:pt x="294" y="189"/>
                      <a:pt x="294" y="189"/>
                      <a:pt x="294" y="189"/>
                    </a:cubicBezTo>
                    <a:cubicBezTo>
                      <a:pt x="143" y="163"/>
                      <a:pt x="143" y="163"/>
                      <a:pt x="143" y="163"/>
                    </a:cubicBezTo>
                    <a:lnTo>
                      <a:pt x="143" y="134"/>
                    </a:lnTo>
                    <a:close/>
                    <a:moveTo>
                      <a:pt x="218" y="408"/>
                    </a:moveTo>
                    <a:cubicBezTo>
                      <a:pt x="216" y="409"/>
                      <a:pt x="214" y="410"/>
                      <a:pt x="213" y="411"/>
                    </a:cubicBezTo>
                    <a:cubicBezTo>
                      <a:pt x="211" y="410"/>
                      <a:pt x="209" y="409"/>
                      <a:pt x="207" y="408"/>
                    </a:cubicBezTo>
                    <a:cubicBezTo>
                      <a:pt x="201" y="404"/>
                      <a:pt x="193" y="402"/>
                      <a:pt x="184" y="400"/>
                    </a:cubicBezTo>
                    <a:cubicBezTo>
                      <a:pt x="191" y="354"/>
                      <a:pt x="194" y="273"/>
                      <a:pt x="195" y="228"/>
                    </a:cubicBezTo>
                    <a:cubicBezTo>
                      <a:pt x="195" y="215"/>
                      <a:pt x="196" y="205"/>
                      <a:pt x="196" y="200"/>
                    </a:cubicBezTo>
                    <a:cubicBezTo>
                      <a:pt x="230" y="206"/>
                      <a:pt x="230" y="206"/>
                      <a:pt x="230" y="206"/>
                    </a:cubicBezTo>
                    <a:cubicBezTo>
                      <a:pt x="230" y="211"/>
                      <a:pt x="230" y="219"/>
                      <a:pt x="230" y="228"/>
                    </a:cubicBezTo>
                    <a:cubicBezTo>
                      <a:pt x="231" y="273"/>
                      <a:pt x="234" y="354"/>
                      <a:pt x="241" y="400"/>
                    </a:cubicBezTo>
                    <a:cubicBezTo>
                      <a:pt x="233" y="402"/>
                      <a:pt x="225" y="404"/>
                      <a:pt x="218" y="408"/>
                    </a:cubicBezTo>
                    <a:close/>
                    <a:moveTo>
                      <a:pt x="225" y="448"/>
                    </a:moveTo>
                    <a:cubicBezTo>
                      <a:pt x="224" y="452"/>
                      <a:pt x="218" y="459"/>
                      <a:pt x="213" y="459"/>
                    </a:cubicBezTo>
                    <a:cubicBezTo>
                      <a:pt x="208" y="459"/>
                      <a:pt x="201" y="452"/>
                      <a:pt x="201" y="448"/>
                    </a:cubicBezTo>
                    <a:cubicBezTo>
                      <a:pt x="201" y="445"/>
                      <a:pt x="204" y="439"/>
                      <a:pt x="213" y="435"/>
                    </a:cubicBezTo>
                    <a:cubicBezTo>
                      <a:pt x="221" y="439"/>
                      <a:pt x="225" y="445"/>
                      <a:pt x="225" y="448"/>
                    </a:cubicBezTo>
                    <a:close/>
                    <a:moveTo>
                      <a:pt x="136" y="245"/>
                    </a:moveTo>
                    <a:cubicBezTo>
                      <a:pt x="144" y="242"/>
                      <a:pt x="144" y="242"/>
                      <a:pt x="144" y="242"/>
                    </a:cubicBezTo>
                    <a:cubicBezTo>
                      <a:pt x="143" y="191"/>
                      <a:pt x="143" y="191"/>
                      <a:pt x="143" y="191"/>
                    </a:cubicBezTo>
                    <a:cubicBezTo>
                      <a:pt x="183" y="198"/>
                      <a:pt x="183" y="198"/>
                      <a:pt x="183" y="198"/>
                    </a:cubicBezTo>
                    <a:cubicBezTo>
                      <a:pt x="183" y="205"/>
                      <a:pt x="183" y="215"/>
                      <a:pt x="183" y="228"/>
                    </a:cubicBezTo>
                    <a:cubicBezTo>
                      <a:pt x="181" y="278"/>
                      <a:pt x="178" y="360"/>
                      <a:pt x="172" y="400"/>
                    </a:cubicBezTo>
                    <a:cubicBezTo>
                      <a:pt x="162" y="401"/>
                      <a:pt x="153" y="404"/>
                      <a:pt x="146" y="411"/>
                    </a:cubicBezTo>
                    <a:cubicBezTo>
                      <a:pt x="138" y="418"/>
                      <a:pt x="133" y="429"/>
                      <a:pt x="131" y="441"/>
                    </a:cubicBezTo>
                    <a:cubicBezTo>
                      <a:pt x="129" y="453"/>
                      <a:pt x="132" y="464"/>
                      <a:pt x="139" y="470"/>
                    </a:cubicBezTo>
                    <a:cubicBezTo>
                      <a:pt x="146" y="477"/>
                      <a:pt x="158" y="477"/>
                      <a:pt x="170" y="457"/>
                    </a:cubicBezTo>
                    <a:cubicBezTo>
                      <a:pt x="174" y="449"/>
                      <a:pt x="178" y="436"/>
                      <a:pt x="181" y="421"/>
                    </a:cubicBezTo>
                    <a:cubicBezTo>
                      <a:pt x="186" y="421"/>
                      <a:pt x="192" y="423"/>
                      <a:pt x="197" y="425"/>
                    </a:cubicBezTo>
                    <a:cubicBezTo>
                      <a:pt x="189" y="434"/>
                      <a:pt x="188" y="444"/>
                      <a:pt x="188" y="450"/>
                    </a:cubicBezTo>
                    <a:cubicBezTo>
                      <a:pt x="189" y="464"/>
                      <a:pt x="200" y="480"/>
                      <a:pt x="213" y="480"/>
                    </a:cubicBezTo>
                    <a:cubicBezTo>
                      <a:pt x="225" y="480"/>
                      <a:pt x="236" y="464"/>
                      <a:pt x="237" y="450"/>
                    </a:cubicBezTo>
                    <a:cubicBezTo>
                      <a:pt x="237" y="444"/>
                      <a:pt x="236" y="434"/>
                      <a:pt x="229" y="425"/>
                    </a:cubicBezTo>
                    <a:cubicBezTo>
                      <a:pt x="234" y="423"/>
                      <a:pt x="239" y="421"/>
                      <a:pt x="245" y="421"/>
                    </a:cubicBezTo>
                    <a:cubicBezTo>
                      <a:pt x="248" y="436"/>
                      <a:pt x="251" y="449"/>
                      <a:pt x="256" y="457"/>
                    </a:cubicBezTo>
                    <a:cubicBezTo>
                      <a:pt x="267" y="477"/>
                      <a:pt x="279" y="477"/>
                      <a:pt x="286" y="470"/>
                    </a:cubicBezTo>
                    <a:cubicBezTo>
                      <a:pt x="293" y="464"/>
                      <a:pt x="296" y="453"/>
                      <a:pt x="294" y="441"/>
                    </a:cubicBezTo>
                    <a:cubicBezTo>
                      <a:pt x="292" y="429"/>
                      <a:pt x="287" y="418"/>
                      <a:pt x="279" y="411"/>
                    </a:cubicBezTo>
                    <a:cubicBezTo>
                      <a:pt x="272" y="404"/>
                      <a:pt x="263" y="401"/>
                      <a:pt x="254" y="400"/>
                    </a:cubicBezTo>
                    <a:cubicBezTo>
                      <a:pt x="247" y="360"/>
                      <a:pt x="244" y="278"/>
                      <a:pt x="243" y="228"/>
                    </a:cubicBezTo>
                    <a:cubicBezTo>
                      <a:pt x="243" y="220"/>
                      <a:pt x="242" y="214"/>
                      <a:pt x="242" y="208"/>
                    </a:cubicBezTo>
                    <a:cubicBezTo>
                      <a:pt x="294" y="217"/>
                      <a:pt x="294" y="217"/>
                      <a:pt x="294" y="217"/>
                    </a:cubicBezTo>
                    <a:cubicBezTo>
                      <a:pt x="294" y="240"/>
                      <a:pt x="294" y="240"/>
                      <a:pt x="294" y="240"/>
                    </a:cubicBezTo>
                    <a:cubicBezTo>
                      <a:pt x="302" y="244"/>
                      <a:pt x="302" y="244"/>
                      <a:pt x="302" y="244"/>
                    </a:cubicBezTo>
                    <a:cubicBezTo>
                      <a:pt x="369" y="275"/>
                      <a:pt x="413" y="344"/>
                      <a:pt x="413" y="418"/>
                    </a:cubicBezTo>
                    <a:cubicBezTo>
                      <a:pt x="413" y="524"/>
                      <a:pt x="326" y="610"/>
                      <a:pt x="220" y="610"/>
                    </a:cubicBezTo>
                    <a:cubicBezTo>
                      <a:pt x="114" y="610"/>
                      <a:pt x="28" y="524"/>
                      <a:pt x="28" y="418"/>
                    </a:cubicBezTo>
                    <a:cubicBezTo>
                      <a:pt x="28" y="344"/>
                      <a:pt x="70" y="278"/>
                      <a:pt x="136" y="245"/>
                    </a:cubicBezTo>
                    <a:close/>
                    <a:moveTo>
                      <a:pt x="168" y="422"/>
                    </a:moveTo>
                    <a:cubicBezTo>
                      <a:pt x="165" y="431"/>
                      <a:pt x="163" y="438"/>
                      <a:pt x="160" y="443"/>
                    </a:cubicBezTo>
                    <a:cubicBezTo>
                      <a:pt x="154" y="454"/>
                      <a:pt x="148" y="455"/>
                      <a:pt x="145" y="452"/>
                    </a:cubicBezTo>
                    <a:cubicBezTo>
                      <a:pt x="144" y="451"/>
                      <a:pt x="143" y="449"/>
                      <a:pt x="143" y="447"/>
                    </a:cubicBezTo>
                    <a:cubicBezTo>
                      <a:pt x="144" y="439"/>
                      <a:pt x="147" y="434"/>
                      <a:pt x="152" y="429"/>
                    </a:cubicBezTo>
                    <a:cubicBezTo>
                      <a:pt x="156" y="425"/>
                      <a:pt x="162" y="423"/>
                      <a:pt x="168" y="422"/>
                    </a:cubicBezTo>
                    <a:close/>
                    <a:moveTo>
                      <a:pt x="258" y="422"/>
                    </a:moveTo>
                    <a:cubicBezTo>
                      <a:pt x="264" y="423"/>
                      <a:pt x="269" y="425"/>
                      <a:pt x="273" y="429"/>
                    </a:cubicBezTo>
                    <a:cubicBezTo>
                      <a:pt x="278" y="434"/>
                      <a:pt x="281" y="439"/>
                      <a:pt x="282" y="447"/>
                    </a:cubicBezTo>
                    <a:cubicBezTo>
                      <a:pt x="283" y="449"/>
                      <a:pt x="282" y="451"/>
                      <a:pt x="280" y="452"/>
                    </a:cubicBezTo>
                    <a:cubicBezTo>
                      <a:pt x="277" y="455"/>
                      <a:pt x="271" y="454"/>
                      <a:pt x="265" y="443"/>
                    </a:cubicBezTo>
                    <a:cubicBezTo>
                      <a:pt x="262" y="438"/>
                      <a:pt x="260" y="431"/>
                      <a:pt x="258" y="422"/>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18" name="Freeform 7"/>
              <p:cNvSpPr/>
              <p:nvPr/>
            </p:nvSpPr>
            <p:spPr bwMode="auto">
              <a:xfrm>
                <a:off x="2145" y="1578"/>
                <a:ext cx="164" cy="42"/>
              </a:xfrm>
              <a:custGeom>
                <a:gdLst>
                  <a:gd name="T0" fmla="*/ 0 w 126"/>
                  <a:gd name="T1" fmla="*/ 16 h 33"/>
                  <a:gd name="T2" fmla="*/ 17 w 126"/>
                  <a:gd name="T3" fmla="*/ 33 h 33"/>
                  <a:gd name="T4" fmla="*/ 109 w 126"/>
                  <a:gd name="T5" fmla="*/ 33 h 33"/>
                  <a:gd name="T6" fmla="*/ 126 w 126"/>
                  <a:gd name="T7" fmla="*/ 16 h 33"/>
                  <a:gd name="T8" fmla="*/ 109 w 126"/>
                  <a:gd name="T9" fmla="*/ 0 h 33"/>
                  <a:gd name="T10" fmla="*/ 17 w 126"/>
                  <a:gd name="T11" fmla="*/ 0 h 33"/>
                  <a:gd name="T12" fmla="*/ 0 w 126"/>
                  <a:gd name="T13" fmla="*/ 16 h 33"/>
                </a:gdLst>
                <a:cxnLst>
                  <a:cxn ang="0">
                    <a:pos x="T0" y="T1"/>
                  </a:cxn>
                  <a:cxn ang="0">
                    <a:pos x="T2" y="T3"/>
                  </a:cxn>
                  <a:cxn ang="0">
                    <a:pos x="T4" y="T5"/>
                  </a:cxn>
                  <a:cxn ang="0">
                    <a:pos x="T6" y="T7"/>
                  </a:cxn>
                  <a:cxn ang="0">
                    <a:pos x="T8" y="T9"/>
                  </a:cxn>
                  <a:cxn ang="0">
                    <a:pos x="T10" y="T11"/>
                  </a:cxn>
                  <a:cxn ang="0">
                    <a:pos x="T12" y="T13"/>
                  </a:cxn>
                </a:cxnLst>
                <a:rect l="0" t="0" r="r" b="b"/>
                <a:pathLst>
                  <a:path w="125" h="33">
                    <a:moveTo>
                      <a:pt x="0" y="16"/>
                    </a:moveTo>
                    <a:cubicBezTo>
                      <a:pt x="0" y="25"/>
                      <a:pt x="7" y="33"/>
                      <a:pt x="17" y="33"/>
                    </a:cubicBezTo>
                    <a:cubicBezTo>
                      <a:pt x="109" y="33"/>
                      <a:pt x="109" y="33"/>
                      <a:pt x="109" y="33"/>
                    </a:cubicBezTo>
                    <a:cubicBezTo>
                      <a:pt x="118" y="33"/>
                      <a:pt x="126" y="25"/>
                      <a:pt x="126" y="16"/>
                    </a:cubicBezTo>
                    <a:cubicBezTo>
                      <a:pt x="126" y="7"/>
                      <a:pt x="118" y="0"/>
                      <a:pt x="109" y="0"/>
                    </a:cubicBezTo>
                    <a:cubicBezTo>
                      <a:pt x="17" y="0"/>
                      <a:pt x="17" y="0"/>
                      <a:pt x="17" y="0"/>
                    </a:cubicBezTo>
                    <a:cubicBezTo>
                      <a:pt x="7" y="0"/>
                      <a:pt x="0" y="7"/>
                      <a:pt x="0" y="16"/>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20" name="Freeform 8"/>
              <p:cNvSpPr/>
              <p:nvPr/>
            </p:nvSpPr>
            <p:spPr bwMode="auto">
              <a:xfrm>
                <a:off x="1763" y="1882"/>
                <a:ext cx="44" cy="160"/>
              </a:xfrm>
              <a:custGeom>
                <a:gdLst>
                  <a:gd name="T0" fmla="*/ 17 w 34"/>
                  <a:gd name="T1" fmla="*/ 0 h 123"/>
                  <a:gd name="T2" fmla="*/ 0 w 34"/>
                  <a:gd name="T3" fmla="*/ 16 h 123"/>
                  <a:gd name="T4" fmla="*/ 0 w 34"/>
                  <a:gd name="T5" fmla="*/ 106 h 123"/>
                  <a:gd name="T6" fmla="*/ 17 w 34"/>
                  <a:gd name="T7" fmla="*/ 123 h 123"/>
                  <a:gd name="T8" fmla="*/ 34 w 34"/>
                  <a:gd name="T9" fmla="*/ 106 h 123"/>
                  <a:gd name="T10" fmla="*/ 34 w 34"/>
                  <a:gd name="T11" fmla="*/ 16 h 123"/>
                  <a:gd name="T12" fmla="*/ 17 w 34"/>
                  <a:gd name="T13" fmla="*/ 0 h 123"/>
                </a:gdLst>
                <a:cxnLst>
                  <a:cxn ang="0">
                    <a:pos x="T0" y="T1"/>
                  </a:cxn>
                  <a:cxn ang="0">
                    <a:pos x="T2" y="T3"/>
                  </a:cxn>
                  <a:cxn ang="0">
                    <a:pos x="T4" y="T5"/>
                  </a:cxn>
                  <a:cxn ang="0">
                    <a:pos x="T6" y="T7"/>
                  </a:cxn>
                  <a:cxn ang="0">
                    <a:pos x="T8" y="T9"/>
                  </a:cxn>
                  <a:cxn ang="0">
                    <a:pos x="T10" y="T11"/>
                  </a:cxn>
                  <a:cxn ang="0">
                    <a:pos x="T12" y="T13"/>
                  </a:cxn>
                </a:cxnLst>
                <a:rect l="0" t="0" r="r" b="b"/>
                <a:pathLst>
                  <a:path w="34" h="123">
                    <a:moveTo>
                      <a:pt x="17" y="0"/>
                    </a:moveTo>
                    <a:cubicBezTo>
                      <a:pt x="7" y="0"/>
                      <a:pt x="0" y="7"/>
                      <a:pt x="0" y="16"/>
                    </a:cubicBezTo>
                    <a:cubicBezTo>
                      <a:pt x="0" y="106"/>
                      <a:pt x="0" y="106"/>
                      <a:pt x="0" y="106"/>
                    </a:cubicBezTo>
                    <a:cubicBezTo>
                      <a:pt x="0" y="115"/>
                      <a:pt x="7" y="123"/>
                      <a:pt x="17" y="123"/>
                    </a:cubicBezTo>
                    <a:cubicBezTo>
                      <a:pt x="26" y="123"/>
                      <a:pt x="34" y="115"/>
                      <a:pt x="34" y="106"/>
                    </a:cubicBezTo>
                    <a:cubicBezTo>
                      <a:pt x="34" y="16"/>
                      <a:pt x="34" y="16"/>
                      <a:pt x="34" y="16"/>
                    </a:cubicBezTo>
                    <a:cubicBezTo>
                      <a:pt x="34" y="7"/>
                      <a:pt x="26" y="0"/>
                      <a:pt x="17"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21" name="Freeform 9"/>
              <p:cNvSpPr/>
              <p:nvPr/>
            </p:nvSpPr>
            <p:spPr bwMode="auto">
              <a:xfrm>
                <a:off x="1308" y="1557"/>
                <a:ext cx="165" cy="44"/>
              </a:xfrm>
              <a:custGeom>
                <a:gdLst>
                  <a:gd name="T0" fmla="*/ 17 w 127"/>
                  <a:gd name="T1" fmla="*/ 34 h 34"/>
                  <a:gd name="T2" fmla="*/ 110 w 127"/>
                  <a:gd name="T3" fmla="*/ 34 h 34"/>
                  <a:gd name="T4" fmla="*/ 127 w 127"/>
                  <a:gd name="T5" fmla="*/ 17 h 34"/>
                  <a:gd name="T6" fmla="*/ 110 w 127"/>
                  <a:gd name="T7" fmla="*/ 0 h 34"/>
                  <a:gd name="T8" fmla="*/ 17 w 127"/>
                  <a:gd name="T9" fmla="*/ 0 h 34"/>
                  <a:gd name="T10" fmla="*/ 0 w 127"/>
                  <a:gd name="T11" fmla="*/ 17 h 34"/>
                  <a:gd name="T12" fmla="*/ 17 w 127"/>
                  <a:gd name="T13" fmla="*/ 34 h 34"/>
                </a:gdLst>
                <a:cxnLst>
                  <a:cxn ang="0">
                    <a:pos x="T0" y="T1"/>
                  </a:cxn>
                  <a:cxn ang="0">
                    <a:pos x="T2" y="T3"/>
                  </a:cxn>
                  <a:cxn ang="0">
                    <a:pos x="T4" y="T5"/>
                  </a:cxn>
                  <a:cxn ang="0">
                    <a:pos x="T6" y="T7"/>
                  </a:cxn>
                  <a:cxn ang="0">
                    <a:pos x="T8" y="T9"/>
                  </a:cxn>
                  <a:cxn ang="0">
                    <a:pos x="T10" y="T11"/>
                  </a:cxn>
                  <a:cxn ang="0">
                    <a:pos x="T12" y="T13"/>
                  </a:cxn>
                </a:cxnLst>
                <a:rect l="0" t="0" r="r" b="b"/>
                <a:pathLst>
                  <a:path w="127" h="34">
                    <a:moveTo>
                      <a:pt x="17" y="34"/>
                    </a:moveTo>
                    <a:cubicBezTo>
                      <a:pt x="110" y="34"/>
                      <a:pt x="110" y="34"/>
                      <a:pt x="110" y="34"/>
                    </a:cubicBezTo>
                    <a:cubicBezTo>
                      <a:pt x="119" y="34"/>
                      <a:pt x="127" y="26"/>
                      <a:pt x="127" y="17"/>
                    </a:cubicBezTo>
                    <a:cubicBezTo>
                      <a:pt x="127" y="8"/>
                      <a:pt x="119" y="0"/>
                      <a:pt x="110" y="0"/>
                    </a:cubicBezTo>
                    <a:cubicBezTo>
                      <a:pt x="17" y="0"/>
                      <a:pt x="17" y="0"/>
                      <a:pt x="17" y="0"/>
                    </a:cubicBezTo>
                    <a:cubicBezTo>
                      <a:pt x="8" y="0"/>
                      <a:pt x="0" y="8"/>
                      <a:pt x="0" y="17"/>
                    </a:cubicBezTo>
                    <a:cubicBezTo>
                      <a:pt x="0" y="26"/>
                      <a:pt x="8" y="34"/>
                      <a:pt x="17" y="3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23" name="Freeform 10"/>
              <p:cNvSpPr/>
              <p:nvPr/>
            </p:nvSpPr>
            <p:spPr bwMode="auto">
              <a:xfrm>
                <a:off x="1403" y="1231"/>
                <a:ext cx="145" cy="117"/>
              </a:xfrm>
              <a:custGeom>
                <a:gdLst>
                  <a:gd name="T0" fmla="*/ 9 w 112"/>
                  <a:gd name="T1" fmla="*/ 30 h 90"/>
                  <a:gd name="T2" fmla="*/ 83 w 112"/>
                  <a:gd name="T3" fmla="*/ 84 h 90"/>
                  <a:gd name="T4" fmla="*/ 107 w 112"/>
                  <a:gd name="T5" fmla="*/ 81 h 90"/>
                  <a:gd name="T6" fmla="*/ 103 w 112"/>
                  <a:gd name="T7" fmla="*/ 58 h 90"/>
                  <a:gd name="T8" fmla="*/ 30 w 112"/>
                  <a:gd name="T9" fmla="*/ 3 h 90"/>
                  <a:gd name="T10" fmla="*/ 20 w 112"/>
                  <a:gd name="T11" fmla="*/ 0 h 90"/>
                  <a:gd name="T12" fmla="*/ 6 w 112"/>
                  <a:gd name="T13" fmla="*/ 7 h 90"/>
                  <a:gd name="T14" fmla="*/ 9 w 112"/>
                  <a:gd name="T15" fmla="*/ 30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9" y="30"/>
                    </a:moveTo>
                    <a:cubicBezTo>
                      <a:pt x="83" y="84"/>
                      <a:pt x="83" y="84"/>
                      <a:pt x="83" y="84"/>
                    </a:cubicBezTo>
                    <a:cubicBezTo>
                      <a:pt x="90" y="90"/>
                      <a:pt x="101" y="88"/>
                      <a:pt x="107" y="81"/>
                    </a:cubicBezTo>
                    <a:cubicBezTo>
                      <a:pt x="112" y="74"/>
                      <a:pt x="111" y="63"/>
                      <a:pt x="103" y="58"/>
                    </a:cubicBezTo>
                    <a:cubicBezTo>
                      <a:pt x="30" y="3"/>
                      <a:pt x="30" y="3"/>
                      <a:pt x="30" y="3"/>
                    </a:cubicBezTo>
                    <a:cubicBezTo>
                      <a:pt x="27" y="1"/>
                      <a:pt x="23" y="0"/>
                      <a:pt x="20" y="0"/>
                    </a:cubicBezTo>
                    <a:cubicBezTo>
                      <a:pt x="14" y="0"/>
                      <a:pt x="9" y="2"/>
                      <a:pt x="6" y="7"/>
                    </a:cubicBezTo>
                    <a:cubicBezTo>
                      <a:pt x="0" y="14"/>
                      <a:pt x="2" y="24"/>
                      <a:pt x="9" y="3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29" name="Freeform 11"/>
              <p:cNvSpPr/>
              <p:nvPr/>
            </p:nvSpPr>
            <p:spPr bwMode="auto">
              <a:xfrm>
                <a:off x="2073" y="1231"/>
                <a:ext cx="145" cy="117"/>
              </a:xfrm>
              <a:custGeom>
                <a:gdLst>
                  <a:gd name="T0" fmla="*/ 29 w 112"/>
                  <a:gd name="T1" fmla="*/ 84 h 90"/>
                  <a:gd name="T2" fmla="*/ 103 w 112"/>
                  <a:gd name="T3" fmla="*/ 30 h 90"/>
                  <a:gd name="T4" fmla="*/ 106 w 112"/>
                  <a:gd name="T5" fmla="*/ 7 h 90"/>
                  <a:gd name="T6" fmla="*/ 92 w 112"/>
                  <a:gd name="T7" fmla="*/ 0 h 90"/>
                  <a:gd name="T8" fmla="*/ 82 w 112"/>
                  <a:gd name="T9" fmla="*/ 3 h 90"/>
                  <a:gd name="T10" fmla="*/ 9 w 112"/>
                  <a:gd name="T11" fmla="*/ 58 h 90"/>
                  <a:gd name="T12" fmla="*/ 5 w 112"/>
                  <a:gd name="T13" fmla="*/ 81 h 90"/>
                  <a:gd name="T14" fmla="*/ 29 w 112"/>
                  <a:gd name="T15" fmla="*/ 84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29" y="84"/>
                    </a:moveTo>
                    <a:cubicBezTo>
                      <a:pt x="103" y="30"/>
                      <a:pt x="103" y="30"/>
                      <a:pt x="103" y="30"/>
                    </a:cubicBezTo>
                    <a:cubicBezTo>
                      <a:pt x="110" y="24"/>
                      <a:pt x="112" y="14"/>
                      <a:pt x="106" y="7"/>
                    </a:cubicBezTo>
                    <a:cubicBezTo>
                      <a:pt x="103" y="2"/>
                      <a:pt x="98" y="0"/>
                      <a:pt x="92" y="0"/>
                    </a:cubicBezTo>
                    <a:cubicBezTo>
                      <a:pt x="89" y="0"/>
                      <a:pt x="85" y="1"/>
                      <a:pt x="82" y="3"/>
                    </a:cubicBezTo>
                    <a:cubicBezTo>
                      <a:pt x="9" y="58"/>
                      <a:pt x="9" y="58"/>
                      <a:pt x="9" y="58"/>
                    </a:cubicBezTo>
                    <a:cubicBezTo>
                      <a:pt x="1" y="63"/>
                      <a:pt x="0" y="74"/>
                      <a:pt x="5" y="81"/>
                    </a:cubicBezTo>
                    <a:cubicBezTo>
                      <a:pt x="11" y="88"/>
                      <a:pt x="22" y="90"/>
                      <a:pt x="29" y="8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30" name="Freeform 12"/>
              <p:cNvSpPr/>
              <p:nvPr/>
            </p:nvSpPr>
            <p:spPr bwMode="auto">
              <a:xfrm>
                <a:off x="1431" y="1813"/>
                <a:ext cx="134" cy="128"/>
              </a:xfrm>
              <a:custGeom>
                <a:gdLst>
                  <a:gd name="T0" fmla="*/ 84 w 103"/>
                  <a:gd name="T1" fmla="*/ 0 h 98"/>
                  <a:gd name="T2" fmla="*/ 72 w 103"/>
                  <a:gd name="T3" fmla="*/ 4 h 98"/>
                  <a:gd name="T4" fmla="*/ 7 w 103"/>
                  <a:gd name="T5" fmla="*/ 68 h 98"/>
                  <a:gd name="T6" fmla="*/ 7 w 103"/>
                  <a:gd name="T7" fmla="*/ 91 h 98"/>
                  <a:gd name="T8" fmla="*/ 31 w 103"/>
                  <a:gd name="T9" fmla="*/ 91 h 98"/>
                  <a:gd name="T10" fmla="*/ 96 w 103"/>
                  <a:gd name="T11" fmla="*/ 28 h 98"/>
                  <a:gd name="T12" fmla="*/ 96 w 103"/>
                  <a:gd name="T13" fmla="*/ 4 h 98"/>
                  <a:gd name="T14" fmla="*/ 84 w 103"/>
                  <a:gd name="T15" fmla="*/ 0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3" h="98">
                    <a:moveTo>
                      <a:pt x="84" y="0"/>
                    </a:moveTo>
                    <a:cubicBezTo>
                      <a:pt x="80" y="0"/>
                      <a:pt x="75" y="1"/>
                      <a:pt x="72" y="4"/>
                    </a:cubicBezTo>
                    <a:cubicBezTo>
                      <a:pt x="7" y="68"/>
                      <a:pt x="7" y="68"/>
                      <a:pt x="7" y="68"/>
                    </a:cubicBezTo>
                    <a:cubicBezTo>
                      <a:pt x="0" y="74"/>
                      <a:pt x="0" y="85"/>
                      <a:pt x="7" y="91"/>
                    </a:cubicBezTo>
                    <a:cubicBezTo>
                      <a:pt x="13" y="98"/>
                      <a:pt x="24" y="98"/>
                      <a:pt x="31" y="91"/>
                    </a:cubicBezTo>
                    <a:cubicBezTo>
                      <a:pt x="96" y="28"/>
                      <a:pt x="96" y="28"/>
                      <a:pt x="96" y="28"/>
                    </a:cubicBezTo>
                    <a:cubicBezTo>
                      <a:pt x="103" y="21"/>
                      <a:pt x="103" y="11"/>
                      <a:pt x="96" y="4"/>
                    </a:cubicBezTo>
                    <a:cubicBezTo>
                      <a:pt x="93" y="1"/>
                      <a:pt x="88" y="0"/>
                      <a:pt x="84"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31" name="Freeform 13"/>
              <p:cNvSpPr/>
              <p:nvPr/>
            </p:nvSpPr>
            <p:spPr bwMode="auto">
              <a:xfrm>
                <a:off x="2043" y="1813"/>
                <a:ext cx="132" cy="128"/>
              </a:xfrm>
              <a:custGeom>
                <a:gdLst>
                  <a:gd name="T0" fmla="*/ 31 w 102"/>
                  <a:gd name="T1" fmla="*/ 4 h 98"/>
                  <a:gd name="T2" fmla="*/ 19 w 102"/>
                  <a:gd name="T3" fmla="*/ 0 h 98"/>
                  <a:gd name="T4" fmla="*/ 7 w 102"/>
                  <a:gd name="T5" fmla="*/ 4 h 98"/>
                  <a:gd name="T6" fmla="*/ 7 w 102"/>
                  <a:gd name="T7" fmla="*/ 28 h 98"/>
                  <a:gd name="T8" fmla="*/ 72 w 102"/>
                  <a:gd name="T9" fmla="*/ 91 h 98"/>
                  <a:gd name="T10" fmla="*/ 96 w 102"/>
                  <a:gd name="T11" fmla="*/ 91 h 98"/>
                  <a:gd name="T12" fmla="*/ 96 w 102"/>
                  <a:gd name="T13" fmla="*/ 68 h 98"/>
                  <a:gd name="T14" fmla="*/ 31 w 102"/>
                  <a:gd name="T15" fmla="*/ 4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2" h="98">
                    <a:moveTo>
                      <a:pt x="31" y="4"/>
                    </a:moveTo>
                    <a:cubicBezTo>
                      <a:pt x="27" y="1"/>
                      <a:pt x="23" y="0"/>
                      <a:pt x="19" y="0"/>
                    </a:cubicBezTo>
                    <a:cubicBezTo>
                      <a:pt x="14" y="0"/>
                      <a:pt x="10" y="1"/>
                      <a:pt x="7" y="4"/>
                    </a:cubicBezTo>
                    <a:cubicBezTo>
                      <a:pt x="0" y="11"/>
                      <a:pt x="0" y="21"/>
                      <a:pt x="7" y="28"/>
                    </a:cubicBezTo>
                    <a:cubicBezTo>
                      <a:pt x="72" y="91"/>
                      <a:pt x="72" y="91"/>
                      <a:pt x="72" y="91"/>
                    </a:cubicBezTo>
                    <a:cubicBezTo>
                      <a:pt x="78" y="98"/>
                      <a:pt x="89" y="98"/>
                      <a:pt x="96" y="91"/>
                    </a:cubicBezTo>
                    <a:cubicBezTo>
                      <a:pt x="102" y="85"/>
                      <a:pt x="102" y="74"/>
                      <a:pt x="96" y="68"/>
                    </a:cubicBezTo>
                    <a:lnTo>
                      <a:pt x="31" y="4"/>
                    </a:ln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grpSp>
      </p:grpSp>
      <p:pic>
        <p:nvPicPr>
          <p:cNvPr id="4" name="图片 3"/>
          <p:cNvPicPr>
            <a:picLocks noChangeAspect="1"/>
          </p:cNvPicPr>
          <p:nvPr/>
        </p:nvPicPr>
        <p:blipFill>
          <a:blip r:embed="rId2">
            <a:extLst>
              <a:ext uri="{28A0092B-C50C-407E-A947-70E740481C1C}">
                <a14:useLocalDpi xmlns:a14="http://schemas.microsoft.com/office/drawing/2010/main" val="0"/>
              </a:ext>
            </a:extLst>
          </a:blip>
          <a:srcRect t="36782" b="6238"/>
          <a:stretch>
            <a:fillRect/>
          </a:stretch>
        </p:blipFill>
        <p:spPr>
          <a:xfrm>
            <a:off x="-11784" y="1156027"/>
            <a:ext cx="9144000" cy="3479800"/>
          </a:xfrm>
          <a:prstGeom prst="rect">
            <a:avLst/>
          </a:prstGeom>
        </p:spPr>
      </p:pic>
      <p:sp>
        <p:nvSpPr>
          <p:cNvPr id="5" name="矩形 4"/>
          <p:cNvSpPr/>
          <p:nvPr/>
        </p:nvSpPr>
        <p:spPr>
          <a:xfrm>
            <a:off x="4399915" y="855980"/>
            <a:ext cx="3856355" cy="35331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Light"/>
                <a:ea typeface="+mn-ea"/>
                <a:cs typeface="+mn-cs"/>
              </a:defRPr>
            </a:lvl1pPr>
            <a:lvl2pPr marL="342900" algn="l" defTabSz="685800" rtl="0" eaLnBrk="1" latinLnBrk="0" hangingPunct="1">
              <a:defRPr sz="1350" kern="1200">
                <a:solidFill>
                  <a:srgbClr val="FFFFFF"/>
                </a:solidFill>
                <a:latin typeface="Calibri Light"/>
                <a:ea typeface="+mn-ea"/>
                <a:cs typeface="+mn-cs"/>
              </a:defRPr>
            </a:lvl2pPr>
            <a:lvl3pPr marL="685800" algn="l" defTabSz="685800" rtl="0" eaLnBrk="1" latinLnBrk="0" hangingPunct="1">
              <a:defRPr sz="1350" kern="1200">
                <a:solidFill>
                  <a:srgbClr val="FFFFFF"/>
                </a:solidFill>
                <a:latin typeface="Calibri Light"/>
                <a:ea typeface="+mn-ea"/>
                <a:cs typeface="+mn-cs"/>
              </a:defRPr>
            </a:lvl3pPr>
            <a:lvl4pPr marL="1028700" algn="l" defTabSz="685800" rtl="0" eaLnBrk="1" latinLnBrk="0" hangingPunct="1">
              <a:defRPr sz="1350" kern="1200">
                <a:solidFill>
                  <a:srgbClr val="FFFFFF"/>
                </a:solidFill>
                <a:latin typeface="Calibri Light"/>
                <a:ea typeface="+mn-ea"/>
                <a:cs typeface="+mn-cs"/>
              </a:defRPr>
            </a:lvl4pPr>
            <a:lvl5pPr marL="1371600" algn="l" defTabSz="685800" rtl="0" eaLnBrk="1" latinLnBrk="0" hangingPunct="1">
              <a:defRPr sz="1350" kern="1200">
                <a:solidFill>
                  <a:srgbClr val="FFFFFF"/>
                </a:solidFill>
                <a:latin typeface="Calibri Light"/>
                <a:ea typeface="+mn-ea"/>
                <a:cs typeface="+mn-cs"/>
              </a:defRPr>
            </a:lvl5pPr>
            <a:lvl6pPr marL="1714500" algn="l" defTabSz="685800" rtl="0" eaLnBrk="1" latinLnBrk="0" hangingPunct="1">
              <a:defRPr sz="1350" kern="1200">
                <a:solidFill>
                  <a:srgbClr val="FFFFFF"/>
                </a:solidFill>
                <a:latin typeface="Calibri Light"/>
                <a:ea typeface="+mn-ea"/>
                <a:cs typeface="+mn-cs"/>
              </a:defRPr>
            </a:lvl6pPr>
            <a:lvl7pPr marL="2057400" algn="l" defTabSz="685800" rtl="0" eaLnBrk="1" latinLnBrk="0" hangingPunct="1">
              <a:defRPr sz="1350" kern="1200">
                <a:solidFill>
                  <a:srgbClr val="FFFFFF"/>
                </a:solidFill>
                <a:latin typeface="Calibri Light"/>
                <a:ea typeface="+mn-ea"/>
                <a:cs typeface="+mn-cs"/>
              </a:defRPr>
            </a:lvl7pPr>
            <a:lvl8pPr marL="2400300" algn="l" defTabSz="685800" rtl="0" eaLnBrk="1" latinLnBrk="0" hangingPunct="1">
              <a:defRPr sz="1350" kern="1200">
                <a:solidFill>
                  <a:srgbClr val="FFFFFF"/>
                </a:solidFill>
                <a:latin typeface="Calibri Light"/>
                <a:ea typeface="+mn-ea"/>
                <a:cs typeface="+mn-cs"/>
              </a:defRPr>
            </a:lvl8pPr>
            <a:lvl9pPr marL="2743200" algn="l" defTabSz="685800" rtl="0" eaLnBrk="1" latinLnBrk="0" hangingPunct="1">
              <a:defRPr sz="1350" kern="1200">
                <a:solidFill>
                  <a:srgbClr val="FFFFFF"/>
                </a:solidFill>
                <a:latin typeface="Calibri Light"/>
                <a:ea typeface="+mn-ea"/>
                <a:cs typeface="+mn-cs"/>
              </a:defRPr>
            </a:lvl9pPr>
          </a:lstStyle>
          <a:p>
            <a:pPr algn="ctr"/>
            <a:endParaRPr lang="zh-CN" altLang="en-US">
              <a:ea typeface="华文仿宋" panose="02010600040101010101" pitchFamily="2" charset="-122"/>
            </a:endParaRPr>
          </a:p>
        </p:txBody>
      </p:sp>
      <p:sp>
        <p:nvSpPr>
          <p:cNvPr id="32" name="矩形 31"/>
          <p:cNvSpPr/>
          <p:nvPr/>
        </p:nvSpPr>
        <p:spPr>
          <a:xfrm>
            <a:off x="4820929" y="1786788"/>
            <a:ext cx="3210781" cy="1922160"/>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indent="0">
              <a:lnSpc>
                <a:spcPct val="150000"/>
              </a:lnSpc>
              <a:buFont typeface="Arial" pitchFamily="34" charset="0"/>
              <a:buNone/>
            </a:pPr>
            <a:r>
              <a:rPr lang="zh-CN" altLang="en-US" sz="1600">
                <a:solidFill>
                  <a:schemeClr val="tx1">
                    <a:lumMod val="85000"/>
                    <a:lumOff val="15000"/>
                  </a:schemeClr>
                </a:solidFill>
                <a:latin typeface="幼圆" panose="02010509060101010101" charset="-122"/>
                <a:ea typeface="华文仿宋" panose="02010600040101010101" pitchFamily="2" charset="-122"/>
              </a:rPr>
              <a:t>中心静脉导管呈留置状态、或当天拔除中心静脉导管、或目前一日已拔除中心静脉导管的患者，首次满足一下标准之一时，诊断为</a:t>
            </a:r>
            <a:r>
              <a:rPr lang="en-US" altLang="zh-CN" sz="1600">
                <a:solidFill>
                  <a:schemeClr val="tx1">
                    <a:lumMod val="85000"/>
                    <a:lumOff val="15000"/>
                  </a:schemeClr>
                </a:solidFill>
                <a:latin typeface="幼圆" panose="02010509060101010101" charset="-122"/>
                <a:ea typeface="华文仿宋" panose="02010600040101010101" pitchFamily="2" charset="-122"/>
              </a:rPr>
              <a:t>CLABSI[2]</a:t>
            </a:r>
            <a:r>
              <a:rPr lang="zh-CN" altLang="en-US" sz="1600">
                <a:solidFill>
                  <a:schemeClr val="tx1">
                    <a:lumMod val="85000"/>
                    <a:lumOff val="15000"/>
                  </a:schemeClr>
                </a:solidFill>
                <a:latin typeface="幼圆" panose="02010509060101010101" charset="-122"/>
                <a:ea typeface="华文仿宋" panose="02010600040101010101" pitchFamily="2" charset="-122"/>
              </a:rPr>
              <a:t>。</a:t>
            </a:r>
            <a:endParaRPr lang="zh-CN" altLang="en-US" sz="1600">
              <a:solidFill>
                <a:schemeClr val="tx1">
                  <a:lumMod val="85000"/>
                  <a:lumOff val="15000"/>
                </a:schemeClr>
              </a:solidFill>
              <a:latin typeface="幼圆" panose="02010509060101010101" charset="-122"/>
              <a:ea typeface="华文仿宋" panose="02010600040101010101" pitchFamily="2" charset="-122"/>
            </a:endParaRPr>
          </a:p>
        </p:txBody>
      </p:sp>
      <p:sp>
        <p:nvSpPr>
          <p:cNvPr id="33" name="文本框 5"/>
          <p:cNvSpPr txBox="1">
            <a:spLocks noChangeArrowheads="1"/>
          </p:cNvSpPr>
          <p:nvPr/>
        </p:nvSpPr>
        <p:spPr bwMode="auto">
          <a:xfrm>
            <a:off x="4999222" y="1156024"/>
            <a:ext cx="1327206" cy="366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fontAlgn="base">
              <a:spcBef>
                <a:spcPct val="0"/>
              </a:spcBef>
              <a:spcAft>
                <a:spcPct val="0"/>
              </a:spcAft>
              <a:defRPr/>
            </a:pPr>
            <a:r>
              <a:rPr lang="zh-CN" altLang="en-US" sz="1800">
                <a:solidFill>
                  <a:schemeClr val="tx1">
                    <a:lumMod val="85000"/>
                    <a:lumOff val="15000"/>
                  </a:schemeClr>
                </a:solidFill>
                <a:latin typeface="+mj-ea"/>
                <a:ea typeface="华文仿宋" panose="02010600040101010101" pitchFamily="2" charset="-122"/>
              </a:rPr>
              <a:t>诊断标准：</a:t>
            </a:r>
            <a:endParaRPr lang="zh-CN" altLang="en-US" sz="1800">
              <a:solidFill>
                <a:schemeClr val="tx1">
                  <a:lumMod val="85000"/>
                  <a:lumOff val="15000"/>
                </a:schemeClr>
              </a:solidFill>
              <a:latin typeface="+mj-ea"/>
              <a:ea typeface="华文仿宋" panose="02010600040101010101" pitchFamily="2" charset="-122"/>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wheel(1)">
                                      <p:cBhvr>
                                        <p:cTn id="7" dur="20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文本框 6"/>
          <p:cNvSpPr txBox="1">
            <a:spLocks noChangeArrowheads="1"/>
          </p:cNvSpPr>
          <p:nvPr/>
        </p:nvSpPr>
        <p:spPr bwMode="auto">
          <a:xfrm>
            <a:off x="735330" y="295910"/>
            <a:ext cx="2420882" cy="457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fontAlgn="base">
              <a:spcBef>
                <a:spcPct val="0"/>
              </a:spcBef>
              <a:spcAft>
                <a:spcPct val="0"/>
              </a:spcAft>
              <a:defRPr/>
            </a:pPr>
            <a:r>
              <a:rPr lang="en-US" altLang="zh-CN" sz="2400">
                <a:solidFill>
                  <a:schemeClr val="tx2"/>
                </a:solidFill>
                <a:ea typeface="华文仿宋" panose="02010600040101010101" pitchFamily="2" charset="-122"/>
              </a:rPr>
              <a:t>CLABSI</a:t>
            </a:r>
            <a:r>
              <a:rPr lang="zh-CN" altLang="en-US" sz="2400">
                <a:solidFill>
                  <a:schemeClr val="tx2"/>
                </a:solidFill>
                <a:ea typeface="华文仿宋" panose="02010600040101010101" pitchFamily="2" charset="-122"/>
              </a:rPr>
              <a:t>诊断标准</a:t>
            </a:r>
            <a:endParaRPr lang="zh-CN" altLang="en-US" sz="2400">
              <a:solidFill>
                <a:schemeClr val="tx2"/>
              </a:solidFill>
              <a:ea typeface="华文仿宋" panose="02010600040101010101" pitchFamily="2" charset="-122"/>
            </a:endParaRPr>
          </a:p>
        </p:txBody>
      </p:sp>
      <p:cxnSp>
        <p:nvCxnSpPr>
          <p:cNvPr id="27" name="直接连接符 26"/>
          <p:cNvCxnSpPr/>
          <p:nvPr/>
        </p:nvCxnSpPr>
        <p:spPr>
          <a:xfrm>
            <a:off x="553614" y="525740"/>
            <a:ext cx="19278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3" name="组合 12"/>
          <p:cNvGrpSpPr/>
          <p:nvPr/>
        </p:nvGrpSpPr>
        <p:grpSpPr>
          <a:xfrm>
            <a:off x="216816" y="0"/>
            <a:ext cx="518476" cy="985698"/>
            <a:chOff x="8730" y="0"/>
            <a:chExt cx="1589087" cy="3021084"/>
          </a:xfrm>
        </p:grpSpPr>
        <p:cxnSp>
          <p:nvCxnSpPr>
            <p:cNvPr id="14" name="直接连接符 13"/>
            <p:cNvCxnSpPr/>
            <p:nvPr/>
          </p:nvCxnSpPr>
          <p:spPr>
            <a:xfrm flipH="1">
              <a:off x="803273" y="0"/>
              <a:ext cx="0" cy="1381196"/>
            </a:xfrm>
            <a:prstGeom prst="line">
              <a:avLst/>
            </a:prstGeom>
            <a:ln w="28575">
              <a:solidFill>
                <a:srgbClr val="3D3D3D"/>
              </a:solidFill>
            </a:ln>
          </p:spPr>
          <p:style>
            <a:lnRef idx="1">
              <a:schemeClr val="accent1"/>
            </a:lnRef>
            <a:fillRef idx="0">
              <a:schemeClr val="accent1"/>
            </a:fillRef>
            <a:effectRef idx="0">
              <a:schemeClr val="accent1"/>
            </a:effectRef>
            <a:fontRef idx="minor">
              <a:schemeClr val="tx1"/>
            </a:fontRef>
          </p:style>
        </p:cxnSp>
        <p:grpSp>
          <p:nvGrpSpPr>
            <p:cNvPr id="15" name="Group 4"/>
            <p:cNvGrpSpPr>
              <a:grpSpLocks noChangeAspect="1"/>
            </p:cNvGrpSpPr>
            <p:nvPr/>
          </p:nvGrpSpPr>
          <p:grpSpPr>
            <a:xfrm>
              <a:off x="8730" y="1381196"/>
              <a:ext cx="1589087" cy="1639888"/>
              <a:chOff x="1308" y="1009"/>
              <a:chExt cx="1001" cy="1033"/>
            </a:xfrm>
          </p:grpSpPr>
          <p:sp>
            <p:nvSpPr>
              <p:cNvPr id="16" name="Freeform 5"/>
              <p:cNvSpPr/>
              <p:nvPr/>
            </p:nvSpPr>
            <p:spPr bwMode="auto">
              <a:xfrm>
                <a:off x="1533" y="1009"/>
                <a:ext cx="571" cy="830"/>
              </a:xfrm>
              <a:custGeom>
                <a:gdLst>
                  <a:gd name="T0" fmla="*/ 404 w 439"/>
                  <a:gd name="T1" fmla="*/ 298 h 638"/>
                  <a:gd name="T2" fmla="*/ 321 w 439"/>
                  <a:gd name="T3" fmla="*/ 223 h 638"/>
                  <a:gd name="T4" fmla="*/ 321 w 439"/>
                  <a:gd name="T5" fmla="*/ 50 h 638"/>
                  <a:gd name="T6" fmla="*/ 318 w 439"/>
                  <a:gd name="T7" fmla="*/ 41 h 638"/>
                  <a:gd name="T8" fmla="*/ 221 w 439"/>
                  <a:gd name="T9" fmla="*/ 0 h 638"/>
                  <a:gd name="T10" fmla="*/ 118 w 439"/>
                  <a:gd name="T11" fmla="*/ 40 h 638"/>
                  <a:gd name="T12" fmla="*/ 114 w 439"/>
                  <a:gd name="T13" fmla="*/ 50 h 638"/>
                  <a:gd name="T14" fmla="*/ 114 w 439"/>
                  <a:gd name="T15" fmla="*/ 225 h 638"/>
                  <a:gd name="T16" fmla="*/ 34 w 439"/>
                  <a:gd name="T17" fmla="*/ 300 h 638"/>
                  <a:gd name="T18" fmla="*/ 0 w 439"/>
                  <a:gd name="T19" fmla="*/ 418 h 638"/>
                  <a:gd name="T20" fmla="*/ 220 w 439"/>
                  <a:gd name="T21" fmla="*/ 638 h 638"/>
                  <a:gd name="T22" fmla="*/ 439 w 439"/>
                  <a:gd name="T23" fmla="*/ 418 h 638"/>
                  <a:gd name="T24" fmla="*/ 404 w 439"/>
                  <a:gd name="T25" fmla="*/ 298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9" h="638">
                    <a:moveTo>
                      <a:pt x="404" y="298"/>
                    </a:moveTo>
                    <a:cubicBezTo>
                      <a:pt x="383" y="267"/>
                      <a:pt x="355" y="241"/>
                      <a:pt x="321" y="223"/>
                    </a:cubicBezTo>
                    <a:cubicBezTo>
                      <a:pt x="321" y="222"/>
                      <a:pt x="321" y="50"/>
                      <a:pt x="321" y="50"/>
                    </a:cubicBezTo>
                    <a:cubicBezTo>
                      <a:pt x="321" y="47"/>
                      <a:pt x="320" y="44"/>
                      <a:pt x="318" y="41"/>
                    </a:cubicBezTo>
                    <a:cubicBezTo>
                      <a:pt x="316" y="39"/>
                      <a:pt x="282" y="0"/>
                      <a:pt x="221" y="0"/>
                    </a:cubicBezTo>
                    <a:cubicBezTo>
                      <a:pt x="162" y="0"/>
                      <a:pt x="120" y="38"/>
                      <a:pt x="118" y="40"/>
                    </a:cubicBezTo>
                    <a:cubicBezTo>
                      <a:pt x="116" y="43"/>
                      <a:pt x="114" y="46"/>
                      <a:pt x="114" y="50"/>
                    </a:cubicBezTo>
                    <a:cubicBezTo>
                      <a:pt x="114" y="50"/>
                      <a:pt x="114" y="223"/>
                      <a:pt x="114" y="225"/>
                    </a:cubicBezTo>
                    <a:cubicBezTo>
                      <a:pt x="81" y="243"/>
                      <a:pt x="54" y="269"/>
                      <a:pt x="34" y="300"/>
                    </a:cubicBezTo>
                    <a:cubicBezTo>
                      <a:pt x="11" y="335"/>
                      <a:pt x="0" y="376"/>
                      <a:pt x="0" y="418"/>
                    </a:cubicBezTo>
                    <a:cubicBezTo>
                      <a:pt x="0" y="539"/>
                      <a:pt x="98" y="638"/>
                      <a:pt x="220" y="638"/>
                    </a:cubicBezTo>
                    <a:cubicBezTo>
                      <a:pt x="341" y="638"/>
                      <a:pt x="439" y="539"/>
                      <a:pt x="439" y="418"/>
                    </a:cubicBezTo>
                    <a:cubicBezTo>
                      <a:pt x="439" y="375"/>
                      <a:pt x="427" y="334"/>
                      <a:pt x="404" y="298"/>
                    </a:cubicBezTo>
                    <a:close/>
                  </a:path>
                </a:pathLst>
              </a:custGeom>
              <a:solidFill>
                <a:srgbClr val="F7B63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17" name="Freeform 6"/>
              <p:cNvSpPr>
                <a:spLocks noEditPoints="1"/>
              </p:cNvSpPr>
              <p:nvPr/>
            </p:nvSpPr>
            <p:spPr bwMode="auto">
              <a:xfrm>
                <a:off x="1526" y="1009"/>
                <a:ext cx="573" cy="830"/>
              </a:xfrm>
              <a:custGeom>
                <a:gdLst>
                  <a:gd name="T0" fmla="*/ 440 w 440"/>
                  <a:gd name="T1" fmla="*/ 418 h 638"/>
                  <a:gd name="T2" fmla="*/ 322 w 440"/>
                  <a:gd name="T3" fmla="*/ 223 h 638"/>
                  <a:gd name="T4" fmla="*/ 319 w 440"/>
                  <a:gd name="T5" fmla="*/ 41 h 638"/>
                  <a:gd name="T6" fmla="*/ 119 w 440"/>
                  <a:gd name="T7" fmla="*/ 40 h 638"/>
                  <a:gd name="T8" fmla="*/ 114 w 440"/>
                  <a:gd name="T9" fmla="*/ 225 h 638"/>
                  <a:gd name="T10" fmla="*/ 0 w 440"/>
                  <a:gd name="T11" fmla="*/ 418 h 638"/>
                  <a:gd name="T12" fmla="*/ 143 w 440"/>
                  <a:gd name="T13" fmla="*/ 75 h 638"/>
                  <a:gd name="T14" fmla="*/ 294 w 440"/>
                  <a:gd name="T15" fmla="*/ 134 h 638"/>
                  <a:gd name="T16" fmla="*/ 143 w 440"/>
                  <a:gd name="T17" fmla="*/ 75 h 638"/>
                  <a:gd name="T18" fmla="*/ 294 w 440"/>
                  <a:gd name="T19" fmla="*/ 162 h 638"/>
                  <a:gd name="T20" fmla="*/ 294 w 440"/>
                  <a:gd name="T21" fmla="*/ 189 h 638"/>
                  <a:gd name="T22" fmla="*/ 143 w 440"/>
                  <a:gd name="T23" fmla="*/ 134 h 638"/>
                  <a:gd name="T24" fmla="*/ 213 w 440"/>
                  <a:gd name="T25" fmla="*/ 411 h 638"/>
                  <a:gd name="T26" fmla="*/ 184 w 440"/>
                  <a:gd name="T27" fmla="*/ 400 h 638"/>
                  <a:gd name="T28" fmla="*/ 196 w 440"/>
                  <a:gd name="T29" fmla="*/ 200 h 638"/>
                  <a:gd name="T30" fmla="*/ 230 w 440"/>
                  <a:gd name="T31" fmla="*/ 228 h 638"/>
                  <a:gd name="T32" fmla="*/ 218 w 440"/>
                  <a:gd name="T33" fmla="*/ 408 h 638"/>
                  <a:gd name="T34" fmla="*/ 213 w 440"/>
                  <a:gd name="T35" fmla="*/ 459 h 638"/>
                  <a:gd name="T36" fmla="*/ 213 w 440"/>
                  <a:gd name="T37" fmla="*/ 435 h 638"/>
                  <a:gd name="T38" fmla="*/ 136 w 440"/>
                  <a:gd name="T39" fmla="*/ 245 h 638"/>
                  <a:gd name="T40" fmla="*/ 143 w 440"/>
                  <a:gd name="T41" fmla="*/ 191 h 638"/>
                  <a:gd name="T42" fmla="*/ 183 w 440"/>
                  <a:gd name="T43" fmla="*/ 228 h 638"/>
                  <a:gd name="T44" fmla="*/ 146 w 440"/>
                  <a:gd name="T45" fmla="*/ 411 h 638"/>
                  <a:gd name="T46" fmla="*/ 139 w 440"/>
                  <a:gd name="T47" fmla="*/ 470 h 638"/>
                  <a:gd name="T48" fmla="*/ 181 w 440"/>
                  <a:gd name="T49" fmla="*/ 421 h 638"/>
                  <a:gd name="T50" fmla="*/ 188 w 440"/>
                  <a:gd name="T51" fmla="*/ 450 h 638"/>
                  <a:gd name="T52" fmla="*/ 237 w 440"/>
                  <a:gd name="T53" fmla="*/ 450 h 638"/>
                  <a:gd name="T54" fmla="*/ 245 w 440"/>
                  <a:gd name="T55" fmla="*/ 421 h 638"/>
                  <a:gd name="T56" fmla="*/ 286 w 440"/>
                  <a:gd name="T57" fmla="*/ 470 h 638"/>
                  <a:gd name="T58" fmla="*/ 279 w 440"/>
                  <a:gd name="T59" fmla="*/ 411 h 638"/>
                  <a:gd name="T60" fmla="*/ 243 w 440"/>
                  <a:gd name="T61" fmla="*/ 228 h 638"/>
                  <a:gd name="T62" fmla="*/ 294 w 440"/>
                  <a:gd name="T63" fmla="*/ 217 h 638"/>
                  <a:gd name="T64" fmla="*/ 302 w 440"/>
                  <a:gd name="T65" fmla="*/ 244 h 638"/>
                  <a:gd name="T66" fmla="*/ 220 w 440"/>
                  <a:gd name="T67" fmla="*/ 610 h 638"/>
                  <a:gd name="T68" fmla="*/ 136 w 440"/>
                  <a:gd name="T69" fmla="*/ 245 h 638"/>
                  <a:gd name="T70" fmla="*/ 160 w 440"/>
                  <a:gd name="T71" fmla="*/ 443 h 638"/>
                  <a:gd name="T72" fmla="*/ 143 w 440"/>
                  <a:gd name="T73" fmla="*/ 447 h 638"/>
                  <a:gd name="T74" fmla="*/ 168 w 440"/>
                  <a:gd name="T75" fmla="*/ 422 h 638"/>
                  <a:gd name="T76" fmla="*/ 273 w 440"/>
                  <a:gd name="T77" fmla="*/ 429 h 638"/>
                  <a:gd name="T78" fmla="*/ 280 w 440"/>
                  <a:gd name="T79" fmla="*/ 452 h 638"/>
                  <a:gd name="T80" fmla="*/ 258 w 440"/>
                  <a:gd name="T81" fmla="*/ 422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40" h="638">
                    <a:moveTo>
                      <a:pt x="220" y="638"/>
                    </a:moveTo>
                    <a:cubicBezTo>
                      <a:pt x="342" y="638"/>
                      <a:pt x="440" y="539"/>
                      <a:pt x="440" y="418"/>
                    </a:cubicBezTo>
                    <a:cubicBezTo>
                      <a:pt x="440" y="375"/>
                      <a:pt x="428" y="334"/>
                      <a:pt x="405" y="298"/>
                    </a:cubicBezTo>
                    <a:cubicBezTo>
                      <a:pt x="384" y="267"/>
                      <a:pt x="356" y="241"/>
                      <a:pt x="322" y="223"/>
                    </a:cubicBezTo>
                    <a:cubicBezTo>
                      <a:pt x="322" y="222"/>
                      <a:pt x="322" y="50"/>
                      <a:pt x="322" y="50"/>
                    </a:cubicBezTo>
                    <a:cubicBezTo>
                      <a:pt x="322" y="47"/>
                      <a:pt x="321" y="44"/>
                      <a:pt x="319" y="41"/>
                    </a:cubicBezTo>
                    <a:cubicBezTo>
                      <a:pt x="317" y="39"/>
                      <a:pt x="283" y="0"/>
                      <a:pt x="222" y="0"/>
                    </a:cubicBezTo>
                    <a:cubicBezTo>
                      <a:pt x="162" y="0"/>
                      <a:pt x="121" y="38"/>
                      <a:pt x="119" y="40"/>
                    </a:cubicBezTo>
                    <a:cubicBezTo>
                      <a:pt x="117" y="43"/>
                      <a:pt x="115" y="46"/>
                      <a:pt x="115" y="50"/>
                    </a:cubicBezTo>
                    <a:cubicBezTo>
                      <a:pt x="115" y="50"/>
                      <a:pt x="115" y="223"/>
                      <a:pt x="114" y="225"/>
                    </a:cubicBezTo>
                    <a:cubicBezTo>
                      <a:pt x="82" y="243"/>
                      <a:pt x="55" y="269"/>
                      <a:pt x="35" y="300"/>
                    </a:cubicBezTo>
                    <a:cubicBezTo>
                      <a:pt x="12" y="335"/>
                      <a:pt x="0" y="376"/>
                      <a:pt x="0" y="418"/>
                    </a:cubicBezTo>
                    <a:cubicBezTo>
                      <a:pt x="0" y="539"/>
                      <a:pt x="99" y="638"/>
                      <a:pt x="220" y="638"/>
                    </a:cubicBezTo>
                    <a:close/>
                    <a:moveTo>
                      <a:pt x="143" y="75"/>
                    </a:moveTo>
                    <a:cubicBezTo>
                      <a:pt x="294" y="102"/>
                      <a:pt x="294" y="102"/>
                      <a:pt x="294" y="102"/>
                    </a:cubicBezTo>
                    <a:cubicBezTo>
                      <a:pt x="294" y="134"/>
                      <a:pt x="294" y="134"/>
                      <a:pt x="294" y="134"/>
                    </a:cubicBezTo>
                    <a:cubicBezTo>
                      <a:pt x="143" y="106"/>
                      <a:pt x="143" y="106"/>
                      <a:pt x="143" y="106"/>
                    </a:cubicBezTo>
                    <a:lnTo>
                      <a:pt x="143" y="75"/>
                    </a:lnTo>
                    <a:close/>
                    <a:moveTo>
                      <a:pt x="143" y="134"/>
                    </a:moveTo>
                    <a:cubicBezTo>
                      <a:pt x="294" y="162"/>
                      <a:pt x="294" y="162"/>
                      <a:pt x="294" y="162"/>
                    </a:cubicBezTo>
                    <a:cubicBezTo>
                      <a:pt x="294" y="180"/>
                      <a:pt x="294" y="180"/>
                      <a:pt x="294" y="180"/>
                    </a:cubicBezTo>
                    <a:cubicBezTo>
                      <a:pt x="294" y="189"/>
                      <a:pt x="294" y="189"/>
                      <a:pt x="294" y="189"/>
                    </a:cubicBezTo>
                    <a:cubicBezTo>
                      <a:pt x="143" y="163"/>
                      <a:pt x="143" y="163"/>
                      <a:pt x="143" y="163"/>
                    </a:cubicBezTo>
                    <a:lnTo>
                      <a:pt x="143" y="134"/>
                    </a:lnTo>
                    <a:close/>
                    <a:moveTo>
                      <a:pt x="218" y="408"/>
                    </a:moveTo>
                    <a:cubicBezTo>
                      <a:pt x="216" y="409"/>
                      <a:pt x="214" y="410"/>
                      <a:pt x="213" y="411"/>
                    </a:cubicBezTo>
                    <a:cubicBezTo>
                      <a:pt x="211" y="410"/>
                      <a:pt x="209" y="409"/>
                      <a:pt x="207" y="408"/>
                    </a:cubicBezTo>
                    <a:cubicBezTo>
                      <a:pt x="201" y="404"/>
                      <a:pt x="193" y="402"/>
                      <a:pt x="184" y="400"/>
                    </a:cubicBezTo>
                    <a:cubicBezTo>
                      <a:pt x="191" y="354"/>
                      <a:pt x="194" y="273"/>
                      <a:pt x="195" y="228"/>
                    </a:cubicBezTo>
                    <a:cubicBezTo>
                      <a:pt x="195" y="215"/>
                      <a:pt x="196" y="205"/>
                      <a:pt x="196" y="200"/>
                    </a:cubicBezTo>
                    <a:cubicBezTo>
                      <a:pt x="230" y="206"/>
                      <a:pt x="230" y="206"/>
                      <a:pt x="230" y="206"/>
                    </a:cubicBezTo>
                    <a:cubicBezTo>
                      <a:pt x="230" y="211"/>
                      <a:pt x="230" y="219"/>
                      <a:pt x="230" y="228"/>
                    </a:cubicBezTo>
                    <a:cubicBezTo>
                      <a:pt x="231" y="273"/>
                      <a:pt x="234" y="354"/>
                      <a:pt x="241" y="400"/>
                    </a:cubicBezTo>
                    <a:cubicBezTo>
                      <a:pt x="233" y="402"/>
                      <a:pt x="225" y="404"/>
                      <a:pt x="218" y="408"/>
                    </a:cubicBezTo>
                    <a:close/>
                    <a:moveTo>
                      <a:pt x="225" y="448"/>
                    </a:moveTo>
                    <a:cubicBezTo>
                      <a:pt x="224" y="452"/>
                      <a:pt x="218" y="459"/>
                      <a:pt x="213" y="459"/>
                    </a:cubicBezTo>
                    <a:cubicBezTo>
                      <a:pt x="208" y="459"/>
                      <a:pt x="201" y="452"/>
                      <a:pt x="201" y="448"/>
                    </a:cubicBezTo>
                    <a:cubicBezTo>
                      <a:pt x="201" y="445"/>
                      <a:pt x="204" y="439"/>
                      <a:pt x="213" y="435"/>
                    </a:cubicBezTo>
                    <a:cubicBezTo>
                      <a:pt x="221" y="439"/>
                      <a:pt x="225" y="445"/>
                      <a:pt x="225" y="448"/>
                    </a:cubicBezTo>
                    <a:close/>
                    <a:moveTo>
                      <a:pt x="136" y="245"/>
                    </a:moveTo>
                    <a:cubicBezTo>
                      <a:pt x="144" y="242"/>
                      <a:pt x="144" y="242"/>
                      <a:pt x="144" y="242"/>
                    </a:cubicBezTo>
                    <a:cubicBezTo>
                      <a:pt x="143" y="191"/>
                      <a:pt x="143" y="191"/>
                      <a:pt x="143" y="191"/>
                    </a:cubicBezTo>
                    <a:cubicBezTo>
                      <a:pt x="183" y="198"/>
                      <a:pt x="183" y="198"/>
                      <a:pt x="183" y="198"/>
                    </a:cubicBezTo>
                    <a:cubicBezTo>
                      <a:pt x="183" y="205"/>
                      <a:pt x="183" y="215"/>
                      <a:pt x="183" y="228"/>
                    </a:cubicBezTo>
                    <a:cubicBezTo>
                      <a:pt x="181" y="278"/>
                      <a:pt x="178" y="360"/>
                      <a:pt x="172" y="400"/>
                    </a:cubicBezTo>
                    <a:cubicBezTo>
                      <a:pt x="162" y="401"/>
                      <a:pt x="153" y="404"/>
                      <a:pt x="146" y="411"/>
                    </a:cubicBezTo>
                    <a:cubicBezTo>
                      <a:pt x="138" y="418"/>
                      <a:pt x="133" y="429"/>
                      <a:pt x="131" y="441"/>
                    </a:cubicBezTo>
                    <a:cubicBezTo>
                      <a:pt x="129" y="453"/>
                      <a:pt x="132" y="464"/>
                      <a:pt x="139" y="470"/>
                    </a:cubicBezTo>
                    <a:cubicBezTo>
                      <a:pt x="146" y="477"/>
                      <a:pt x="158" y="477"/>
                      <a:pt x="170" y="457"/>
                    </a:cubicBezTo>
                    <a:cubicBezTo>
                      <a:pt x="174" y="449"/>
                      <a:pt x="178" y="436"/>
                      <a:pt x="181" y="421"/>
                    </a:cubicBezTo>
                    <a:cubicBezTo>
                      <a:pt x="186" y="421"/>
                      <a:pt x="192" y="423"/>
                      <a:pt x="197" y="425"/>
                    </a:cubicBezTo>
                    <a:cubicBezTo>
                      <a:pt x="189" y="434"/>
                      <a:pt x="188" y="444"/>
                      <a:pt x="188" y="450"/>
                    </a:cubicBezTo>
                    <a:cubicBezTo>
                      <a:pt x="189" y="464"/>
                      <a:pt x="200" y="480"/>
                      <a:pt x="213" y="480"/>
                    </a:cubicBezTo>
                    <a:cubicBezTo>
                      <a:pt x="225" y="480"/>
                      <a:pt x="236" y="464"/>
                      <a:pt x="237" y="450"/>
                    </a:cubicBezTo>
                    <a:cubicBezTo>
                      <a:pt x="237" y="444"/>
                      <a:pt x="236" y="434"/>
                      <a:pt x="229" y="425"/>
                    </a:cubicBezTo>
                    <a:cubicBezTo>
                      <a:pt x="234" y="423"/>
                      <a:pt x="239" y="421"/>
                      <a:pt x="245" y="421"/>
                    </a:cubicBezTo>
                    <a:cubicBezTo>
                      <a:pt x="248" y="436"/>
                      <a:pt x="251" y="449"/>
                      <a:pt x="256" y="457"/>
                    </a:cubicBezTo>
                    <a:cubicBezTo>
                      <a:pt x="267" y="477"/>
                      <a:pt x="279" y="477"/>
                      <a:pt x="286" y="470"/>
                    </a:cubicBezTo>
                    <a:cubicBezTo>
                      <a:pt x="293" y="464"/>
                      <a:pt x="296" y="453"/>
                      <a:pt x="294" y="441"/>
                    </a:cubicBezTo>
                    <a:cubicBezTo>
                      <a:pt x="292" y="429"/>
                      <a:pt x="287" y="418"/>
                      <a:pt x="279" y="411"/>
                    </a:cubicBezTo>
                    <a:cubicBezTo>
                      <a:pt x="272" y="404"/>
                      <a:pt x="263" y="401"/>
                      <a:pt x="254" y="400"/>
                    </a:cubicBezTo>
                    <a:cubicBezTo>
                      <a:pt x="247" y="360"/>
                      <a:pt x="244" y="278"/>
                      <a:pt x="243" y="228"/>
                    </a:cubicBezTo>
                    <a:cubicBezTo>
                      <a:pt x="243" y="220"/>
                      <a:pt x="242" y="214"/>
                      <a:pt x="242" y="208"/>
                    </a:cubicBezTo>
                    <a:cubicBezTo>
                      <a:pt x="294" y="217"/>
                      <a:pt x="294" y="217"/>
                      <a:pt x="294" y="217"/>
                    </a:cubicBezTo>
                    <a:cubicBezTo>
                      <a:pt x="294" y="240"/>
                      <a:pt x="294" y="240"/>
                      <a:pt x="294" y="240"/>
                    </a:cubicBezTo>
                    <a:cubicBezTo>
                      <a:pt x="302" y="244"/>
                      <a:pt x="302" y="244"/>
                      <a:pt x="302" y="244"/>
                    </a:cubicBezTo>
                    <a:cubicBezTo>
                      <a:pt x="369" y="275"/>
                      <a:pt x="413" y="344"/>
                      <a:pt x="413" y="418"/>
                    </a:cubicBezTo>
                    <a:cubicBezTo>
                      <a:pt x="413" y="524"/>
                      <a:pt x="326" y="610"/>
                      <a:pt x="220" y="610"/>
                    </a:cubicBezTo>
                    <a:cubicBezTo>
                      <a:pt x="114" y="610"/>
                      <a:pt x="28" y="524"/>
                      <a:pt x="28" y="418"/>
                    </a:cubicBezTo>
                    <a:cubicBezTo>
                      <a:pt x="28" y="344"/>
                      <a:pt x="70" y="278"/>
                      <a:pt x="136" y="245"/>
                    </a:cubicBezTo>
                    <a:close/>
                    <a:moveTo>
                      <a:pt x="168" y="422"/>
                    </a:moveTo>
                    <a:cubicBezTo>
                      <a:pt x="165" y="431"/>
                      <a:pt x="163" y="438"/>
                      <a:pt x="160" y="443"/>
                    </a:cubicBezTo>
                    <a:cubicBezTo>
                      <a:pt x="154" y="454"/>
                      <a:pt x="148" y="455"/>
                      <a:pt x="145" y="452"/>
                    </a:cubicBezTo>
                    <a:cubicBezTo>
                      <a:pt x="144" y="451"/>
                      <a:pt x="143" y="449"/>
                      <a:pt x="143" y="447"/>
                    </a:cubicBezTo>
                    <a:cubicBezTo>
                      <a:pt x="144" y="439"/>
                      <a:pt x="147" y="434"/>
                      <a:pt x="152" y="429"/>
                    </a:cubicBezTo>
                    <a:cubicBezTo>
                      <a:pt x="156" y="425"/>
                      <a:pt x="162" y="423"/>
                      <a:pt x="168" y="422"/>
                    </a:cubicBezTo>
                    <a:close/>
                    <a:moveTo>
                      <a:pt x="258" y="422"/>
                    </a:moveTo>
                    <a:cubicBezTo>
                      <a:pt x="264" y="423"/>
                      <a:pt x="269" y="425"/>
                      <a:pt x="273" y="429"/>
                    </a:cubicBezTo>
                    <a:cubicBezTo>
                      <a:pt x="278" y="434"/>
                      <a:pt x="281" y="439"/>
                      <a:pt x="282" y="447"/>
                    </a:cubicBezTo>
                    <a:cubicBezTo>
                      <a:pt x="283" y="449"/>
                      <a:pt x="282" y="451"/>
                      <a:pt x="280" y="452"/>
                    </a:cubicBezTo>
                    <a:cubicBezTo>
                      <a:pt x="277" y="455"/>
                      <a:pt x="271" y="454"/>
                      <a:pt x="265" y="443"/>
                    </a:cubicBezTo>
                    <a:cubicBezTo>
                      <a:pt x="262" y="438"/>
                      <a:pt x="260" y="431"/>
                      <a:pt x="258" y="422"/>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18" name="Freeform 7"/>
              <p:cNvSpPr/>
              <p:nvPr/>
            </p:nvSpPr>
            <p:spPr bwMode="auto">
              <a:xfrm>
                <a:off x="2145" y="1578"/>
                <a:ext cx="164" cy="42"/>
              </a:xfrm>
              <a:custGeom>
                <a:gdLst>
                  <a:gd name="T0" fmla="*/ 0 w 126"/>
                  <a:gd name="T1" fmla="*/ 16 h 33"/>
                  <a:gd name="T2" fmla="*/ 17 w 126"/>
                  <a:gd name="T3" fmla="*/ 33 h 33"/>
                  <a:gd name="T4" fmla="*/ 109 w 126"/>
                  <a:gd name="T5" fmla="*/ 33 h 33"/>
                  <a:gd name="T6" fmla="*/ 126 w 126"/>
                  <a:gd name="T7" fmla="*/ 16 h 33"/>
                  <a:gd name="T8" fmla="*/ 109 w 126"/>
                  <a:gd name="T9" fmla="*/ 0 h 33"/>
                  <a:gd name="T10" fmla="*/ 17 w 126"/>
                  <a:gd name="T11" fmla="*/ 0 h 33"/>
                  <a:gd name="T12" fmla="*/ 0 w 126"/>
                  <a:gd name="T13" fmla="*/ 16 h 33"/>
                </a:gdLst>
                <a:cxnLst>
                  <a:cxn ang="0">
                    <a:pos x="T0" y="T1"/>
                  </a:cxn>
                  <a:cxn ang="0">
                    <a:pos x="T2" y="T3"/>
                  </a:cxn>
                  <a:cxn ang="0">
                    <a:pos x="T4" y="T5"/>
                  </a:cxn>
                  <a:cxn ang="0">
                    <a:pos x="T6" y="T7"/>
                  </a:cxn>
                  <a:cxn ang="0">
                    <a:pos x="T8" y="T9"/>
                  </a:cxn>
                  <a:cxn ang="0">
                    <a:pos x="T10" y="T11"/>
                  </a:cxn>
                  <a:cxn ang="0">
                    <a:pos x="T12" y="T13"/>
                  </a:cxn>
                </a:cxnLst>
                <a:rect l="0" t="0" r="r" b="b"/>
                <a:pathLst>
                  <a:path w="125" h="33">
                    <a:moveTo>
                      <a:pt x="0" y="16"/>
                    </a:moveTo>
                    <a:cubicBezTo>
                      <a:pt x="0" y="25"/>
                      <a:pt x="7" y="33"/>
                      <a:pt x="17" y="33"/>
                    </a:cubicBezTo>
                    <a:cubicBezTo>
                      <a:pt x="109" y="33"/>
                      <a:pt x="109" y="33"/>
                      <a:pt x="109" y="33"/>
                    </a:cubicBezTo>
                    <a:cubicBezTo>
                      <a:pt x="118" y="33"/>
                      <a:pt x="126" y="25"/>
                      <a:pt x="126" y="16"/>
                    </a:cubicBezTo>
                    <a:cubicBezTo>
                      <a:pt x="126" y="7"/>
                      <a:pt x="118" y="0"/>
                      <a:pt x="109" y="0"/>
                    </a:cubicBezTo>
                    <a:cubicBezTo>
                      <a:pt x="17" y="0"/>
                      <a:pt x="17" y="0"/>
                      <a:pt x="17" y="0"/>
                    </a:cubicBezTo>
                    <a:cubicBezTo>
                      <a:pt x="7" y="0"/>
                      <a:pt x="0" y="7"/>
                      <a:pt x="0" y="16"/>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20" name="Freeform 8"/>
              <p:cNvSpPr/>
              <p:nvPr/>
            </p:nvSpPr>
            <p:spPr bwMode="auto">
              <a:xfrm>
                <a:off x="1763" y="1882"/>
                <a:ext cx="44" cy="160"/>
              </a:xfrm>
              <a:custGeom>
                <a:gdLst>
                  <a:gd name="T0" fmla="*/ 17 w 34"/>
                  <a:gd name="T1" fmla="*/ 0 h 123"/>
                  <a:gd name="T2" fmla="*/ 0 w 34"/>
                  <a:gd name="T3" fmla="*/ 16 h 123"/>
                  <a:gd name="T4" fmla="*/ 0 w 34"/>
                  <a:gd name="T5" fmla="*/ 106 h 123"/>
                  <a:gd name="T6" fmla="*/ 17 w 34"/>
                  <a:gd name="T7" fmla="*/ 123 h 123"/>
                  <a:gd name="T8" fmla="*/ 34 w 34"/>
                  <a:gd name="T9" fmla="*/ 106 h 123"/>
                  <a:gd name="T10" fmla="*/ 34 w 34"/>
                  <a:gd name="T11" fmla="*/ 16 h 123"/>
                  <a:gd name="T12" fmla="*/ 17 w 34"/>
                  <a:gd name="T13" fmla="*/ 0 h 123"/>
                </a:gdLst>
                <a:cxnLst>
                  <a:cxn ang="0">
                    <a:pos x="T0" y="T1"/>
                  </a:cxn>
                  <a:cxn ang="0">
                    <a:pos x="T2" y="T3"/>
                  </a:cxn>
                  <a:cxn ang="0">
                    <a:pos x="T4" y="T5"/>
                  </a:cxn>
                  <a:cxn ang="0">
                    <a:pos x="T6" y="T7"/>
                  </a:cxn>
                  <a:cxn ang="0">
                    <a:pos x="T8" y="T9"/>
                  </a:cxn>
                  <a:cxn ang="0">
                    <a:pos x="T10" y="T11"/>
                  </a:cxn>
                  <a:cxn ang="0">
                    <a:pos x="T12" y="T13"/>
                  </a:cxn>
                </a:cxnLst>
                <a:rect l="0" t="0" r="r" b="b"/>
                <a:pathLst>
                  <a:path w="34" h="123">
                    <a:moveTo>
                      <a:pt x="17" y="0"/>
                    </a:moveTo>
                    <a:cubicBezTo>
                      <a:pt x="7" y="0"/>
                      <a:pt x="0" y="7"/>
                      <a:pt x="0" y="16"/>
                    </a:cubicBezTo>
                    <a:cubicBezTo>
                      <a:pt x="0" y="106"/>
                      <a:pt x="0" y="106"/>
                      <a:pt x="0" y="106"/>
                    </a:cubicBezTo>
                    <a:cubicBezTo>
                      <a:pt x="0" y="115"/>
                      <a:pt x="7" y="123"/>
                      <a:pt x="17" y="123"/>
                    </a:cubicBezTo>
                    <a:cubicBezTo>
                      <a:pt x="26" y="123"/>
                      <a:pt x="34" y="115"/>
                      <a:pt x="34" y="106"/>
                    </a:cubicBezTo>
                    <a:cubicBezTo>
                      <a:pt x="34" y="16"/>
                      <a:pt x="34" y="16"/>
                      <a:pt x="34" y="16"/>
                    </a:cubicBezTo>
                    <a:cubicBezTo>
                      <a:pt x="34" y="7"/>
                      <a:pt x="26" y="0"/>
                      <a:pt x="17"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21" name="Freeform 9"/>
              <p:cNvSpPr/>
              <p:nvPr/>
            </p:nvSpPr>
            <p:spPr bwMode="auto">
              <a:xfrm>
                <a:off x="1308" y="1557"/>
                <a:ext cx="165" cy="44"/>
              </a:xfrm>
              <a:custGeom>
                <a:gdLst>
                  <a:gd name="T0" fmla="*/ 17 w 127"/>
                  <a:gd name="T1" fmla="*/ 34 h 34"/>
                  <a:gd name="T2" fmla="*/ 110 w 127"/>
                  <a:gd name="T3" fmla="*/ 34 h 34"/>
                  <a:gd name="T4" fmla="*/ 127 w 127"/>
                  <a:gd name="T5" fmla="*/ 17 h 34"/>
                  <a:gd name="T6" fmla="*/ 110 w 127"/>
                  <a:gd name="T7" fmla="*/ 0 h 34"/>
                  <a:gd name="T8" fmla="*/ 17 w 127"/>
                  <a:gd name="T9" fmla="*/ 0 h 34"/>
                  <a:gd name="T10" fmla="*/ 0 w 127"/>
                  <a:gd name="T11" fmla="*/ 17 h 34"/>
                  <a:gd name="T12" fmla="*/ 17 w 127"/>
                  <a:gd name="T13" fmla="*/ 34 h 34"/>
                </a:gdLst>
                <a:cxnLst>
                  <a:cxn ang="0">
                    <a:pos x="T0" y="T1"/>
                  </a:cxn>
                  <a:cxn ang="0">
                    <a:pos x="T2" y="T3"/>
                  </a:cxn>
                  <a:cxn ang="0">
                    <a:pos x="T4" y="T5"/>
                  </a:cxn>
                  <a:cxn ang="0">
                    <a:pos x="T6" y="T7"/>
                  </a:cxn>
                  <a:cxn ang="0">
                    <a:pos x="T8" y="T9"/>
                  </a:cxn>
                  <a:cxn ang="0">
                    <a:pos x="T10" y="T11"/>
                  </a:cxn>
                  <a:cxn ang="0">
                    <a:pos x="T12" y="T13"/>
                  </a:cxn>
                </a:cxnLst>
                <a:rect l="0" t="0" r="r" b="b"/>
                <a:pathLst>
                  <a:path w="127" h="34">
                    <a:moveTo>
                      <a:pt x="17" y="34"/>
                    </a:moveTo>
                    <a:cubicBezTo>
                      <a:pt x="110" y="34"/>
                      <a:pt x="110" y="34"/>
                      <a:pt x="110" y="34"/>
                    </a:cubicBezTo>
                    <a:cubicBezTo>
                      <a:pt x="119" y="34"/>
                      <a:pt x="127" y="26"/>
                      <a:pt x="127" y="17"/>
                    </a:cubicBezTo>
                    <a:cubicBezTo>
                      <a:pt x="127" y="8"/>
                      <a:pt x="119" y="0"/>
                      <a:pt x="110" y="0"/>
                    </a:cubicBezTo>
                    <a:cubicBezTo>
                      <a:pt x="17" y="0"/>
                      <a:pt x="17" y="0"/>
                      <a:pt x="17" y="0"/>
                    </a:cubicBezTo>
                    <a:cubicBezTo>
                      <a:pt x="8" y="0"/>
                      <a:pt x="0" y="8"/>
                      <a:pt x="0" y="17"/>
                    </a:cubicBezTo>
                    <a:cubicBezTo>
                      <a:pt x="0" y="26"/>
                      <a:pt x="8" y="34"/>
                      <a:pt x="17" y="3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23" name="Freeform 10"/>
              <p:cNvSpPr/>
              <p:nvPr/>
            </p:nvSpPr>
            <p:spPr bwMode="auto">
              <a:xfrm>
                <a:off x="1403" y="1231"/>
                <a:ext cx="145" cy="117"/>
              </a:xfrm>
              <a:custGeom>
                <a:gdLst>
                  <a:gd name="T0" fmla="*/ 9 w 112"/>
                  <a:gd name="T1" fmla="*/ 30 h 90"/>
                  <a:gd name="T2" fmla="*/ 83 w 112"/>
                  <a:gd name="T3" fmla="*/ 84 h 90"/>
                  <a:gd name="T4" fmla="*/ 107 w 112"/>
                  <a:gd name="T5" fmla="*/ 81 h 90"/>
                  <a:gd name="T6" fmla="*/ 103 w 112"/>
                  <a:gd name="T7" fmla="*/ 58 h 90"/>
                  <a:gd name="T8" fmla="*/ 30 w 112"/>
                  <a:gd name="T9" fmla="*/ 3 h 90"/>
                  <a:gd name="T10" fmla="*/ 20 w 112"/>
                  <a:gd name="T11" fmla="*/ 0 h 90"/>
                  <a:gd name="T12" fmla="*/ 6 w 112"/>
                  <a:gd name="T13" fmla="*/ 7 h 90"/>
                  <a:gd name="T14" fmla="*/ 9 w 112"/>
                  <a:gd name="T15" fmla="*/ 30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9" y="30"/>
                    </a:moveTo>
                    <a:cubicBezTo>
                      <a:pt x="83" y="84"/>
                      <a:pt x="83" y="84"/>
                      <a:pt x="83" y="84"/>
                    </a:cubicBezTo>
                    <a:cubicBezTo>
                      <a:pt x="90" y="90"/>
                      <a:pt x="101" y="88"/>
                      <a:pt x="107" y="81"/>
                    </a:cubicBezTo>
                    <a:cubicBezTo>
                      <a:pt x="112" y="74"/>
                      <a:pt x="111" y="63"/>
                      <a:pt x="103" y="58"/>
                    </a:cubicBezTo>
                    <a:cubicBezTo>
                      <a:pt x="30" y="3"/>
                      <a:pt x="30" y="3"/>
                      <a:pt x="30" y="3"/>
                    </a:cubicBezTo>
                    <a:cubicBezTo>
                      <a:pt x="27" y="1"/>
                      <a:pt x="23" y="0"/>
                      <a:pt x="20" y="0"/>
                    </a:cubicBezTo>
                    <a:cubicBezTo>
                      <a:pt x="14" y="0"/>
                      <a:pt x="9" y="2"/>
                      <a:pt x="6" y="7"/>
                    </a:cubicBezTo>
                    <a:cubicBezTo>
                      <a:pt x="0" y="14"/>
                      <a:pt x="2" y="24"/>
                      <a:pt x="9" y="3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29" name="Freeform 11"/>
              <p:cNvSpPr/>
              <p:nvPr/>
            </p:nvSpPr>
            <p:spPr bwMode="auto">
              <a:xfrm>
                <a:off x="2073" y="1231"/>
                <a:ext cx="145" cy="117"/>
              </a:xfrm>
              <a:custGeom>
                <a:gdLst>
                  <a:gd name="T0" fmla="*/ 29 w 112"/>
                  <a:gd name="T1" fmla="*/ 84 h 90"/>
                  <a:gd name="T2" fmla="*/ 103 w 112"/>
                  <a:gd name="T3" fmla="*/ 30 h 90"/>
                  <a:gd name="T4" fmla="*/ 106 w 112"/>
                  <a:gd name="T5" fmla="*/ 7 h 90"/>
                  <a:gd name="T6" fmla="*/ 92 w 112"/>
                  <a:gd name="T7" fmla="*/ 0 h 90"/>
                  <a:gd name="T8" fmla="*/ 82 w 112"/>
                  <a:gd name="T9" fmla="*/ 3 h 90"/>
                  <a:gd name="T10" fmla="*/ 9 w 112"/>
                  <a:gd name="T11" fmla="*/ 58 h 90"/>
                  <a:gd name="T12" fmla="*/ 5 w 112"/>
                  <a:gd name="T13" fmla="*/ 81 h 90"/>
                  <a:gd name="T14" fmla="*/ 29 w 112"/>
                  <a:gd name="T15" fmla="*/ 84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29" y="84"/>
                    </a:moveTo>
                    <a:cubicBezTo>
                      <a:pt x="103" y="30"/>
                      <a:pt x="103" y="30"/>
                      <a:pt x="103" y="30"/>
                    </a:cubicBezTo>
                    <a:cubicBezTo>
                      <a:pt x="110" y="24"/>
                      <a:pt x="112" y="14"/>
                      <a:pt x="106" y="7"/>
                    </a:cubicBezTo>
                    <a:cubicBezTo>
                      <a:pt x="103" y="2"/>
                      <a:pt x="98" y="0"/>
                      <a:pt x="92" y="0"/>
                    </a:cubicBezTo>
                    <a:cubicBezTo>
                      <a:pt x="89" y="0"/>
                      <a:pt x="85" y="1"/>
                      <a:pt x="82" y="3"/>
                    </a:cubicBezTo>
                    <a:cubicBezTo>
                      <a:pt x="9" y="58"/>
                      <a:pt x="9" y="58"/>
                      <a:pt x="9" y="58"/>
                    </a:cubicBezTo>
                    <a:cubicBezTo>
                      <a:pt x="1" y="63"/>
                      <a:pt x="0" y="74"/>
                      <a:pt x="5" y="81"/>
                    </a:cubicBezTo>
                    <a:cubicBezTo>
                      <a:pt x="11" y="88"/>
                      <a:pt x="22" y="90"/>
                      <a:pt x="29" y="8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30" name="Freeform 12"/>
              <p:cNvSpPr/>
              <p:nvPr/>
            </p:nvSpPr>
            <p:spPr bwMode="auto">
              <a:xfrm>
                <a:off x="1431" y="1813"/>
                <a:ext cx="134" cy="128"/>
              </a:xfrm>
              <a:custGeom>
                <a:gdLst>
                  <a:gd name="T0" fmla="*/ 84 w 103"/>
                  <a:gd name="T1" fmla="*/ 0 h 98"/>
                  <a:gd name="T2" fmla="*/ 72 w 103"/>
                  <a:gd name="T3" fmla="*/ 4 h 98"/>
                  <a:gd name="T4" fmla="*/ 7 w 103"/>
                  <a:gd name="T5" fmla="*/ 68 h 98"/>
                  <a:gd name="T6" fmla="*/ 7 w 103"/>
                  <a:gd name="T7" fmla="*/ 91 h 98"/>
                  <a:gd name="T8" fmla="*/ 31 w 103"/>
                  <a:gd name="T9" fmla="*/ 91 h 98"/>
                  <a:gd name="T10" fmla="*/ 96 w 103"/>
                  <a:gd name="T11" fmla="*/ 28 h 98"/>
                  <a:gd name="T12" fmla="*/ 96 w 103"/>
                  <a:gd name="T13" fmla="*/ 4 h 98"/>
                  <a:gd name="T14" fmla="*/ 84 w 103"/>
                  <a:gd name="T15" fmla="*/ 0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3" h="98">
                    <a:moveTo>
                      <a:pt x="84" y="0"/>
                    </a:moveTo>
                    <a:cubicBezTo>
                      <a:pt x="80" y="0"/>
                      <a:pt x="75" y="1"/>
                      <a:pt x="72" y="4"/>
                    </a:cubicBezTo>
                    <a:cubicBezTo>
                      <a:pt x="7" y="68"/>
                      <a:pt x="7" y="68"/>
                      <a:pt x="7" y="68"/>
                    </a:cubicBezTo>
                    <a:cubicBezTo>
                      <a:pt x="0" y="74"/>
                      <a:pt x="0" y="85"/>
                      <a:pt x="7" y="91"/>
                    </a:cubicBezTo>
                    <a:cubicBezTo>
                      <a:pt x="13" y="98"/>
                      <a:pt x="24" y="98"/>
                      <a:pt x="31" y="91"/>
                    </a:cubicBezTo>
                    <a:cubicBezTo>
                      <a:pt x="96" y="28"/>
                      <a:pt x="96" y="28"/>
                      <a:pt x="96" y="28"/>
                    </a:cubicBezTo>
                    <a:cubicBezTo>
                      <a:pt x="103" y="21"/>
                      <a:pt x="103" y="11"/>
                      <a:pt x="96" y="4"/>
                    </a:cubicBezTo>
                    <a:cubicBezTo>
                      <a:pt x="93" y="1"/>
                      <a:pt x="88" y="0"/>
                      <a:pt x="84"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31" name="Freeform 13"/>
              <p:cNvSpPr/>
              <p:nvPr/>
            </p:nvSpPr>
            <p:spPr bwMode="auto">
              <a:xfrm>
                <a:off x="2043" y="1813"/>
                <a:ext cx="132" cy="128"/>
              </a:xfrm>
              <a:custGeom>
                <a:gdLst>
                  <a:gd name="T0" fmla="*/ 31 w 102"/>
                  <a:gd name="T1" fmla="*/ 4 h 98"/>
                  <a:gd name="T2" fmla="*/ 19 w 102"/>
                  <a:gd name="T3" fmla="*/ 0 h 98"/>
                  <a:gd name="T4" fmla="*/ 7 w 102"/>
                  <a:gd name="T5" fmla="*/ 4 h 98"/>
                  <a:gd name="T6" fmla="*/ 7 w 102"/>
                  <a:gd name="T7" fmla="*/ 28 h 98"/>
                  <a:gd name="T8" fmla="*/ 72 w 102"/>
                  <a:gd name="T9" fmla="*/ 91 h 98"/>
                  <a:gd name="T10" fmla="*/ 96 w 102"/>
                  <a:gd name="T11" fmla="*/ 91 h 98"/>
                  <a:gd name="T12" fmla="*/ 96 w 102"/>
                  <a:gd name="T13" fmla="*/ 68 h 98"/>
                  <a:gd name="T14" fmla="*/ 31 w 102"/>
                  <a:gd name="T15" fmla="*/ 4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2" h="98">
                    <a:moveTo>
                      <a:pt x="31" y="4"/>
                    </a:moveTo>
                    <a:cubicBezTo>
                      <a:pt x="27" y="1"/>
                      <a:pt x="23" y="0"/>
                      <a:pt x="19" y="0"/>
                    </a:cubicBezTo>
                    <a:cubicBezTo>
                      <a:pt x="14" y="0"/>
                      <a:pt x="10" y="1"/>
                      <a:pt x="7" y="4"/>
                    </a:cubicBezTo>
                    <a:cubicBezTo>
                      <a:pt x="0" y="11"/>
                      <a:pt x="0" y="21"/>
                      <a:pt x="7" y="28"/>
                    </a:cubicBezTo>
                    <a:cubicBezTo>
                      <a:pt x="72" y="91"/>
                      <a:pt x="72" y="91"/>
                      <a:pt x="72" y="91"/>
                    </a:cubicBezTo>
                    <a:cubicBezTo>
                      <a:pt x="78" y="98"/>
                      <a:pt x="89" y="98"/>
                      <a:pt x="96" y="91"/>
                    </a:cubicBezTo>
                    <a:cubicBezTo>
                      <a:pt x="102" y="85"/>
                      <a:pt x="102" y="74"/>
                      <a:pt x="96" y="68"/>
                    </a:cubicBezTo>
                    <a:lnTo>
                      <a:pt x="31" y="4"/>
                    </a:ln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grpSp>
      </p:grpSp>
      <p:pic>
        <p:nvPicPr>
          <p:cNvPr id="4" name="图片 3"/>
          <p:cNvPicPr>
            <a:picLocks noChangeAspect="1"/>
          </p:cNvPicPr>
          <p:nvPr/>
        </p:nvPicPr>
        <p:blipFill>
          <a:blip r:embed="rId2">
            <a:extLst>
              <a:ext uri="{28A0092B-C50C-407E-A947-70E740481C1C}">
                <a14:useLocalDpi xmlns:a14="http://schemas.microsoft.com/office/drawing/2010/main" val="0"/>
              </a:ext>
            </a:extLst>
          </a:blip>
          <a:srcRect t="36782" b="6238"/>
          <a:stretch>
            <a:fillRect/>
          </a:stretch>
        </p:blipFill>
        <p:spPr>
          <a:xfrm>
            <a:off x="281" y="1171902"/>
            <a:ext cx="9144000" cy="3479800"/>
          </a:xfrm>
          <a:prstGeom prst="rect">
            <a:avLst/>
          </a:prstGeom>
        </p:spPr>
      </p:pic>
      <p:sp>
        <p:nvSpPr>
          <p:cNvPr id="5" name="矩形 4"/>
          <p:cNvSpPr/>
          <p:nvPr/>
        </p:nvSpPr>
        <p:spPr>
          <a:xfrm>
            <a:off x="440690" y="902970"/>
            <a:ext cx="2264410" cy="39389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Light"/>
                <a:ea typeface="+mn-ea"/>
                <a:cs typeface="+mn-cs"/>
              </a:defRPr>
            </a:lvl1pPr>
            <a:lvl2pPr marL="342900" algn="l" defTabSz="685800" rtl="0" eaLnBrk="1" latinLnBrk="0" hangingPunct="1">
              <a:defRPr sz="1350" kern="1200">
                <a:solidFill>
                  <a:srgbClr val="FFFFFF"/>
                </a:solidFill>
                <a:latin typeface="Calibri Light"/>
                <a:ea typeface="+mn-ea"/>
                <a:cs typeface="+mn-cs"/>
              </a:defRPr>
            </a:lvl2pPr>
            <a:lvl3pPr marL="685800" algn="l" defTabSz="685800" rtl="0" eaLnBrk="1" latinLnBrk="0" hangingPunct="1">
              <a:defRPr sz="1350" kern="1200">
                <a:solidFill>
                  <a:srgbClr val="FFFFFF"/>
                </a:solidFill>
                <a:latin typeface="Calibri Light"/>
                <a:ea typeface="+mn-ea"/>
                <a:cs typeface="+mn-cs"/>
              </a:defRPr>
            </a:lvl3pPr>
            <a:lvl4pPr marL="1028700" algn="l" defTabSz="685800" rtl="0" eaLnBrk="1" latinLnBrk="0" hangingPunct="1">
              <a:defRPr sz="1350" kern="1200">
                <a:solidFill>
                  <a:srgbClr val="FFFFFF"/>
                </a:solidFill>
                <a:latin typeface="Calibri Light"/>
                <a:ea typeface="+mn-ea"/>
                <a:cs typeface="+mn-cs"/>
              </a:defRPr>
            </a:lvl4pPr>
            <a:lvl5pPr marL="1371600" algn="l" defTabSz="685800" rtl="0" eaLnBrk="1" latinLnBrk="0" hangingPunct="1">
              <a:defRPr sz="1350" kern="1200">
                <a:solidFill>
                  <a:srgbClr val="FFFFFF"/>
                </a:solidFill>
                <a:latin typeface="Calibri Light"/>
                <a:ea typeface="+mn-ea"/>
                <a:cs typeface="+mn-cs"/>
              </a:defRPr>
            </a:lvl5pPr>
            <a:lvl6pPr marL="1714500" algn="l" defTabSz="685800" rtl="0" eaLnBrk="1" latinLnBrk="0" hangingPunct="1">
              <a:defRPr sz="1350" kern="1200">
                <a:solidFill>
                  <a:srgbClr val="FFFFFF"/>
                </a:solidFill>
                <a:latin typeface="Calibri Light"/>
                <a:ea typeface="+mn-ea"/>
                <a:cs typeface="+mn-cs"/>
              </a:defRPr>
            </a:lvl6pPr>
            <a:lvl7pPr marL="2057400" algn="l" defTabSz="685800" rtl="0" eaLnBrk="1" latinLnBrk="0" hangingPunct="1">
              <a:defRPr sz="1350" kern="1200">
                <a:solidFill>
                  <a:srgbClr val="FFFFFF"/>
                </a:solidFill>
                <a:latin typeface="Calibri Light"/>
                <a:ea typeface="+mn-ea"/>
                <a:cs typeface="+mn-cs"/>
              </a:defRPr>
            </a:lvl7pPr>
            <a:lvl8pPr marL="2400300" algn="l" defTabSz="685800" rtl="0" eaLnBrk="1" latinLnBrk="0" hangingPunct="1">
              <a:defRPr sz="1350" kern="1200">
                <a:solidFill>
                  <a:srgbClr val="FFFFFF"/>
                </a:solidFill>
                <a:latin typeface="Calibri Light"/>
                <a:ea typeface="+mn-ea"/>
                <a:cs typeface="+mn-cs"/>
              </a:defRPr>
            </a:lvl8pPr>
            <a:lvl9pPr marL="2743200" algn="l" defTabSz="685800" rtl="0" eaLnBrk="1" latinLnBrk="0" hangingPunct="1">
              <a:defRPr sz="1350" kern="1200">
                <a:solidFill>
                  <a:srgbClr val="FFFFFF"/>
                </a:solidFill>
                <a:latin typeface="Calibri Light"/>
                <a:ea typeface="+mn-ea"/>
                <a:cs typeface="+mn-cs"/>
              </a:defRPr>
            </a:lvl9pPr>
          </a:lstStyle>
          <a:p>
            <a:pPr algn="ctr"/>
            <a:endParaRPr lang="zh-CN" altLang="en-US">
              <a:ea typeface="华文仿宋" panose="02010600040101010101" pitchFamily="2" charset="-122"/>
            </a:endParaRPr>
          </a:p>
        </p:txBody>
      </p:sp>
      <p:cxnSp>
        <p:nvCxnSpPr>
          <p:cNvPr id="34" name="直接连接符 33"/>
          <p:cNvCxnSpPr/>
          <p:nvPr/>
        </p:nvCxnSpPr>
        <p:spPr>
          <a:xfrm>
            <a:off x="4820871" y="1349049"/>
            <a:ext cx="277619"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矩形 1"/>
          <p:cNvSpPr/>
          <p:nvPr/>
        </p:nvSpPr>
        <p:spPr>
          <a:xfrm>
            <a:off x="3124200" y="902970"/>
            <a:ext cx="2163445" cy="39395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Light"/>
                <a:ea typeface="+mn-ea"/>
                <a:cs typeface="+mn-cs"/>
              </a:defRPr>
            </a:lvl1pPr>
            <a:lvl2pPr marL="342900" algn="l" defTabSz="685800" rtl="0" eaLnBrk="1" latinLnBrk="0" hangingPunct="1">
              <a:defRPr sz="1350" kern="1200">
                <a:solidFill>
                  <a:srgbClr val="FFFFFF"/>
                </a:solidFill>
                <a:latin typeface="Calibri Light"/>
                <a:ea typeface="+mn-ea"/>
                <a:cs typeface="+mn-cs"/>
              </a:defRPr>
            </a:lvl2pPr>
            <a:lvl3pPr marL="685800" algn="l" defTabSz="685800" rtl="0" eaLnBrk="1" latinLnBrk="0" hangingPunct="1">
              <a:defRPr sz="1350" kern="1200">
                <a:solidFill>
                  <a:srgbClr val="FFFFFF"/>
                </a:solidFill>
                <a:latin typeface="Calibri Light"/>
                <a:ea typeface="+mn-ea"/>
                <a:cs typeface="+mn-cs"/>
              </a:defRPr>
            </a:lvl3pPr>
            <a:lvl4pPr marL="1028700" algn="l" defTabSz="685800" rtl="0" eaLnBrk="1" latinLnBrk="0" hangingPunct="1">
              <a:defRPr sz="1350" kern="1200">
                <a:solidFill>
                  <a:srgbClr val="FFFFFF"/>
                </a:solidFill>
                <a:latin typeface="Calibri Light"/>
                <a:ea typeface="+mn-ea"/>
                <a:cs typeface="+mn-cs"/>
              </a:defRPr>
            </a:lvl4pPr>
            <a:lvl5pPr marL="1371600" algn="l" defTabSz="685800" rtl="0" eaLnBrk="1" latinLnBrk="0" hangingPunct="1">
              <a:defRPr sz="1350" kern="1200">
                <a:solidFill>
                  <a:srgbClr val="FFFFFF"/>
                </a:solidFill>
                <a:latin typeface="Calibri Light"/>
                <a:ea typeface="+mn-ea"/>
                <a:cs typeface="+mn-cs"/>
              </a:defRPr>
            </a:lvl5pPr>
            <a:lvl6pPr marL="1714500" algn="l" defTabSz="685800" rtl="0" eaLnBrk="1" latinLnBrk="0" hangingPunct="1">
              <a:defRPr sz="1350" kern="1200">
                <a:solidFill>
                  <a:srgbClr val="FFFFFF"/>
                </a:solidFill>
                <a:latin typeface="Calibri Light"/>
                <a:ea typeface="+mn-ea"/>
                <a:cs typeface="+mn-cs"/>
              </a:defRPr>
            </a:lvl6pPr>
            <a:lvl7pPr marL="2057400" algn="l" defTabSz="685800" rtl="0" eaLnBrk="1" latinLnBrk="0" hangingPunct="1">
              <a:defRPr sz="1350" kern="1200">
                <a:solidFill>
                  <a:srgbClr val="FFFFFF"/>
                </a:solidFill>
                <a:latin typeface="Calibri Light"/>
                <a:ea typeface="+mn-ea"/>
                <a:cs typeface="+mn-cs"/>
              </a:defRPr>
            </a:lvl7pPr>
            <a:lvl8pPr marL="2400300" algn="l" defTabSz="685800" rtl="0" eaLnBrk="1" latinLnBrk="0" hangingPunct="1">
              <a:defRPr sz="1350" kern="1200">
                <a:solidFill>
                  <a:srgbClr val="FFFFFF"/>
                </a:solidFill>
                <a:latin typeface="Calibri Light"/>
                <a:ea typeface="+mn-ea"/>
                <a:cs typeface="+mn-cs"/>
              </a:defRPr>
            </a:lvl8pPr>
            <a:lvl9pPr marL="2743200" algn="l" defTabSz="685800" rtl="0" eaLnBrk="1" latinLnBrk="0" hangingPunct="1">
              <a:defRPr sz="1350" kern="1200">
                <a:solidFill>
                  <a:srgbClr val="FFFFFF"/>
                </a:solidFill>
                <a:latin typeface="Calibri Light"/>
                <a:ea typeface="+mn-ea"/>
                <a:cs typeface="+mn-cs"/>
              </a:defRPr>
            </a:lvl9pPr>
          </a:lstStyle>
          <a:p>
            <a:pPr algn="ctr"/>
            <a:endParaRPr lang="zh-CN" altLang="en-US">
              <a:ea typeface="华文仿宋" panose="02010600040101010101" pitchFamily="2" charset="-122"/>
            </a:endParaRPr>
          </a:p>
        </p:txBody>
      </p:sp>
      <p:sp>
        <p:nvSpPr>
          <p:cNvPr id="7" name="矩形 6"/>
          <p:cNvSpPr/>
          <p:nvPr/>
        </p:nvSpPr>
        <p:spPr>
          <a:xfrm>
            <a:off x="5745480" y="932815"/>
            <a:ext cx="2571750" cy="390969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Light"/>
                <a:ea typeface="+mn-ea"/>
                <a:cs typeface="+mn-cs"/>
              </a:defRPr>
            </a:lvl1pPr>
            <a:lvl2pPr marL="342900" algn="l" defTabSz="685800" rtl="0" eaLnBrk="1" latinLnBrk="0" hangingPunct="1">
              <a:defRPr sz="1350" kern="1200">
                <a:solidFill>
                  <a:srgbClr val="FFFFFF"/>
                </a:solidFill>
                <a:latin typeface="Calibri Light"/>
                <a:ea typeface="+mn-ea"/>
                <a:cs typeface="+mn-cs"/>
              </a:defRPr>
            </a:lvl2pPr>
            <a:lvl3pPr marL="685800" algn="l" defTabSz="685800" rtl="0" eaLnBrk="1" latinLnBrk="0" hangingPunct="1">
              <a:defRPr sz="1350" kern="1200">
                <a:solidFill>
                  <a:srgbClr val="FFFFFF"/>
                </a:solidFill>
                <a:latin typeface="Calibri Light"/>
                <a:ea typeface="+mn-ea"/>
                <a:cs typeface="+mn-cs"/>
              </a:defRPr>
            </a:lvl3pPr>
            <a:lvl4pPr marL="1028700" algn="l" defTabSz="685800" rtl="0" eaLnBrk="1" latinLnBrk="0" hangingPunct="1">
              <a:defRPr sz="1350" kern="1200">
                <a:solidFill>
                  <a:srgbClr val="FFFFFF"/>
                </a:solidFill>
                <a:latin typeface="Calibri Light"/>
                <a:ea typeface="+mn-ea"/>
                <a:cs typeface="+mn-cs"/>
              </a:defRPr>
            </a:lvl4pPr>
            <a:lvl5pPr marL="1371600" algn="l" defTabSz="685800" rtl="0" eaLnBrk="1" latinLnBrk="0" hangingPunct="1">
              <a:defRPr sz="1350" kern="1200">
                <a:solidFill>
                  <a:srgbClr val="FFFFFF"/>
                </a:solidFill>
                <a:latin typeface="Calibri Light"/>
                <a:ea typeface="+mn-ea"/>
                <a:cs typeface="+mn-cs"/>
              </a:defRPr>
            </a:lvl5pPr>
            <a:lvl6pPr marL="1714500" algn="l" defTabSz="685800" rtl="0" eaLnBrk="1" latinLnBrk="0" hangingPunct="1">
              <a:defRPr sz="1350" kern="1200">
                <a:solidFill>
                  <a:srgbClr val="FFFFFF"/>
                </a:solidFill>
                <a:latin typeface="Calibri Light"/>
                <a:ea typeface="+mn-ea"/>
                <a:cs typeface="+mn-cs"/>
              </a:defRPr>
            </a:lvl6pPr>
            <a:lvl7pPr marL="2057400" algn="l" defTabSz="685800" rtl="0" eaLnBrk="1" latinLnBrk="0" hangingPunct="1">
              <a:defRPr sz="1350" kern="1200">
                <a:solidFill>
                  <a:srgbClr val="FFFFFF"/>
                </a:solidFill>
                <a:latin typeface="Calibri Light"/>
                <a:ea typeface="+mn-ea"/>
                <a:cs typeface="+mn-cs"/>
              </a:defRPr>
            </a:lvl7pPr>
            <a:lvl8pPr marL="2400300" algn="l" defTabSz="685800" rtl="0" eaLnBrk="1" latinLnBrk="0" hangingPunct="1">
              <a:defRPr sz="1350" kern="1200">
                <a:solidFill>
                  <a:srgbClr val="FFFFFF"/>
                </a:solidFill>
                <a:latin typeface="Calibri Light"/>
                <a:ea typeface="+mn-ea"/>
                <a:cs typeface="+mn-cs"/>
              </a:defRPr>
            </a:lvl8pPr>
            <a:lvl9pPr marL="2743200" algn="l" defTabSz="685800" rtl="0" eaLnBrk="1" latinLnBrk="0" hangingPunct="1">
              <a:defRPr sz="1350" kern="1200">
                <a:solidFill>
                  <a:srgbClr val="FFFFFF"/>
                </a:solidFill>
                <a:latin typeface="Calibri Light"/>
                <a:ea typeface="+mn-ea"/>
                <a:cs typeface="+mn-cs"/>
              </a:defRPr>
            </a:lvl9pPr>
          </a:lstStyle>
          <a:p>
            <a:pPr algn="ctr"/>
            <a:endParaRPr lang="zh-CN" altLang="en-US">
              <a:ea typeface="华文仿宋" panose="02010600040101010101" pitchFamily="2" charset="-122"/>
            </a:endParaRPr>
          </a:p>
        </p:txBody>
      </p:sp>
      <p:sp>
        <p:nvSpPr>
          <p:cNvPr id="37" name="矩形 36"/>
          <p:cNvSpPr/>
          <p:nvPr/>
        </p:nvSpPr>
        <p:spPr>
          <a:xfrm>
            <a:off x="3148965" y="902970"/>
            <a:ext cx="2222804" cy="3707024"/>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171450" indent="-171450">
              <a:lnSpc>
                <a:spcPct val="150000"/>
              </a:lnSpc>
              <a:buFont typeface="Arial" pitchFamily="34" charset="0"/>
              <a:buChar char="•"/>
            </a:pPr>
            <a:r>
              <a:rPr lang="zh-CN" altLang="en-US" sz="1600" b="1">
                <a:solidFill>
                  <a:schemeClr val="tx1">
                    <a:lumMod val="85000"/>
                    <a:lumOff val="15000"/>
                  </a:schemeClr>
                </a:solidFill>
                <a:latin typeface="幼圆" panose="02010509060101010101" charset="-122"/>
                <a:ea typeface="华文仿宋" panose="02010600040101010101" pitchFamily="2" charset="-122"/>
              </a:rPr>
              <a:t>标准</a:t>
            </a:r>
            <a:r>
              <a:rPr lang="en-US" altLang="zh-CN" sz="1600" b="1">
                <a:solidFill>
                  <a:schemeClr val="tx1">
                    <a:lumMod val="85000"/>
                    <a:lumOff val="15000"/>
                  </a:schemeClr>
                </a:solidFill>
                <a:latin typeface="幼圆" panose="02010509060101010101" charset="-122"/>
                <a:ea typeface="华文仿宋" panose="02010600040101010101" pitchFamily="2" charset="-122"/>
              </a:rPr>
              <a:t>2</a:t>
            </a:r>
            <a:r>
              <a:rPr lang="zh-CN" altLang="en-US" sz="1600" b="1">
                <a:solidFill>
                  <a:schemeClr val="tx1">
                    <a:lumMod val="85000"/>
                    <a:lumOff val="15000"/>
                  </a:schemeClr>
                </a:solidFill>
                <a:latin typeface="幼圆" panose="02010509060101010101" charset="-122"/>
                <a:ea typeface="华文仿宋" panose="02010600040101010101" pitchFamily="2" charset="-122"/>
              </a:rPr>
              <a:t>：</a:t>
            </a:r>
            <a:r>
              <a:rPr lang="zh-CN" altLang="en-US" sz="1600">
                <a:solidFill>
                  <a:schemeClr val="tx1">
                    <a:lumMod val="85000"/>
                    <a:lumOff val="15000"/>
                  </a:schemeClr>
                </a:solidFill>
                <a:latin typeface="幼圆" panose="02010509060101010101" charset="-122"/>
                <a:ea typeface="华文仿宋" panose="02010600040101010101" pitchFamily="2" charset="-122"/>
              </a:rPr>
              <a:t>以下条件必须均满足</a:t>
            </a:r>
            <a:endParaRPr lang="zh-CN" altLang="en-US" sz="1600">
              <a:solidFill>
                <a:schemeClr val="tx1">
                  <a:lumMod val="85000"/>
                  <a:lumOff val="15000"/>
                </a:schemeClr>
              </a:solidFill>
              <a:latin typeface="幼圆" panose="02010509060101010101" charset="-122"/>
              <a:ea typeface="华文仿宋" panose="02010600040101010101" pitchFamily="2" charset="-122"/>
            </a:endParaRPr>
          </a:p>
          <a:p>
            <a:pPr indent="0">
              <a:lnSpc>
                <a:spcPct val="150000"/>
              </a:lnSpc>
              <a:buFont typeface="Arial" pitchFamily="34" charset="0"/>
              <a:buNone/>
            </a:pPr>
            <a:r>
              <a:rPr lang="en-US" altLang="zh-CN" sz="1400">
                <a:solidFill>
                  <a:schemeClr val="tx1">
                    <a:lumMod val="85000"/>
                    <a:lumOff val="15000"/>
                  </a:schemeClr>
                </a:solidFill>
                <a:latin typeface="幼圆" panose="02010509060101010101" charset="-122"/>
                <a:ea typeface="华文仿宋" panose="02010600040101010101" pitchFamily="2" charset="-122"/>
              </a:rPr>
              <a:t>1</a:t>
            </a:r>
            <a:r>
              <a:rPr lang="zh-CN" altLang="en-US" sz="1400">
                <a:solidFill>
                  <a:schemeClr val="tx1">
                    <a:lumMod val="85000"/>
                    <a:lumOff val="15000"/>
                  </a:schemeClr>
                </a:solidFill>
                <a:latin typeface="幼圆" panose="02010509060101010101" charset="-122"/>
                <a:ea typeface="华文仿宋" panose="02010600040101010101" pitchFamily="2" charset="-122"/>
              </a:rPr>
              <a:t>、不同时段抽血的</a:t>
            </a:r>
            <a:r>
              <a:rPr lang="en-US" altLang="zh-CN" sz="1400">
                <a:solidFill>
                  <a:schemeClr val="tx1">
                    <a:lumMod val="85000"/>
                    <a:lumOff val="15000"/>
                  </a:schemeClr>
                </a:solidFill>
                <a:latin typeface="幼圆" panose="02010509060101010101" charset="-122"/>
                <a:ea typeface="华文仿宋" panose="02010600040101010101" pitchFamily="2" charset="-122"/>
              </a:rPr>
              <a:t>2</a:t>
            </a:r>
            <a:r>
              <a:rPr lang="zh-CN" altLang="en-US" sz="1400">
                <a:solidFill>
                  <a:schemeClr val="tx1">
                    <a:lumMod val="85000"/>
                    <a:lumOff val="15000"/>
                  </a:schemeClr>
                </a:solidFill>
                <a:latin typeface="幼圆" panose="02010509060101010101" charset="-122"/>
                <a:ea typeface="华文仿宋" panose="02010600040101010101" pitchFamily="2" charset="-122"/>
              </a:rPr>
              <a:t>套或多套血培养，所分离出的微生物为常见共生菌；</a:t>
            </a:r>
            <a:endParaRPr lang="zh-CN" altLang="en-US" sz="1400">
              <a:solidFill>
                <a:schemeClr val="tx1">
                  <a:lumMod val="85000"/>
                  <a:lumOff val="15000"/>
                </a:schemeClr>
              </a:solidFill>
              <a:latin typeface="幼圆" panose="02010509060101010101" charset="-122"/>
              <a:ea typeface="华文仿宋" panose="02010600040101010101" pitchFamily="2" charset="-122"/>
            </a:endParaRPr>
          </a:p>
          <a:p>
            <a:pPr indent="0">
              <a:lnSpc>
                <a:spcPct val="150000"/>
              </a:lnSpc>
              <a:buFont typeface="Arial" pitchFamily="34" charset="0"/>
              <a:buNone/>
            </a:pPr>
            <a:r>
              <a:rPr lang="en-US" altLang="zh-CN" sz="1400">
                <a:solidFill>
                  <a:schemeClr val="tx1">
                    <a:lumMod val="85000"/>
                    <a:lumOff val="15000"/>
                  </a:schemeClr>
                </a:solidFill>
                <a:latin typeface="幼圆" panose="02010509060101010101" charset="-122"/>
                <a:ea typeface="华文仿宋" panose="02010600040101010101" pitchFamily="2" charset="-122"/>
              </a:rPr>
              <a:t>2</a:t>
            </a:r>
            <a:r>
              <a:rPr lang="zh-CN" altLang="en-US" sz="1400">
                <a:solidFill>
                  <a:schemeClr val="tx1">
                    <a:lumMod val="85000"/>
                    <a:lumOff val="15000"/>
                  </a:schemeClr>
                </a:solidFill>
                <a:latin typeface="幼圆" panose="02010509060101010101" charset="-122"/>
                <a:ea typeface="华文仿宋" panose="02010600040101010101" pitchFamily="2" charset="-122"/>
              </a:rPr>
              <a:t>、患者至少有以下一种症状或体征：发热（＞</a:t>
            </a:r>
            <a:r>
              <a:rPr lang="en-US" altLang="zh-CN" sz="1400">
                <a:solidFill>
                  <a:schemeClr val="tx1">
                    <a:lumMod val="85000"/>
                    <a:lumOff val="15000"/>
                  </a:schemeClr>
                </a:solidFill>
                <a:latin typeface="幼圆" panose="02010509060101010101" charset="-122"/>
                <a:ea typeface="华文仿宋" panose="02010600040101010101" pitchFamily="2" charset="-122"/>
              </a:rPr>
              <a:t>38</a:t>
            </a:r>
            <a:r>
              <a:rPr lang="zh-CN" altLang="en-US" sz="1400">
                <a:solidFill>
                  <a:schemeClr val="tx1">
                    <a:lumMod val="85000"/>
                    <a:lumOff val="15000"/>
                  </a:schemeClr>
                </a:solidFill>
                <a:latin typeface="幼圆" panose="02010509060101010101" charset="-122"/>
                <a:ea typeface="华文仿宋" panose="02010600040101010101" pitchFamily="2" charset="-122"/>
              </a:rPr>
              <a:t>℃）、寒战、低血压；</a:t>
            </a:r>
            <a:endParaRPr lang="zh-CN" altLang="en-US" sz="1400">
              <a:solidFill>
                <a:schemeClr val="tx1">
                  <a:lumMod val="85000"/>
                  <a:lumOff val="15000"/>
                </a:schemeClr>
              </a:solidFill>
              <a:latin typeface="幼圆" panose="02010509060101010101" charset="-122"/>
              <a:ea typeface="华文仿宋" panose="02010600040101010101" pitchFamily="2" charset="-122"/>
            </a:endParaRPr>
          </a:p>
          <a:p>
            <a:pPr indent="0">
              <a:lnSpc>
                <a:spcPct val="150000"/>
              </a:lnSpc>
              <a:buFont typeface="Arial" pitchFamily="34" charset="0"/>
              <a:buNone/>
            </a:pPr>
            <a:r>
              <a:rPr lang="en-US" altLang="zh-CN" sz="1400">
                <a:solidFill>
                  <a:schemeClr val="tx1">
                    <a:lumMod val="85000"/>
                    <a:lumOff val="15000"/>
                  </a:schemeClr>
                </a:solidFill>
                <a:latin typeface="幼圆" panose="02010509060101010101" charset="-122"/>
                <a:ea typeface="华文仿宋" panose="02010600040101010101" pitchFamily="2" charset="-122"/>
              </a:rPr>
              <a:t>3</a:t>
            </a:r>
            <a:r>
              <a:rPr lang="zh-CN" altLang="en-US" sz="1400">
                <a:solidFill>
                  <a:schemeClr val="tx1">
                    <a:lumMod val="85000"/>
                    <a:lumOff val="15000"/>
                  </a:schemeClr>
                </a:solidFill>
                <a:latin typeface="幼圆" panose="02010509060101010101" charset="-122"/>
                <a:ea typeface="华文仿宋" panose="02010600040101010101" pitchFamily="2" charset="-122"/>
              </a:rPr>
              <a:t>、症状或体征及阳性实验室结果与其他部位感染无关</a:t>
            </a:r>
            <a:r>
              <a:rPr lang="zh-CN" altLang="en-US" sz="1600">
                <a:solidFill>
                  <a:schemeClr val="tx1">
                    <a:lumMod val="85000"/>
                    <a:lumOff val="15000"/>
                  </a:schemeClr>
                </a:solidFill>
                <a:latin typeface="幼圆" panose="02010509060101010101" charset="-122"/>
                <a:ea typeface="华文仿宋" panose="02010600040101010101" pitchFamily="2" charset="-122"/>
              </a:rPr>
              <a:t>。</a:t>
            </a:r>
            <a:endParaRPr lang="zh-CN" altLang="en-US" sz="1600">
              <a:solidFill>
                <a:schemeClr val="tx1">
                  <a:lumMod val="85000"/>
                  <a:lumOff val="15000"/>
                </a:schemeClr>
              </a:solidFill>
              <a:latin typeface="幼圆" panose="02010509060101010101" charset="-122"/>
              <a:ea typeface="华文仿宋" panose="02010600040101010101" pitchFamily="2" charset="-122"/>
            </a:endParaRPr>
          </a:p>
        </p:txBody>
      </p:sp>
      <p:sp>
        <p:nvSpPr>
          <p:cNvPr id="6" name="矩形 5"/>
          <p:cNvSpPr/>
          <p:nvPr/>
        </p:nvSpPr>
        <p:spPr>
          <a:xfrm>
            <a:off x="553720" y="932815"/>
            <a:ext cx="2061669" cy="3569726"/>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171450" indent="-171450">
              <a:lnSpc>
                <a:spcPct val="150000"/>
              </a:lnSpc>
              <a:buFont typeface="Arial" pitchFamily="34" charset="0"/>
              <a:buChar char="•"/>
            </a:pPr>
            <a:r>
              <a:rPr lang="zh-CN" altLang="en-US" sz="1600" b="1">
                <a:solidFill>
                  <a:schemeClr val="tx1">
                    <a:lumMod val="85000"/>
                    <a:lumOff val="15000"/>
                  </a:schemeClr>
                </a:solidFill>
                <a:latin typeface="幼圆" panose="02010509060101010101" charset="-122"/>
                <a:ea typeface="华文仿宋" panose="02010600040101010101" pitchFamily="2" charset="-122"/>
              </a:rPr>
              <a:t>标准</a:t>
            </a:r>
            <a:r>
              <a:rPr lang="en-US" altLang="zh-CN" sz="1600" b="1">
                <a:solidFill>
                  <a:schemeClr val="tx1">
                    <a:lumMod val="85000"/>
                    <a:lumOff val="15000"/>
                  </a:schemeClr>
                </a:solidFill>
                <a:latin typeface="幼圆" panose="02010509060101010101" charset="-122"/>
                <a:ea typeface="华文仿宋" panose="02010600040101010101" pitchFamily="2" charset="-122"/>
              </a:rPr>
              <a:t>1</a:t>
            </a:r>
            <a:r>
              <a:rPr lang="zh-CN" altLang="en-US" sz="1600" b="1">
                <a:solidFill>
                  <a:schemeClr val="tx1">
                    <a:lumMod val="85000"/>
                    <a:lumOff val="15000"/>
                  </a:schemeClr>
                </a:solidFill>
                <a:latin typeface="幼圆" panose="02010509060101010101" charset="-122"/>
                <a:ea typeface="华文仿宋" panose="02010600040101010101" pitchFamily="2" charset="-122"/>
              </a:rPr>
              <a:t>：</a:t>
            </a:r>
            <a:r>
              <a:rPr lang="zh-CN" altLang="en-US" sz="1600">
                <a:solidFill>
                  <a:schemeClr val="tx1">
                    <a:lumMod val="85000"/>
                    <a:lumOff val="15000"/>
                  </a:schemeClr>
                </a:solidFill>
                <a:latin typeface="幼圆" panose="02010509060101010101" charset="-122"/>
                <a:ea typeface="华文仿宋" panose="02010600040101010101" pitchFamily="2" charset="-122"/>
              </a:rPr>
              <a:t>至少一套或一套以上血培养中分离出公认的病原菌，且具有其他部位的感染无关。</a:t>
            </a:r>
            <a:endParaRPr lang="zh-CN" altLang="en-US" sz="1600">
              <a:solidFill>
                <a:schemeClr val="tx1">
                  <a:lumMod val="85000"/>
                  <a:lumOff val="15000"/>
                </a:schemeClr>
              </a:solidFill>
              <a:latin typeface="幼圆" panose="02010509060101010101" charset="-122"/>
              <a:ea typeface="华文仿宋" panose="02010600040101010101" pitchFamily="2" charset="-122"/>
            </a:endParaRPr>
          </a:p>
          <a:p>
            <a:pPr indent="0">
              <a:lnSpc>
                <a:spcPct val="150000"/>
              </a:lnSpc>
              <a:buFont typeface="Arial" pitchFamily="34" charset="0"/>
              <a:buNone/>
            </a:pPr>
            <a:r>
              <a:rPr lang="zh-CN" altLang="en-US" sz="1600">
                <a:solidFill>
                  <a:schemeClr val="tx1">
                    <a:lumMod val="85000"/>
                    <a:lumOff val="15000"/>
                  </a:schemeClr>
                </a:solidFill>
                <a:latin typeface="幼圆" panose="02010509060101010101" charset="-122"/>
                <a:ea typeface="华文仿宋" panose="02010600040101010101" pitchFamily="2" charset="-122"/>
              </a:rPr>
              <a:t>  </a:t>
            </a:r>
            <a:r>
              <a:rPr lang="zh-CN" altLang="en-US" sz="1400">
                <a:solidFill>
                  <a:schemeClr val="tx1">
                    <a:lumMod val="85000"/>
                    <a:lumOff val="15000"/>
                  </a:schemeClr>
                </a:solidFill>
                <a:latin typeface="幼圆" panose="02010509060101010101" charset="-122"/>
                <a:ea typeface="华文仿宋" panose="02010600040101010101" pitchFamily="2" charset="-122"/>
              </a:rPr>
              <a:t>公认的的病原菌：如金黄葡萄球菌、肠球菌属、大肠埃希菌、假单胞菌属、克雷伯菌属、假丝酵母菌属等。</a:t>
            </a:r>
            <a:endParaRPr lang="zh-CN" altLang="en-US" sz="1400">
              <a:solidFill>
                <a:schemeClr val="tx1">
                  <a:lumMod val="85000"/>
                  <a:lumOff val="15000"/>
                </a:schemeClr>
              </a:solidFill>
              <a:latin typeface="幼圆" panose="02010509060101010101" charset="-122"/>
              <a:ea typeface="华文仿宋" panose="02010600040101010101" pitchFamily="2" charset="-122"/>
            </a:endParaRPr>
          </a:p>
        </p:txBody>
      </p:sp>
      <p:sp>
        <p:nvSpPr>
          <p:cNvPr id="35" name="矩形 34"/>
          <p:cNvSpPr/>
          <p:nvPr/>
        </p:nvSpPr>
        <p:spPr>
          <a:xfrm>
            <a:off x="5785484" y="986155"/>
            <a:ext cx="2499222" cy="3386664"/>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171450" indent="-171450">
              <a:lnSpc>
                <a:spcPct val="150000"/>
              </a:lnSpc>
              <a:buFont typeface="Arial" pitchFamily="34" charset="0"/>
              <a:buChar char="•"/>
            </a:pPr>
            <a:r>
              <a:rPr lang="zh-CN" altLang="en-US" sz="1600" b="1">
                <a:solidFill>
                  <a:schemeClr val="tx1">
                    <a:lumMod val="85000"/>
                    <a:lumOff val="15000"/>
                  </a:schemeClr>
                </a:solidFill>
                <a:latin typeface="幼圆" panose="02010509060101010101" charset="-122"/>
                <a:ea typeface="华文仿宋" panose="02010600040101010101" pitchFamily="2" charset="-122"/>
              </a:rPr>
              <a:t>标准</a:t>
            </a:r>
            <a:r>
              <a:rPr lang="en-US" altLang="zh-CN" sz="1600" b="1">
                <a:solidFill>
                  <a:schemeClr val="tx1">
                    <a:lumMod val="85000"/>
                    <a:lumOff val="15000"/>
                  </a:schemeClr>
                </a:solidFill>
                <a:latin typeface="幼圆" panose="02010509060101010101" charset="-122"/>
                <a:ea typeface="华文仿宋" panose="02010600040101010101" pitchFamily="2" charset="-122"/>
              </a:rPr>
              <a:t>3</a:t>
            </a:r>
            <a:r>
              <a:rPr lang="zh-CN" altLang="en-US" sz="1600">
                <a:solidFill>
                  <a:schemeClr val="tx1">
                    <a:lumMod val="85000"/>
                    <a:lumOff val="15000"/>
                  </a:schemeClr>
                </a:solidFill>
                <a:latin typeface="幼圆" panose="02010509060101010101" charset="-122"/>
                <a:ea typeface="华文仿宋" panose="02010600040101010101" pitchFamily="2" charset="-122"/>
              </a:rPr>
              <a:t>：</a:t>
            </a:r>
            <a:r>
              <a:rPr lang="zh-CN" altLang="en-US" sz="1600">
                <a:solidFill>
                  <a:schemeClr val="tx1">
                    <a:lumMod val="85000"/>
                    <a:lumOff val="15000"/>
                  </a:schemeClr>
                </a:solidFill>
                <a:latin typeface="幼圆" panose="02010509060101010101" charset="-122"/>
                <a:ea typeface="华文仿宋" panose="02010600040101010101" pitchFamily="2" charset="-122"/>
                <a:sym typeface="+mn-ea"/>
              </a:rPr>
              <a:t>以下条件必须均满足</a:t>
            </a:r>
            <a:endParaRPr lang="zh-CN" altLang="en-US" sz="1600">
              <a:solidFill>
                <a:schemeClr val="tx1">
                  <a:lumMod val="85000"/>
                  <a:lumOff val="15000"/>
                </a:schemeClr>
              </a:solidFill>
              <a:latin typeface="幼圆" panose="02010509060101010101" charset="-122"/>
              <a:ea typeface="华文仿宋" panose="02010600040101010101" pitchFamily="2" charset="-122"/>
              <a:sym typeface="+mn-ea"/>
            </a:endParaRPr>
          </a:p>
          <a:p>
            <a:pPr indent="0">
              <a:lnSpc>
                <a:spcPct val="150000"/>
              </a:lnSpc>
              <a:buFont typeface="Arial" pitchFamily="34" charset="0"/>
              <a:buNone/>
            </a:pPr>
            <a:r>
              <a:rPr lang="en-US" altLang="zh-CN" sz="1400">
                <a:solidFill>
                  <a:schemeClr val="tx1">
                    <a:lumMod val="85000"/>
                    <a:lumOff val="15000"/>
                  </a:schemeClr>
                </a:solidFill>
                <a:latin typeface="幼圆" panose="02010509060101010101" charset="-122"/>
                <a:ea typeface="华文仿宋" panose="02010600040101010101" pitchFamily="2" charset="-122"/>
              </a:rPr>
              <a:t>1</a:t>
            </a:r>
            <a:r>
              <a:rPr lang="zh-CN" altLang="en-US" sz="1400">
                <a:solidFill>
                  <a:schemeClr val="tx1">
                    <a:lumMod val="85000"/>
                    <a:lumOff val="15000"/>
                  </a:schemeClr>
                </a:solidFill>
                <a:latin typeface="幼圆" panose="02010509060101010101" charset="-122"/>
                <a:ea typeface="华文仿宋" panose="02010600040101010101" pitchFamily="2" charset="-122"/>
              </a:rPr>
              <a:t>、＜</a:t>
            </a:r>
            <a:r>
              <a:rPr lang="en-US" altLang="zh-CN" sz="1400">
                <a:solidFill>
                  <a:schemeClr val="tx1">
                    <a:lumMod val="85000"/>
                    <a:lumOff val="15000"/>
                  </a:schemeClr>
                </a:solidFill>
                <a:latin typeface="幼圆" panose="02010509060101010101" charset="-122"/>
                <a:ea typeface="华文仿宋" panose="02010600040101010101" pitchFamily="2" charset="-122"/>
              </a:rPr>
              <a:t>1</a:t>
            </a:r>
            <a:r>
              <a:rPr lang="zh-CN" altLang="en-US" sz="1400">
                <a:solidFill>
                  <a:schemeClr val="tx1">
                    <a:lumMod val="85000"/>
                    <a:lumOff val="15000"/>
                  </a:schemeClr>
                </a:solidFill>
                <a:latin typeface="幼圆" panose="02010509060101010101" charset="-122"/>
                <a:ea typeface="华文仿宋" panose="02010600040101010101" pitchFamily="2" charset="-122"/>
              </a:rPr>
              <a:t>岁的婴儿不同时段抽血的</a:t>
            </a:r>
            <a:r>
              <a:rPr lang="en-US" altLang="zh-CN" sz="1400">
                <a:solidFill>
                  <a:schemeClr val="tx1">
                    <a:lumMod val="85000"/>
                    <a:lumOff val="15000"/>
                  </a:schemeClr>
                </a:solidFill>
                <a:latin typeface="幼圆" panose="02010509060101010101" charset="-122"/>
                <a:ea typeface="华文仿宋" panose="02010600040101010101" pitchFamily="2" charset="-122"/>
              </a:rPr>
              <a:t>2</a:t>
            </a:r>
            <a:r>
              <a:rPr lang="zh-CN" altLang="en-US" sz="1400">
                <a:solidFill>
                  <a:schemeClr val="tx1">
                    <a:lumMod val="85000"/>
                    <a:lumOff val="15000"/>
                  </a:schemeClr>
                </a:solidFill>
                <a:latin typeface="幼圆" panose="02010509060101010101" charset="-122"/>
                <a:ea typeface="华文仿宋" panose="02010600040101010101" pitchFamily="2" charset="-122"/>
              </a:rPr>
              <a:t>套或多套血培养，所分离出的微生物为常见共生菌；</a:t>
            </a:r>
            <a:endParaRPr lang="zh-CN" altLang="en-US" sz="1400">
              <a:solidFill>
                <a:schemeClr val="tx1">
                  <a:lumMod val="85000"/>
                  <a:lumOff val="15000"/>
                </a:schemeClr>
              </a:solidFill>
              <a:latin typeface="幼圆" panose="02010509060101010101" charset="-122"/>
              <a:ea typeface="华文仿宋" panose="02010600040101010101" pitchFamily="2" charset="-122"/>
            </a:endParaRPr>
          </a:p>
          <a:p>
            <a:pPr indent="0">
              <a:lnSpc>
                <a:spcPct val="150000"/>
              </a:lnSpc>
              <a:buFont typeface="Arial" pitchFamily="34" charset="0"/>
              <a:buNone/>
            </a:pPr>
            <a:r>
              <a:rPr lang="en-US" altLang="zh-CN" sz="1400">
                <a:solidFill>
                  <a:schemeClr val="tx1">
                    <a:lumMod val="85000"/>
                    <a:lumOff val="15000"/>
                  </a:schemeClr>
                </a:solidFill>
                <a:latin typeface="幼圆" panose="02010509060101010101" charset="-122"/>
                <a:ea typeface="华文仿宋" panose="02010600040101010101" pitchFamily="2" charset="-122"/>
              </a:rPr>
              <a:t>2</a:t>
            </a:r>
            <a:r>
              <a:rPr lang="zh-CN" altLang="en-US" sz="1400">
                <a:solidFill>
                  <a:schemeClr val="tx1">
                    <a:lumMod val="85000"/>
                    <a:lumOff val="15000"/>
                  </a:schemeClr>
                </a:solidFill>
                <a:latin typeface="幼圆" panose="02010509060101010101" charset="-122"/>
                <a:ea typeface="华文仿宋" panose="02010600040101010101" pitchFamily="2" charset="-122"/>
              </a:rPr>
              <a:t>、至少具有下列症状或体征之一：发热（肛温＞</a:t>
            </a:r>
            <a:r>
              <a:rPr lang="en-US" altLang="zh-CN" sz="1400">
                <a:solidFill>
                  <a:schemeClr val="tx1">
                    <a:lumMod val="85000"/>
                    <a:lumOff val="15000"/>
                  </a:schemeClr>
                </a:solidFill>
                <a:latin typeface="幼圆" panose="02010509060101010101" charset="-122"/>
                <a:ea typeface="华文仿宋" panose="02010600040101010101" pitchFamily="2" charset="-122"/>
              </a:rPr>
              <a:t>36</a:t>
            </a:r>
            <a:r>
              <a:rPr lang="zh-CN" altLang="en-US" sz="1400">
                <a:solidFill>
                  <a:schemeClr val="tx1">
                    <a:lumMod val="85000"/>
                    <a:lumOff val="15000"/>
                  </a:schemeClr>
                </a:solidFill>
                <a:latin typeface="幼圆" panose="02010509060101010101" charset="-122"/>
                <a:ea typeface="华文仿宋" panose="02010600040101010101" pitchFamily="2" charset="-122"/>
              </a:rPr>
              <a:t>℃）、呼吸暂停、心动过缓；</a:t>
            </a:r>
            <a:endParaRPr lang="zh-CN" altLang="en-US" sz="1400">
              <a:solidFill>
                <a:schemeClr val="tx1">
                  <a:lumMod val="85000"/>
                  <a:lumOff val="15000"/>
                </a:schemeClr>
              </a:solidFill>
              <a:latin typeface="幼圆" panose="02010509060101010101" charset="-122"/>
              <a:ea typeface="华文仿宋" panose="02010600040101010101" pitchFamily="2" charset="-122"/>
            </a:endParaRPr>
          </a:p>
          <a:p>
            <a:pPr indent="0">
              <a:lnSpc>
                <a:spcPct val="150000"/>
              </a:lnSpc>
              <a:buFont typeface="Arial" pitchFamily="34" charset="0"/>
              <a:buNone/>
            </a:pPr>
            <a:r>
              <a:rPr lang="en-US" altLang="zh-CN" sz="1400">
                <a:solidFill>
                  <a:schemeClr val="tx1">
                    <a:lumMod val="85000"/>
                    <a:lumOff val="15000"/>
                  </a:schemeClr>
                </a:solidFill>
                <a:latin typeface="幼圆" panose="02010509060101010101" charset="-122"/>
                <a:ea typeface="华文仿宋" panose="02010600040101010101" pitchFamily="2" charset="-122"/>
              </a:rPr>
              <a:t>3</a:t>
            </a:r>
            <a:r>
              <a:rPr lang="zh-CN" altLang="en-US" sz="1400">
                <a:solidFill>
                  <a:schemeClr val="tx1">
                    <a:lumMod val="85000"/>
                    <a:lumOff val="15000"/>
                  </a:schemeClr>
                </a:solidFill>
                <a:latin typeface="幼圆" panose="02010509060101010101" charset="-122"/>
                <a:ea typeface="华文仿宋" panose="02010600040101010101" pitchFamily="2" charset="-122"/>
              </a:rPr>
              <a:t>、症状和体征及阳性实验室结果与其他部位的感染无关。</a:t>
            </a:r>
            <a:endParaRPr lang="zh-CN" altLang="en-US" sz="1400">
              <a:solidFill>
                <a:schemeClr val="tx1">
                  <a:lumMod val="85000"/>
                  <a:lumOff val="15000"/>
                </a:schemeClr>
              </a:solidFill>
              <a:latin typeface="幼圆" panose="02010509060101010101" charset="-122"/>
              <a:ea typeface="华文仿宋" panose="02010600040101010101" pitchFamily="2" charset="-122"/>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2000" fill="hold" grpId="1"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2000"/>
                                        <p:tgtEl>
                                          <p:spTgt spid="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2000" fill="hold" grpId="0" nodeType="clickEffect">
                                  <p:stCondLst>
                                    <p:cond delay="0"/>
                                  </p:stCondLst>
                                  <p:childTnLst>
                                    <p:set>
                                      <p:cBhvr>
                                        <p:cTn id="11" dur="1" fill="hold">
                                          <p:stCondLst>
                                            <p:cond delay="0"/>
                                          </p:stCondLst>
                                        </p:cTn>
                                        <p:tgtEl>
                                          <p:spTgt spid="37"/>
                                        </p:tgtEl>
                                        <p:attrNameLst>
                                          <p:attrName>style.visibility</p:attrName>
                                        </p:attrNameLst>
                                      </p:cBhvr>
                                      <p:to>
                                        <p:strVal val="visible"/>
                                      </p:to>
                                    </p:set>
                                    <p:animEffect transition="in" filter="blinds(horizontal)">
                                      <p:cBhvr>
                                        <p:cTn id="12" dur="2000"/>
                                        <p:tgtEl>
                                          <p:spTgt spid="37"/>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2000" fill="hold" grpId="2" nodeType="clickEffect">
                                  <p:stCondLst>
                                    <p:cond delay="0"/>
                                  </p:stCondLst>
                                  <p:childTnLst>
                                    <p:set>
                                      <p:cBhvr>
                                        <p:cTn id="16" dur="1" fill="hold">
                                          <p:stCondLst>
                                            <p:cond delay="0"/>
                                          </p:stCondLst>
                                        </p:cTn>
                                        <p:tgtEl>
                                          <p:spTgt spid="35"/>
                                        </p:tgtEl>
                                        <p:attrNameLst>
                                          <p:attrName>style.visibility</p:attrName>
                                        </p:attrNameLst>
                                      </p:cBhvr>
                                      <p:to>
                                        <p:strVal val="visible"/>
                                      </p:to>
                                    </p:set>
                                    <p:animEffect transition="in" filter="blinds(horizontal)">
                                      <p:cBhvr>
                                        <p:cTn id="17" dur="20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P spid="6" grpId="1"/>
      <p:bldP spid="35" grpId="2"/>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文本框 6"/>
          <p:cNvSpPr txBox="1">
            <a:spLocks noChangeArrowheads="1"/>
          </p:cNvSpPr>
          <p:nvPr/>
        </p:nvSpPr>
        <p:spPr bwMode="auto">
          <a:xfrm>
            <a:off x="735330" y="295910"/>
            <a:ext cx="2420882" cy="457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fontAlgn="base">
              <a:spcBef>
                <a:spcPct val="0"/>
              </a:spcBef>
              <a:spcAft>
                <a:spcPct val="0"/>
              </a:spcAft>
              <a:defRPr/>
            </a:pPr>
            <a:r>
              <a:rPr lang="en-US" altLang="zh-CN" sz="2400">
                <a:solidFill>
                  <a:schemeClr val="tx2"/>
                </a:solidFill>
                <a:ea typeface="华文仿宋" panose="02010600040101010101" pitchFamily="2" charset="-122"/>
              </a:rPr>
              <a:t>CLABSI</a:t>
            </a:r>
            <a:r>
              <a:rPr lang="zh-CN" altLang="en-US" sz="2400">
                <a:solidFill>
                  <a:schemeClr val="tx2"/>
                </a:solidFill>
                <a:ea typeface="华文仿宋" panose="02010600040101010101" pitchFamily="2" charset="-122"/>
              </a:rPr>
              <a:t>诊断标准</a:t>
            </a:r>
            <a:endParaRPr lang="zh-CN" altLang="en-US" sz="2400">
              <a:solidFill>
                <a:schemeClr val="tx2"/>
              </a:solidFill>
              <a:ea typeface="华文仿宋" panose="02010600040101010101" pitchFamily="2" charset="-122"/>
            </a:endParaRPr>
          </a:p>
        </p:txBody>
      </p:sp>
      <p:cxnSp>
        <p:nvCxnSpPr>
          <p:cNvPr id="27" name="直接连接符 26"/>
          <p:cNvCxnSpPr/>
          <p:nvPr/>
        </p:nvCxnSpPr>
        <p:spPr>
          <a:xfrm>
            <a:off x="553614" y="525740"/>
            <a:ext cx="19278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3" name="组合 12"/>
          <p:cNvGrpSpPr/>
          <p:nvPr/>
        </p:nvGrpSpPr>
        <p:grpSpPr>
          <a:xfrm>
            <a:off x="216816" y="0"/>
            <a:ext cx="518476" cy="985698"/>
            <a:chOff x="8730" y="0"/>
            <a:chExt cx="1589087" cy="3021084"/>
          </a:xfrm>
        </p:grpSpPr>
        <p:cxnSp>
          <p:nvCxnSpPr>
            <p:cNvPr id="14" name="直接连接符 13"/>
            <p:cNvCxnSpPr/>
            <p:nvPr/>
          </p:nvCxnSpPr>
          <p:spPr>
            <a:xfrm flipH="1">
              <a:off x="803273" y="0"/>
              <a:ext cx="0" cy="1381196"/>
            </a:xfrm>
            <a:prstGeom prst="line">
              <a:avLst/>
            </a:prstGeom>
            <a:ln w="28575">
              <a:solidFill>
                <a:srgbClr val="3D3D3D"/>
              </a:solidFill>
            </a:ln>
          </p:spPr>
          <p:style>
            <a:lnRef idx="1">
              <a:schemeClr val="accent1"/>
            </a:lnRef>
            <a:fillRef idx="0">
              <a:schemeClr val="accent1"/>
            </a:fillRef>
            <a:effectRef idx="0">
              <a:schemeClr val="accent1"/>
            </a:effectRef>
            <a:fontRef idx="minor">
              <a:schemeClr val="tx1"/>
            </a:fontRef>
          </p:style>
        </p:cxnSp>
        <p:grpSp>
          <p:nvGrpSpPr>
            <p:cNvPr id="15" name="Group 4"/>
            <p:cNvGrpSpPr>
              <a:grpSpLocks noChangeAspect="1"/>
            </p:cNvGrpSpPr>
            <p:nvPr/>
          </p:nvGrpSpPr>
          <p:grpSpPr>
            <a:xfrm>
              <a:off x="8730" y="1381196"/>
              <a:ext cx="1589087" cy="1639888"/>
              <a:chOff x="1308" y="1009"/>
              <a:chExt cx="1001" cy="1033"/>
            </a:xfrm>
          </p:grpSpPr>
          <p:sp>
            <p:nvSpPr>
              <p:cNvPr id="16" name="Freeform 5"/>
              <p:cNvSpPr/>
              <p:nvPr/>
            </p:nvSpPr>
            <p:spPr bwMode="auto">
              <a:xfrm>
                <a:off x="1533" y="1009"/>
                <a:ext cx="571" cy="830"/>
              </a:xfrm>
              <a:custGeom>
                <a:gdLst>
                  <a:gd name="T0" fmla="*/ 404 w 439"/>
                  <a:gd name="T1" fmla="*/ 298 h 638"/>
                  <a:gd name="T2" fmla="*/ 321 w 439"/>
                  <a:gd name="T3" fmla="*/ 223 h 638"/>
                  <a:gd name="T4" fmla="*/ 321 w 439"/>
                  <a:gd name="T5" fmla="*/ 50 h 638"/>
                  <a:gd name="T6" fmla="*/ 318 w 439"/>
                  <a:gd name="T7" fmla="*/ 41 h 638"/>
                  <a:gd name="T8" fmla="*/ 221 w 439"/>
                  <a:gd name="T9" fmla="*/ 0 h 638"/>
                  <a:gd name="T10" fmla="*/ 118 w 439"/>
                  <a:gd name="T11" fmla="*/ 40 h 638"/>
                  <a:gd name="T12" fmla="*/ 114 w 439"/>
                  <a:gd name="T13" fmla="*/ 50 h 638"/>
                  <a:gd name="T14" fmla="*/ 114 w 439"/>
                  <a:gd name="T15" fmla="*/ 225 h 638"/>
                  <a:gd name="T16" fmla="*/ 34 w 439"/>
                  <a:gd name="T17" fmla="*/ 300 h 638"/>
                  <a:gd name="T18" fmla="*/ 0 w 439"/>
                  <a:gd name="T19" fmla="*/ 418 h 638"/>
                  <a:gd name="T20" fmla="*/ 220 w 439"/>
                  <a:gd name="T21" fmla="*/ 638 h 638"/>
                  <a:gd name="T22" fmla="*/ 439 w 439"/>
                  <a:gd name="T23" fmla="*/ 418 h 638"/>
                  <a:gd name="T24" fmla="*/ 404 w 439"/>
                  <a:gd name="T25" fmla="*/ 298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9" h="638">
                    <a:moveTo>
                      <a:pt x="404" y="298"/>
                    </a:moveTo>
                    <a:cubicBezTo>
                      <a:pt x="383" y="267"/>
                      <a:pt x="355" y="241"/>
                      <a:pt x="321" y="223"/>
                    </a:cubicBezTo>
                    <a:cubicBezTo>
                      <a:pt x="321" y="222"/>
                      <a:pt x="321" y="50"/>
                      <a:pt x="321" y="50"/>
                    </a:cubicBezTo>
                    <a:cubicBezTo>
                      <a:pt x="321" y="47"/>
                      <a:pt x="320" y="44"/>
                      <a:pt x="318" y="41"/>
                    </a:cubicBezTo>
                    <a:cubicBezTo>
                      <a:pt x="316" y="39"/>
                      <a:pt x="282" y="0"/>
                      <a:pt x="221" y="0"/>
                    </a:cubicBezTo>
                    <a:cubicBezTo>
                      <a:pt x="162" y="0"/>
                      <a:pt x="120" y="38"/>
                      <a:pt x="118" y="40"/>
                    </a:cubicBezTo>
                    <a:cubicBezTo>
                      <a:pt x="116" y="43"/>
                      <a:pt x="114" y="46"/>
                      <a:pt x="114" y="50"/>
                    </a:cubicBezTo>
                    <a:cubicBezTo>
                      <a:pt x="114" y="50"/>
                      <a:pt x="114" y="223"/>
                      <a:pt x="114" y="225"/>
                    </a:cubicBezTo>
                    <a:cubicBezTo>
                      <a:pt x="81" y="243"/>
                      <a:pt x="54" y="269"/>
                      <a:pt x="34" y="300"/>
                    </a:cubicBezTo>
                    <a:cubicBezTo>
                      <a:pt x="11" y="335"/>
                      <a:pt x="0" y="376"/>
                      <a:pt x="0" y="418"/>
                    </a:cubicBezTo>
                    <a:cubicBezTo>
                      <a:pt x="0" y="539"/>
                      <a:pt x="98" y="638"/>
                      <a:pt x="220" y="638"/>
                    </a:cubicBezTo>
                    <a:cubicBezTo>
                      <a:pt x="341" y="638"/>
                      <a:pt x="439" y="539"/>
                      <a:pt x="439" y="418"/>
                    </a:cubicBezTo>
                    <a:cubicBezTo>
                      <a:pt x="439" y="375"/>
                      <a:pt x="427" y="334"/>
                      <a:pt x="404" y="298"/>
                    </a:cubicBezTo>
                    <a:close/>
                  </a:path>
                </a:pathLst>
              </a:custGeom>
              <a:solidFill>
                <a:srgbClr val="F7B63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17" name="Freeform 6"/>
              <p:cNvSpPr>
                <a:spLocks noEditPoints="1"/>
              </p:cNvSpPr>
              <p:nvPr/>
            </p:nvSpPr>
            <p:spPr bwMode="auto">
              <a:xfrm>
                <a:off x="1526" y="1009"/>
                <a:ext cx="573" cy="830"/>
              </a:xfrm>
              <a:custGeom>
                <a:gdLst>
                  <a:gd name="T0" fmla="*/ 440 w 440"/>
                  <a:gd name="T1" fmla="*/ 418 h 638"/>
                  <a:gd name="T2" fmla="*/ 322 w 440"/>
                  <a:gd name="T3" fmla="*/ 223 h 638"/>
                  <a:gd name="T4" fmla="*/ 319 w 440"/>
                  <a:gd name="T5" fmla="*/ 41 h 638"/>
                  <a:gd name="T6" fmla="*/ 119 w 440"/>
                  <a:gd name="T7" fmla="*/ 40 h 638"/>
                  <a:gd name="T8" fmla="*/ 114 w 440"/>
                  <a:gd name="T9" fmla="*/ 225 h 638"/>
                  <a:gd name="T10" fmla="*/ 0 w 440"/>
                  <a:gd name="T11" fmla="*/ 418 h 638"/>
                  <a:gd name="T12" fmla="*/ 143 w 440"/>
                  <a:gd name="T13" fmla="*/ 75 h 638"/>
                  <a:gd name="T14" fmla="*/ 294 w 440"/>
                  <a:gd name="T15" fmla="*/ 134 h 638"/>
                  <a:gd name="T16" fmla="*/ 143 w 440"/>
                  <a:gd name="T17" fmla="*/ 75 h 638"/>
                  <a:gd name="T18" fmla="*/ 294 w 440"/>
                  <a:gd name="T19" fmla="*/ 162 h 638"/>
                  <a:gd name="T20" fmla="*/ 294 w 440"/>
                  <a:gd name="T21" fmla="*/ 189 h 638"/>
                  <a:gd name="T22" fmla="*/ 143 w 440"/>
                  <a:gd name="T23" fmla="*/ 134 h 638"/>
                  <a:gd name="T24" fmla="*/ 213 w 440"/>
                  <a:gd name="T25" fmla="*/ 411 h 638"/>
                  <a:gd name="T26" fmla="*/ 184 w 440"/>
                  <a:gd name="T27" fmla="*/ 400 h 638"/>
                  <a:gd name="T28" fmla="*/ 196 w 440"/>
                  <a:gd name="T29" fmla="*/ 200 h 638"/>
                  <a:gd name="T30" fmla="*/ 230 w 440"/>
                  <a:gd name="T31" fmla="*/ 228 h 638"/>
                  <a:gd name="T32" fmla="*/ 218 w 440"/>
                  <a:gd name="T33" fmla="*/ 408 h 638"/>
                  <a:gd name="T34" fmla="*/ 213 w 440"/>
                  <a:gd name="T35" fmla="*/ 459 h 638"/>
                  <a:gd name="T36" fmla="*/ 213 w 440"/>
                  <a:gd name="T37" fmla="*/ 435 h 638"/>
                  <a:gd name="T38" fmla="*/ 136 w 440"/>
                  <a:gd name="T39" fmla="*/ 245 h 638"/>
                  <a:gd name="T40" fmla="*/ 143 w 440"/>
                  <a:gd name="T41" fmla="*/ 191 h 638"/>
                  <a:gd name="T42" fmla="*/ 183 w 440"/>
                  <a:gd name="T43" fmla="*/ 228 h 638"/>
                  <a:gd name="T44" fmla="*/ 146 w 440"/>
                  <a:gd name="T45" fmla="*/ 411 h 638"/>
                  <a:gd name="T46" fmla="*/ 139 w 440"/>
                  <a:gd name="T47" fmla="*/ 470 h 638"/>
                  <a:gd name="T48" fmla="*/ 181 w 440"/>
                  <a:gd name="T49" fmla="*/ 421 h 638"/>
                  <a:gd name="T50" fmla="*/ 188 w 440"/>
                  <a:gd name="T51" fmla="*/ 450 h 638"/>
                  <a:gd name="T52" fmla="*/ 237 w 440"/>
                  <a:gd name="T53" fmla="*/ 450 h 638"/>
                  <a:gd name="T54" fmla="*/ 245 w 440"/>
                  <a:gd name="T55" fmla="*/ 421 h 638"/>
                  <a:gd name="T56" fmla="*/ 286 w 440"/>
                  <a:gd name="T57" fmla="*/ 470 h 638"/>
                  <a:gd name="T58" fmla="*/ 279 w 440"/>
                  <a:gd name="T59" fmla="*/ 411 h 638"/>
                  <a:gd name="T60" fmla="*/ 243 w 440"/>
                  <a:gd name="T61" fmla="*/ 228 h 638"/>
                  <a:gd name="T62" fmla="*/ 294 w 440"/>
                  <a:gd name="T63" fmla="*/ 217 h 638"/>
                  <a:gd name="T64" fmla="*/ 302 w 440"/>
                  <a:gd name="T65" fmla="*/ 244 h 638"/>
                  <a:gd name="T66" fmla="*/ 220 w 440"/>
                  <a:gd name="T67" fmla="*/ 610 h 638"/>
                  <a:gd name="T68" fmla="*/ 136 w 440"/>
                  <a:gd name="T69" fmla="*/ 245 h 638"/>
                  <a:gd name="T70" fmla="*/ 160 w 440"/>
                  <a:gd name="T71" fmla="*/ 443 h 638"/>
                  <a:gd name="T72" fmla="*/ 143 w 440"/>
                  <a:gd name="T73" fmla="*/ 447 h 638"/>
                  <a:gd name="T74" fmla="*/ 168 w 440"/>
                  <a:gd name="T75" fmla="*/ 422 h 638"/>
                  <a:gd name="T76" fmla="*/ 273 w 440"/>
                  <a:gd name="T77" fmla="*/ 429 h 638"/>
                  <a:gd name="T78" fmla="*/ 280 w 440"/>
                  <a:gd name="T79" fmla="*/ 452 h 638"/>
                  <a:gd name="T80" fmla="*/ 258 w 440"/>
                  <a:gd name="T81" fmla="*/ 422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40" h="638">
                    <a:moveTo>
                      <a:pt x="220" y="638"/>
                    </a:moveTo>
                    <a:cubicBezTo>
                      <a:pt x="342" y="638"/>
                      <a:pt x="440" y="539"/>
                      <a:pt x="440" y="418"/>
                    </a:cubicBezTo>
                    <a:cubicBezTo>
                      <a:pt x="440" y="375"/>
                      <a:pt x="428" y="334"/>
                      <a:pt x="405" y="298"/>
                    </a:cubicBezTo>
                    <a:cubicBezTo>
                      <a:pt x="384" y="267"/>
                      <a:pt x="356" y="241"/>
                      <a:pt x="322" y="223"/>
                    </a:cubicBezTo>
                    <a:cubicBezTo>
                      <a:pt x="322" y="222"/>
                      <a:pt x="322" y="50"/>
                      <a:pt x="322" y="50"/>
                    </a:cubicBezTo>
                    <a:cubicBezTo>
                      <a:pt x="322" y="47"/>
                      <a:pt x="321" y="44"/>
                      <a:pt x="319" y="41"/>
                    </a:cubicBezTo>
                    <a:cubicBezTo>
                      <a:pt x="317" y="39"/>
                      <a:pt x="283" y="0"/>
                      <a:pt x="222" y="0"/>
                    </a:cubicBezTo>
                    <a:cubicBezTo>
                      <a:pt x="162" y="0"/>
                      <a:pt x="121" y="38"/>
                      <a:pt x="119" y="40"/>
                    </a:cubicBezTo>
                    <a:cubicBezTo>
                      <a:pt x="117" y="43"/>
                      <a:pt x="115" y="46"/>
                      <a:pt x="115" y="50"/>
                    </a:cubicBezTo>
                    <a:cubicBezTo>
                      <a:pt x="115" y="50"/>
                      <a:pt x="115" y="223"/>
                      <a:pt x="114" y="225"/>
                    </a:cubicBezTo>
                    <a:cubicBezTo>
                      <a:pt x="82" y="243"/>
                      <a:pt x="55" y="269"/>
                      <a:pt x="35" y="300"/>
                    </a:cubicBezTo>
                    <a:cubicBezTo>
                      <a:pt x="12" y="335"/>
                      <a:pt x="0" y="376"/>
                      <a:pt x="0" y="418"/>
                    </a:cubicBezTo>
                    <a:cubicBezTo>
                      <a:pt x="0" y="539"/>
                      <a:pt x="99" y="638"/>
                      <a:pt x="220" y="638"/>
                    </a:cubicBezTo>
                    <a:close/>
                    <a:moveTo>
                      <a:pt x="143" y="75"/>
                    </a:moveTo>
                    <a:cubicBezTo>
                      <a:pt x="294" y="102"/>
                      <a:pt x="294" y="102"/>
                      <a:pt x="294" y="102"/>
                    </a:cubicBezTo>
                    <a:cubicBezTo>
                      <a:pt x="294" y="134"/>
                      <a:pt x="294" y="134"/>
                      <a:pt x="294" y="134"/>
                    </a:cubicBezTo>
                    <a:cubicBezTo>
                      <a:pt x="143" y="106"/>
                      <a:pt x="143" y="106"/>
                      <a:pt x="143" y="106"/>
                    </a:cubicBezTo>
                    <a:lnTo>
                      <a:pt x="143" y="75"/>
                    </a:lnTo>
                    <a:close/>
                    <a:moveTo>
                      <a:pt x="143" y="134"/>
                    </a:moveTo>
                    <a:cubicBezTo>
                      <a:pt x="294" y="162"/>
                      <a:pt x="294" y="162"/>
                      <a:pt x="294" y="162"/>
                    </a:cubicBezTo>
                    <a:cubicBezTo>
                      <a:pt x="294" y="180"/>
                      <a:pt x="294" y="180"/>
                      <a:pt x="294" y="180"/>
                    </a:cubicBezTo>
                    <a:cubicBezTo>
                      <a:pt x="294" y="189"/>
                      <a:pt x="294" y="189"/>
                      <a:pt x="294" y="189"/>
                    </a:cubicBezTo>
                    <a:cubicBezTo>
                      <a:pt x="143" y="163"/>
                      <a:pt x="143" y="163"/>
                      <a:pt x="143" y="163"/>
                    </a:cubicBezTo>
                    <a:lnTo>
                      <a:pt x="143" y="134"/>
                    </a:lnTo>
                    <a:close/>
                    <a:moveTo>
                      <a:pt x="218" y="408"/>
                    </a:moveTo>
                    <a:cubicBezTo>
                      <a:pt x="216" y="409"/>
                      <a:pt x="214" y="410"/>
                      <a:pt x="213" y="411"/>
                    </a:cubicBezTo>
                    <a:cubicBezTo>
                      <a:pt x="211" y="410"/>
                      <a:pt x="209" y="409"/>
                      <a:pt x="207" y="408"/>
                    </a:cubicBezTo>
                    <a:cubicBezTo>
                      <a:pt x="201" y="404"/>
                      <a:pt x="193" y="402"/>
                      <a:pt x="184" y="400"/>
                    </a:cubicBezTo>
                    <a:cubicBezTo>
                      <a:pt x="191" y="354"/>
                      <a:pt x="194" y="273"/>
                      <a:pt x="195" y="228"/>
                    </a:cubicBezTo>
                    <a:cubicBezTo>
                      <a:pt x="195" y="215"/>
                      <a:pt x="196" y="205"/>
                      <a:pt x="196" y="200"/>
                    </a:cubicBezTo>
                    <a:cubicBezTo>
                      <a:pt x="230" y="206"/>
                      <a:pt x="230" y="206"/>
                      <a:pt x="230" y="206"/>
                    </a:cubicBezTo>
                    <a:cubicBezTo>
                      <a:pt x="230" y="211"/>
                      <a:pt x="230" y="219"/>
                      <a:pt x="230" y="228"/>
                    </a:cubicBezTo>
                    <a:cubicBezTo>
                      <a:pt x="231" y="273"/>
                      <a:pt x="234" y="354"/>
                      <a:pt x="241" y="400"/>
                    </a:cubicBezTo>
                    <a:cubicBezTo>
                      <a:pt x="233" y="402"/>
                      <a:pt x="225" y="404"/>
                      <a:pt x="218" y="408"/>
                    </a:cubicBezTo>
                    <a:close/>
                    <a:moveTo>
                      <a:pt x="225" y="448"/>
                    </a:moveTo>
                    <a:cubicBezTo>
                      <a:pt x="224" y="452"/>
                      <a:pt x="218" y="459"/>
                      <a:pt x="213" y="459"/>
                    </a:cubicBezTo>
                    <a:cubicBezTo>
                      <a:pt x="208" y="459"/>
                      <a:pt x="201" y="452"/>
                      <a:pt x="201" y="448"/>
                    </a:cubicBezTo>
                    <a:cubicBezTo>
                      <a:pt x="201" y="445"/>
                      <a:pt x="204" y="439"/>
                      <a:pt x="213" y="435"/>
                    </a:cubicBezTo>
                    <a:cubicBezTo>
                      <a:pt x="221" y="439"/>
                      <a:pt x="225" y="445"/>
                      <a:pt x="225" y="448"/>
                    </a:cubicBezTo>
                    <a:close/>
                    <a:moveTo>
                      <a:pt x="136" y="245"/>
                    </a:moveTo>
                    <a:cubicBezTo>
                      <a:pt x="144" y="242"/>
                      <a:pt x="144" y="242"/>
                      <a:pt x="144" y="242"/>
                    </a:cubicBezTo>
                    <a:cubicBezTo>
                      <a:pt x="143" y="191"/>
                      <a:pt x="143" y="191"/>
                      <a:pt x="143" y="191"/>
                    </a:cubicBezTo>
                    <a:cubicBezTo>
                      <a:pt x="183" y="198"/>
                      <a:pt x="183" y="198"/>
                      <a:pt x="183" y="198"/>
                    </a:cubicBezTo>
                    <a:cubicBezTo>
                      <a:pt x="183" y="205"/>
                      <a:pt x="183" y="215"/>
                      <a:pt x="183" y="228"/>
                    </a:cubicBezTo>
                    <a:cubicBezTo>
                      <a:pt x="181" y="278"/>
                      <a:pt x="178" y="360"/>
                      <a:pt x="172" y="400"/>
                    </a:cubicBezTo>
                    <a:cubicBezTo>
                      <a:pt x="162" y="401"/>
                      <a:pt x="153" y="404"/>
                      <a:pt x="146" y="411"/>
                    </a:cubicBezTo>
                    <a:cubicBezTo>
                      <a:pt x="138" y="418"/>
                      <a:pt x="133" y="429"/>
                      <a:pt x="131" y="441"/>
                    </a:cubicBezTo>
                    <a:cubicBezTo>
                      <a:pt x="129" y="453"/>
                      <a:pt x="132" y="464"/>
                      <a:pt x="139" y="470"/>
                    </a:cubicBezTo>
                    <a:cubicBezTo>
                      <a:pt x="146" y="477"/>
                      <a:pt x="158" y="477"/>
                      <a:pt x="170" y="457"/>
                    </a:cubicBezTo>
                    <a:cubicBezTo>
                      <a:pt x="174" y="449"/>
                      <a:pt x="178" y="436"/>
                      <a:pt x="181" y="421"/>
                    </a:cubicBezTo>
                    <a:cubicBezTo>
                      <a:pt x="186" y="421"/>
                      <a:pt x="192" y="423"/>
                      <a:pt x="197" y="425"/>
                    </a:cubicBezTo>
                    <a:cubicBezTo>
                      <a:pt x="189" y="434"/>
                      <a:pt x="188" y="444"/>
                      <a:pt x="188" y="450"/>
                    </a:cubicBezTo>
                    <a:cubicBezTo>
                      <a:pt x="189" y="464"/>
                      <a:pt x="200" y="480"/>
                      <a:pt x="213" y="480"/>
                    </a:cubicBezTo>
                    <a:cubicBezTo>
                      <a:pt x="225" y="480"/>
                      <a:pt x="236" y="464"/>
                      <a:pt x="237" y="450"/>
                    </a:cubicBezTo>
                    <a:cubicBezTo>
                      <a:pt x="237" y="444"/>
                      <a:pt x="236" y="434"/>
                      <a:pt x="229" y="425"/>
                    </a:cubicBezTo>
                    <a:cubicBezTo>
                      <a:pt x="234" y="423"/>
                      <a:pt x="239" y="421"/>
                      <a:pt x="245" y="421"/>
                    </a:cubicBezTo>
                    <a:cubicBezTo>
                      <a:pt x="248" y="436"/>
                      <a:pt x="251" y="449"/>
                      <a:pt x="256" y="457"/>
                    </a:cubicBezTo>
                    <a:cubicBezTo>
                      <a:pt x="267" y="477"/>
                      <a:pt x="279" y="477"/>
                      <a:pt x="286" y="470"/>
                    </a:cubicBezTo>
                    <a:cubicBezTo>
                      <a:pt x="293" y="464"/>
                      <a:pt x="296" y="453"/>
                      <a:pt x="294" y="441"/>
                    </a:cubicBezTo>
                    <a:cubicBezTo>
                      <a:pt x="292" y="429"/>
                      <a:pt x="287" y="418"/>
                      <a:pt x="279" y="411"/>
                    </a:cubicBezTo>
                    <a:cubicBezTo>
                      <a:pt x="272" y="404"/>
                      <a:pt x="263" y="401"/>
                      <a:pt x="254" y="400"/>
                    </a:cubicBezTo>
                    <a:cubicBezTo>
                      <a:pt x="247" y="360"/>
                      <a:pt x="244" y="278"/>
                      <a:pt x="243" y="228"/>
                    </a:cubicBezTo>
                    <a:cubicBezTo>
                      <a:pt x="243" y="220"/>
                      <a:pt x="242" y="214"/>
                      <a:pt x="242" y="208"/>
                    </a:cubicBezTo>
                    <a:cubicBezTo>
                      <a:pt x="294" y="217"/>
                      <a:pt x="294" y="217"/>
                      <a:pt x="294" y="217"/>
                    </a:cubicBezTo>
                    <a:cubicBezTo>
                      <a:pt x="294" y="240"/>
                      <a:pt x="294" y="240"/>
                      <a:pt x="294" y="240"/>
                    </a:cubicBezTo>
                    <a:cubicBezTo>
                      <a:pt x="302" y="244"/>
                      <a:pt x="302" y="244"/>
                      <a:pt x="302" y="244"/>
                    </a:cubicBezTo>
                    <a:cubicBezTo>
                      <a:pt x="369" y="275"/>
                      <a:pt x="413" y="344"/>
                      <a:pt x="413" y="418"/>
                    </a:cubicBezTo>
                    <a:cubicBezTo>
                      <a:pt x="413" y="524"/>
                      <a:pt x="326" y="610"/>
                      <a:pt x="220" y="610"/>
                    </a:cubicBezTo>
                    <a:cubicBezTo>
                      <a:pt x="114" y="610"/>
                      <a:pt x="28" y="524"/>
                      <a:pt x="28" y="418"/>
                    </a:cubicBezTo>
                    <a:cubicBezTo>
                      <a:pt x="28" y="344"/>
                      <a:pt x="70" y="278"/>
                      <a:pt x="136" y="245"/>
                    </a:cubicBezTo>
                    <a:close/>
                    <a:moveTo>
                      <a:pt x="168" y="422"/>
                    </a:moveTo>
                    <a:cubicBezTo>
                      <a:pt x="165" y="431"/>
                      <a:pt x="163" y="438"/>
                      <a:pt x="160" y="443"/>
                    </a:cubicBezTo>
                    <a:cubicBezTo>
                      <a:pt x="154" y="454"/>
                      <a:pt x="148" y="455"/>
                      <a:pt x="145" y="452"/>
                    </a:cubicBezTo>
                    <a:cubicBezTo>
                      <a:pt x="144" y="451"/>
                      <a:pt x="143" y="449"/>
                      <a:pt x="143" y="447"/>
                    </a:cubicBezTo>
                    <a:cubicBezTo>
                      <a:pt x="144" y="439"/>
                      <a:pt x="147" y="434"/>
                      <a:pt x="152" y="429"/>
                    </a:cubicBezTo>
                    <a:cubicBezTo>
                      <a:pt x="156" y="425"/>
                      <a:pt x="162" y="423"/>
                      <a:pt x="168" y="422"/>
                    </a:cubicBezTo>
                    <a:close/>
                    <a:moveTo>
                      <a:pt x="258" y="422"/>
                    </a:moveTo>
                    <a:cubicBezTo>
                      <a:pt x="264" y="423"/>
                      <a:pt x="269" y="425"/>
                      <a:pt x="273" y="429"/>
                    </a:cubicBezTo>
                    <a:cubicBezTo>
                      <a:pt x="278" y="434"/>
                      <a:pt x="281" y="439"/>
                      <a:pt x="282" y="447"/>
                    </a:cubicBezTo>
                    <a:cubicBezTo>
                      <a:pt x="283" y="449"/>
                      <a:pt x="282" y="451"/>
                      <a:pt x="280" y="452"/>
                    </a:cubicBezTo>
                    <a:cubicBezTo>
                      <a:pt x="277" y="455"/>
                      <a:pt x="271" y="454"/>
                      <a:pt x="265" y="443"/>
                    </a:cubicBezTo>
                    <a:cubicBezTo>
                      <a:pt x="262" y="438"/>
                      <a:pt x="260" y="431"/>
                      <a:pt x="258" y="422"/>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18" name="Freeform 7"/>
              <p:cNvSpPr/>
              <p:nvPr/>
            </p:nvSpPr>
            <p:spPr bwMode="auto">
              <a:xfrm>
                <a:off x="2145" y="1578"/>
                <a:ext cx="164" cy="42"/>
              </a:xfrm>
              <a:custGeom>
                <a:gdLst>
                  <a:gd name="T0" fmla="*/ 0 w 126"/>
                  <a:gd name="T1" fmla="*/ 16 h 33"/>
                  <a:gd name="T2" fmla="*/ 17 w 126"/>
                  <a:gd name="T3" fmla="*/ 33 h 33"/>
                  <a:gd name="T4" fmla="*/ 109 w 126"/>
                  <a:gd name="T5" fmla="*/ 33 h 33"/>
                  <a:gd name="T6" fmla="*/ 126 w 126"/>
                  <a:gd name="T7" fmla="*/ 16 h 33"/>
                  <a:gd name="T8" fmla="*/ 109 w 126"/>
                  <a:gd name="T9" fmla="*/ 0 h 33"/>
                  <a:gd name="T10" fmla="*/ 17 w 126"/>
                  <a:gd name="T11" fmla="*/ 0 h 33"/>
                  <a:gd name="T12" fmla="*/ 0 w 126"/>
                  <a:gd name="T13" fmla="*/ 16 h 33"/>
                </a:gdLst>
                <a:cxnLst>
                  <a:cxn ang="0">
                    <a:pos x="T0" y="T1"/>
                  </a:cxn>
                  <a:cxn ang="0">
                    <a:pos x="T2" y="T3"/>
                  </a:cxn>
                  <a:cxn ang="0">
                    <a:pos x="T4" y="T5"/>
                  </a:cxn>
                  <a:cxn ang="0">
                    <a:pos x="T6" y="T7"/>
                  </a:cxn>
                  <a:cxn ang="0">
                    <a:pos x="T8" y="T9"/>
                  </a:cxn>
                  <a:cxn ang="0">
                    <a:pos x="T10" y="T11"/>
                  </a:cxn>
                  <a:cxn ang="0">
                    <a:pos x="T12" y="T13"/>
                  </a:cxn>
                </a:cxnLst>
                <a:rect l="0" t="0" r="r" b="b"/>
                <a:pathLst>
                  <a:path w="125" h="33">
                    <a:moveTo>
                      <a:pt x="0" y="16"/>
                    </a:moveTo>
                    <a:cubicBezTo>
                      <a:pt x="0" y="25"/>
                      <a:pt x="7" y="33"/>
                      <a:pt x="17" y="33"/>
                    </a:cubicBezTo>
                    <a:cubicBezTo>
                      <a:pt x="109" y="33"/>
                      <a:pt x="109" y="33"/>
                      <a:pt x="109" y="33"/>
                    </a:cubicBezTo>
                    <a:cubicBezTo>
                      <a:pt x="118" y="33"/>
                      <a:pt x="126" y="25"/>
                      <a:pt x="126" y="16"/>
                    </a:cubicBezTo>
                    <a:cubicBezTo>
                      <a:pt x="126" y="7"/>
                      <a:pt x="118" y="0"/>
                      <a:pt x="109" y="0"/>
                    </a:cubicBezTo>
                    <a:cubicBezTo>
                      <a:pt x="17" y="0"/>
                      <a:pt x="17" y="0"/>
                      <a:pt x="17" y="0"/>
                    </a:cubicBezTo>
                    <a:cubicBezTo>
                      <a:pt x="7" y="0"/>
                      <a:pt x="0" y="7"/>
                      <a:pt x="0" y="16"/>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20" name="Freeform 8"/>
              <p:cNvSpPr/>
              <p:nvPr/>
            </p:nvSpPr>
            <p:spPr bwMode="auto">
              <a:xfrm>
                <a:off x="1763" y="1882"/>
                <a:ext cx="44" cy="160"/>
              </a:xfrm>
              <a:custGeom>
                <a:gdLst>
                  <a:gd name="T0" fmla="*/ 17 w 34"/>
                  <a:gd name="T1" fmla="*/ 0 h 123"/>
                  <a:gd name="T2" fmla="*/ 0 w 34"/>
                  <a:gd name="T3" fmla="*/ 16 h 123"/>
                  <a:gd name="T4" fmla="*/ 0 w 34"/>
                  <a:gd name="T5" fmla="*/ 106 h 123"/>
                  <a:gd name="T6" fmla="*/ 17 w 34"/>
                  <a:gd name="T7" fmla="*/ 123 h 123"/>
                  <a:gd name="T8" fmla="*/ 34 w 34"/>
                  <a:gd name="T9" fmla="*/ 106 h 123"/>
                  <a:gd name="T10" fmla="*/ 34 w 34"/>
                  <a:gd name="T11" fmla="*/ 16 h 123"/>
                  <a:gd name="T12" fmla="*/ 17 w 34"/>
                  <a:gd name="T13" fmla="*/ 0 h 123"/>
                </a:gdLst>
                <a:cxnLst>
                  <a:cxn ang="0">
                    <a:pos x="T0" y="T1"/>
                  </a:cxn>
                  <a:cxn ang="0">
                    <a:pos x="T2" y="T3"/>
                  </a:cxn>
                  <a:cxn ang="0">
                    <a:pos x="T4" y="T5"/>
                  </a:cxn>
                  <a:cxn ang="0">
                    <a:pos x="T6" y="T7"/>
                  </a:cxn>
                  <a:cxn ang="0">
                    <a:pos x="T8" y="T9"/>
                  </a:cxn>
                  <a:cxn ang="0">
                    <a:pos x="T10" y="T11"/>
                  </a:cxn>
                  <a:cxn ang="0">
                    <a:pos x="T12" y="T13"/>
                  </a:cxn>
                </a:cxnLst>
                <a:rect l="0" t="0" r="r" b="b"/>
                <a:pathLst>
                  <a:path w="34" h="123">
                    <a:moveTo>
                      <a:pt x="17" y="0"/>
                    </a:moveTo>
                    <a:cubicBezTo>
                      <a:pt x="7" y="0"/>
                      <a:pt x="0" y="7"/>
                      <a:pt x="0" y="16"/>
                    </a:cubicBezTo>
                    <a:cubicBezTo>
                      <a:pt x="0" y="106"/>
                      <a:pt x="0" y="106"/>
                      <a:pt x="0" y="106"/>
                    </a:cubicBezTo>
                    <a:cubicBezTo>
                      <a:pt x="0" y="115"/>
                      <a:pt x="7" y="123"/>
                      <a:pt x="17" y="123"/>
                    </a:cubicBezTo>
                    <a:cubicBezTo>
                      <a:pt x="26" y="123"/>
                      <a:pt x="34" y="115"/>
                      <a:pt x="34" y="106"/>
                    </a:cubicBezTo>
                    <a:cubicBezTo>
                      <a:pt x="34" y="16"/>
                      <a:pt x="34" y="16"/>
                      <a:pt x="34" y="16"/>
                    </a:cubicBezTo>
                    <a:cubicBezTo>
                      <a:pt x="34" y="7"/>
                      <a:pt x="26" y="0"/>
                      <a:pt x="17"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21" name="Freeform 9"/>
              <p:cNvSpPr/>
              <p:nvPr/>
            </p:nvSpPr>
            <p:spPr bwMode="auto">
              <a:xfrm>
                <a:off x="1308" y="1557"/>
                <a:ext cx="165" cy="44"/>
              </a:xfrm>
              <a:custGeom>
                <a:gdLst>
                  <a:gd name="T0" fmla="*/ 17 w 127"/>
                  <a:gd name="T1" fmla="*/ 34 h 34"/>
                  <a:gd name="T2" fmla="*/ 110 w 127"/>
                  <a:gd name="T3" fmla="*/ 34 h 34"/>
                  <a:gd name="T4" fmla="*/ 127 w 127"/>
                  <a:gd name="T5" fmla="*/ 17 h 34"/>
                  <a:gd name="T6" fmla="*/ 110 w 127"/>
                  <a:gd name="T7" fmla="*/ 0 h 34"/>
                  <a:gd name="T8" fmla="*/ 17 w 127"/>
                  <a:gd name="T9" fmla="*/ 0 h 34"/>
                  <a:gd name="T10" fmla="*/ 0 w 127"/>
                  <a:gd name="T11" fmla="*/ 17 h 34"/>
                  <a:gd name="T12" fmla="*/ 17 w 127"/>
                  <a:gd name="T13" fmla="*/ 34 h 34"/>
                </a:gdLst>
                <a:cxnLst>
                  <a:cxn ang="0">
                    <a:pos x="T0" y="T1"/>
                  </a:cxn>
                  <a:cxn ang="0">
                    <a:pos x="T2" y="T3"/>
                  </a:cxn>
                  <a:cxn ang="0">
                    <a:pos x="T4" y="T5"/>
                  </a:cxn>
                  <a:cxn ang="0">
                    <a:pos x="T6" y="T7"/>
                  </a:cxn>
                  <a:cxn ang="0">
                    <a:pos x="T8" y="T9"/>
                  </a:cxn>
                  <a:cxn ang="0">
                    <a:pos x="T10" y="T11"/>
                  </a:cxn>
                  <a:cxn ang="0">
                    <a:pos x="T12" y="T13"/>
                  </a:cxn>
                </a:cxnLst>
                <a:rect l="0" t="0" r="r" b="b"/>
                <a:pathLst>
                  <a:path w="127" h="34">
                    <a:moveTo>
                      <a:pt x="17" y="34"/>
                    </a:moveTo>
                    <a:cubicBezTo>
                      <a:pt x="110" y="34"/>
                      <a:pt x="110" y="34"/>
                      <a:pt x="110" y="34"/>
                    </a:cubicBezTo>
                    <a:cubicBezTo>
                      <a:pt x="119" y="34"/>
                      <a:pt x="127" y="26"/>
                      <a:pt x="127" y="17"/>
                    </a:cubicBezTo>
                    <a:cubicBezTo>
                      <a:pt x="127" y="8"/>
                      <a:pt x="119" y="0"/>
                      <a:pt x="110" y="0"/>
                    </a:cubicBezTo>
                    <a:cubicBezTo>
                      <a:pt x="17" y="0"/>
                      <a:pt x="17" y="0"/>
                      <a:pt x="17" y="0"/>
                    </a:cubicBezTo>
                    <a:cubicBezTo>
                      <a:pt x="8" y="0"/>
                      <a:pt x="0" y="8"/>
                      <a:pt x="0" y="17"/>
                    </a:cubicBezTo>
                    <a:cubicBezTo>
                      <a:pt x="0" y="26"/>
                      <a:pt x="8" y="34"/>
                      <a:pt x="17" y="3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23" name="Freeform 10"/>
              <p:cNvSpPr/>
              <p:nvPr/>
            </p:nvSpPr>
            <p:spPr bwMode="auto">
              <a:xfrm>
                <a:off x="1403" y="1231"/>
                <a:ext cx="145" cy="117"/>
              </a:xfrm>
              <a:custGeom>
                <a:gdLst>
                  <a:gd name="T0" fmla="*/ 9 w 112"/>
                  <a:gd name="T1" fmla="*/ 30 h 90"/>
                  <a:gd name="T2" fmla="*/ 83 w 112"/>
                  <a:gd name="T3" fmla="*/ 84 h 90"/>
                  <a:gd name="T4" fmla="*/ 107 w 112"/>
                  <a:gd name="T5" fmla="*/ 81 h 90"/>
                  <a:gd name="T6" fmla="*/ 103 w 112"/>
                  <a:gd name="T7" fmla="*/ 58 h 90"/>
                  <a:gd name="T8" fmla="*/ 30 w 112"/>
                  <a:gd name="T9" fmla="*/ 3 h 90"/>
                  <a:gd name="T10" fmla="*/ 20 w 112"/>
                  <a:gd name="T11" fmla="*/ 0 h 90"/>
                  <a:gd name="T12" fmla="*/ 6 w 112"/>
                  <a:gd name="T13" fmla="*/ 7 h 90"/>
                  <a:gd name="T14" fmla="*/ 9 w 112"/>
                  <a:gd name="T15" fmla="*/ 30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9" y="30"/>
                    </a:moveTo>
                    <a:cubicBezTo>
                      <a:pt x="83" y="84"/>
                      <a:pt x="83" y="84"/>
                      <a:pt x="83" y="84"/>
                    </a:cubicBezTo>
                    <a:cubicBezTo>
                      <a:pt x="90" y="90"/>
                      <a:pt x="101" y="88"/>
                      <a:pt x="107" y="81"/>
                    </a:cubicBezTo>
                    <a:cubicBezTo>
                      <a:pt x="112" y="74"/>
                      <a:pt x="111" y="63"/>
                      <a:pt x="103" y="58"/>
                    </a:cubicBezTo>
                    <a:cubicBezTo>
                      <a:pt x="30" y="3"/>
                      <a:pt x="30" y="3"/>
                      <a:pt x="30" y="3"/>
                    </a:cubicBezTo>
                    <a:cubicBezTo>
                      <a:pt x="27" y="1"/>
                      <a:pt x="23" y="0"/>
                      <a:pt x="20" y="0"/>
                    </a:cubicBezTo>
                    <a:cubicBezTo>
                      <a:pt x="14" y="0"/>
                      <a:pt x="9" y="2"/>
                      <a:pt x="6" y="7"/>
                    </a:cubicBezTo>
                    <a:cubicBezTo>
                      <a:pt x="0" y="14"/>
                      <a:pt x="2" y="24"/>
                      <a:pt x="9" y="3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29" name="Freeform 11"/>
              <p:cNvSpPr/>
              <p:nvPr/>
            </p:nvSpPr>
            <p:spPr bwMode="auto">
              <a:xfrm>
                <a:off x="2073" y="1231"/>
                <a:ext cx="145" cy="117"/>
              </a:xfrm>
              <a:custGeom>
                <a:gdLst>
                  <a:gd name="T0" fmla="*/ 29 w 112"/>
                  <a:gd name="T1" fmla="*/ 84 h 90"/>
                  <a:gd name="T2" fmla="*/ 103 w 112"/>
                  <a:gd name="T3" fmla="*/ 30 h 90"/>
                  <a:gd name="T4" fmla="*/ 106 w 112"/>
                  <a:gd name="T5" fmla="*/ 7 h 90"/>
                  <a:gd name="T6" fmla="*/ 92 w 112"/>
                  <a:gd name="T7" fmla="*/ 0 h 90"/>
                  <a:gd name="T8" fmla="*/ 82 w 112"/>
                  <a:gd name="T9" fmla="*/ 3 h 90"/>
                  <a:gd name="T10" fmla="*/ 9 w 112"/>
                  <a:gd name="T11" fmla="*/ 58 h 90"/>
                  <a:gd name="T12" fmla="*/ 5 w 112"/>
                  <a:gd name="T13" fmla="*/ 81 h 90"/>
                  <a:gd name="T14" fmla="*/ 29 w 112"/>
                  <a:gd name="T15" fmla="*/ 84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29" y="84"/>
                    </a:moveTo>
                    <a:cubicBezTo>
                      <a:pt x="103" y="30"/>
                      <a:pt x="103" y="30"/>
                      <a:pt x="103" y="30"/>
                    </a:cubicBezTo>
                    <a:cubicBezTo>
                      <a:pt x="110" y="24"/>
                      <a:pt x="112" y="14"/>
                      <a:pt x="106" y="7"/>
                    </a:cubicBezTo>
                    <a:cubicBezTo>
                      <a:pt x="103" y="2"/>
                      <a:pt x="98" y="0"/>
                      <a:pt x="92" y="0"/>
                    </a:cubicBezTo>
                    <a:cubicBezTo>
                      <a:pt x="89" y="0"/>
                      <a:pt x="85" y="1"/>
                      <a:pt x="82" y="3"/>
                    </a:cubicBezTo>
                    <a:cubicBezTo>
                      <a:pt x="9" y="58"/>
                      <a:pt x="9" y="58"/>
                      <a:pt x="9" y="58"/>
                    </a:cubicBezTo>
                    <a:cubicBezTo>
                      <a:pt x="1" y="63"/>
                      <a:pt x="0" y="74"/>
                      <a:pt x="5" y="81"/>
                    </a:cubicBezTo>
                    <a:cubicBezTo>
                      <a:pt x="11" y="88"/>
                      <a:pt x="22" y="90"/>
                      <a:pt x="29" y="8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30" name="Freeform 12"/>
              <p:cNvSpPr/>
              <p:nvPr/>
            </p:nvSpPr>
            <p:spPr bwMode="auto">
              <a:xfrm>
                <a:off x="1431" y="1813"/>
                <a:ext cx="134" cy="128"/>
              </a:xfrm>
              <a:custGeom>
                <a:gdLst>
                  <a:gd name="T0" fmla="*/ 84 w 103"/>
                  <a:gd name="T1" fmla="*/ 0 h 98"/>
                  <a:gd name="T2" fmla="*/ 72 w 103"/>
                  <a:gd name="T3" fmla="*/ 4 h 98"/>
                  <a:gd name="T4" fmla="*/ 7 w 103"/>
                  <a:gd name="T5" fmla="*/ 68 h 98"/>
                  <a:gd name="T6" fmla="*/ 7 w 103"/>
                  <a:gd name="T7" fmla="*/ 91 h 98"/>
                  <a:gd name="T8" fmla="*/ 31 w 103"/>
                  <a:gd name="T9" fmla="*/ 91 h 98"/>
                  <a:gd name="T10" fmla="*/ 96 w 103"/>
                  <a:gd name="T11" fmla="*/ 28 h 98"/>
                  <a:gd name="T12" fmla="*/ 96 w 103"/>
                  <a:gd name="T13" fmla="*/ 4 h 98"/>
                  <a:gd name="T14" fmla="*/ 84 w 103"/>
                  <a:gd name="T15" fmla="*/ 0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3" h="98">
                    <a:moveTo>
                      <a:pt x="84" y="0"/>
                    </a:moveTo>
                    <a:cubicBezTo>
                      <a:pt x="80" y="0"/>
                      <a:pt x="75" y="1"/>
                      <a:pt x="72" y="4"/>
                    </a:cubicBezTo>
                    <a:cubicBezTo>
                      <a:pt x="7" y="68"/>
                      <a:pt x="7" y="68"/>
                      <a:pt x="7" y="68"/>
                    </a:cubicBezTo>
                    <a:cubicBezTo>
                      <a:pt x="0" y="74"/>
                      <a:pt x="0" y="85"/>
                      <a:pt x="7" y="91"/>
                    </a:cubicBezTo>
                    <a:cubicBezTo>
                      <a:pt x="13" y="98"/>
                      <a:pt x="24" y="98"/>
                      <a:pt x="31" y="91"/>
                    </a:cubicBezTo>
                    <a:cubicBezTo>
                      <a:pt x="96" y="28"/>
                      <a:pt x="96" y="28"/>
                      <a:pt x="96" y="28"/>
                    </a:cubicBezTo>
                    <a:cubicBezTo>
                      <a:pt x="103" y="21"/>
                      <a:pt x="103" y="11"/>
                      <a:pt x="96" y="4"/>
                    </a:cubicBezTo>
                    <a:cubicBezTo>
                      <a:pt x="93" y="1"/>
                      <a:pt x="88" y="0"/>
                      <a:pt x="84"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31" name="Freeform 13"/>
              <p:cNvSpPr/>
              <p:nvPr/>
            </p:nvSpPr>
            <p:spPr bwMode="auto">
              <a:xfrm>
                <a:off x="2043" y="1813"/>
                <a:ext cx="132" cy="128"/>
              </a:xfrm>
              <a:custGeom>
                <a:gdLst>
                  <a:gd name="T0" fmla="*/ 31 w 102"/>
                  <a:gd name="T1" fmla="*/ 4 h 98"/>
                  <a:gd name="T2" fmla="*/ 19 w 102"/>
                  <a:gd name="T3" fmla="*/ 0 h 98"/>
                  <a:gd name="T4" fmla="*/ 7 w 102"/>
                  <a:gd name="T5" fmla="*/ 4 h 98"/>
                  <a:gd name="T6" fmla="*/ 7 w 102"/>
                  <a:gd name="T7" fmla="*/ 28 h 98"/>
                  <a:gd name="T8" fmla="*/ 72 w 102"/>
                  <a:gd name="T9" fmla="*/ 91 h 98"/>
                  <a:gd name="T10" fmla="*/ 96 w 102"/>
                  <a:gd name="T11" fmla="*/ 91 h 98"/>
                  <a:gd name="T12" fmla="*/ 96 w 102"/>
                  <a:gd name="T13" fmla="*/ 68 h 98"/>
                  <a:gd name="T14" fmla="*/ 31 w 102"/>
                  <a:gd name="T15" fmla="*/ 4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2" h="98">
                    <a:moveTo>
                      <a:pt x="31" y="4"/>
                    </a:moveTo>
                    <a:cubicBezTo>
                      <a:pt x="27" y="1"/>
                      <a:pt x="23" y="0"/>
                      <a:pt x="19" y="0"/>
                    </a:cubicBezTo>
                    <a:cubicBezTo>
                      <a:pt x="14" y="0"/>
                      <a:pt x="10" y="1"/>
                      <a:pt x="7" y="4"/>
                    </a:cubicBezTo>
                    <a:cubicBezTo>
                      <a:pt x="0" y="11"/>
                      <a:pt x="0" y="21"/>
                      <a:pt x="7" y="28"/>
                    </a:cubicBezTo>
                    <a:cubicBezTo>
                      <a:pt x="72" y="91"/>
                      <a:pt x="72" y="91"/>
                      <a:pt x="72" y="91"/>
                    </a:cubicBezTo>
                    <a:cubicBezTo>
                      <a:pt x="78" y="98"/>
                      <a:pt x="89" y="98"/>
                      <a:pt x="96" y="91"/>
                    </a:cubicBezTo>
                    <a:cubicBezTo>
                      <a:pt x="102" y="85"/>
                      <a:pt x="102" y="74"/>
                      <a:pt x="96" y="68"/>
                    </a:cubicBezTo>
                    <a:lnTo>
                      <a:pt x="31" y="4"/>
                    </a:ln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grpSp>
      </p:grpSp>
      <p:pic>
        <p:nvPicPr>
          <p:cNvPr id="4" name="图片 3"/>
          <p:cNvPicPr>
            <a:picLocks noChangeAspect="1"/>
          </p:cNvPicPr>
          <p:nvPr/>
        </p:nvPicPr>
        <p:blipFill>
          <a:blip r:embed="rId2">
            <a:extLst>
              <a:ext uri="{28A0092B-C50C-407E-A947-70E740481C1C}">
                <a14:useLocalDpi xmlns:a14="http://schemas.microsoft.com/office/drawing/2010/main" val="0"/>
              </a:ext>
            </a:extLst>
          </a:blip>
          <a:srcRect t="36782" b="6238"/>
          <a:stretch>
            <a:fillRect/>
          </a:stretch>
        </p:blipFill>
        <p:spPr>
          <a:xfrm>
            <a:off x="-11784" y="1156027"/>
            <a:ext cx="9144000" cy="3479800"/>
          </a:xfrm>
          <a:prstGeom prst="rect">
            <a:avLst/>
          </a:prstGeom>
        </p:spPr>
      </p:pic>
      <p:sp>
        <p:nvSpPr>
          <p:cNvPr id="5" name="矩形 4"/>
          <p:cNvSpPr/>
          <p:nvPr/>
        </p:nvSpPr>
        <p:spPr>
          <a:xfrm>
            <a:off x="1196975" y="866775"/>
            <a:ext cx="7076440" cy="3616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Light"/>
                <a:ea typeface="+mn-ea"/>
                <a:cs typeface="+mn-cs"/>
              </a:defRPr>
            </a:lvl1pPr>
            <a:lvl2pPr marL="342900" algn="l" defTabSz="685800" rtl="0" eaLnBrk="1" latinLnBrk="0" hangingPunct="1">
              <a:defRPr sz="1350" kern="1200">
                <a:solidFill>
                  <a:srgbClr val="FFFFFF"/>
                </a:solidFill>
                <a:latin typeface="Calibri Light"/>
                <a:ea typeface="+mn-ea"/>
                <a:cs typeface="+mn-cs"/>
              </a:defRPr>
            </a:lvl2pPr>
            <a:lvl3pPr marL="685800" algn="l" defTabSz="685800" rtl="0" eaLnBrk="1" latinLnBrk="0" hangingPunct="1">
              <a:defRPr sz="1350" kern="1200">
                <a:solidFill>
                  <a:srgbClr val="FFFFFF"/>
                </a:solidFill>
                <a:latin typeface="Calibri Light"/>
                <a:ea typeface="+mn-ea"/>
                <a:cs typeface="+mn-cs"/>
              </a:defRPr>
            </a:lvl3pPr>
            <a:lvl4pPr marL="1028700" algn="l" defTabSz="685800" rtl="0" eaLnBrk="1" latinLnBrk="0" hangingPunct="1">
              <a:defRPr sz="1350" kern="1200">
                <a:solidFill>
                  <a:srgbClr val="FFFFFF"/>
                </a:solidFill>
                <a:latin typeface="Calibri Light"/>
                <a:ea typeface="+mn-ea"/>
                <a:cs typeface="+mn-cs"/>
              </a:defRPr>
            </a:lvl4pPr>
            <a:lvl5pPr marL="1371600" algn="l" defTabSz="685800" rtl="0" eaLnBrk="1" latinLnBrk="0" hangingPunct="1">
              <a:defRPr sz="1350" kern="1200">
                <a:solidFill>
                  <a:srgbClr val="FFFFFF"/>
                </a:solidFill>
                <a:latin typeface="Calibri Light"/>
                <a:ea typeface="+mn-ea"/>
                <a:cs typeface="+mn-cs"/>
              </a:defRPr>
            </a:lvl5pPr>
            <a:lvl6pPr marL="1714500" algn="l" defTabSz="685800" rtl="0" eaLnBrk="1" latinLnBrk="0" hangingPunct="1">
              <a:defRPr sz="1350" kern="1200">
                <a:solidFill>
                  <a:srgbClr val="FFFFFF"/>
                </a:solidFill>
                <a:latin typeface="Calibri Light"/>
                <a:ea typeface="+mn-ea"/>
                <a:cs typeface="+mn-cs"/>
              </a:defRPr>
            </a:lvl6pPr>
            <a:lvl7pPr marL="2057400" algn="l" defTabSz="685800" rtl="0" eaLnBrk="1" latinLnBrk="0" hangingPunct="1">
              <a:defRPr sz="1350" kern="1200">
                <a:solidFill>
                  <a:srgbClr val="FFFFFF"/>
                </a:solidFill>
                <a:latin typeface="Calibri Light"/>
                <a:ea typeface="+mn-ea"/>
                <a:cs typeface="+mn-cs"/>
              </a:defRPr>
            </a:lvl7pPr>
            <a:lvl8pPr marL="2400300" algn="l" defTabSz="685800" rtl="0" eaLnBrk="1" latinLnBrk="0" hangingPunct="1">
              <a:defRPr sz="1350" kern="1200">
                <a:solidFill>
                  <a:srgbClr val="FFFFFF"/>
                </a:solidFill>
                <a:latin typeface="Calibri Light"/>
                <a:ea typeface="+mn-ea"/>
                <a:cs typeface="+mn-cs"/>
              </a:defRPr>
            </a:lvl8pPr>
            <a:lvl9pPr marL="2743200" algn="l" defTabSz="685800" rtl="0" eaLnBrk="1" latinLnBrk="0" hangingPunct="1">
              <a:defRPr sz="1350" kern="1200">
                <a:solidFill>
                  <a:srgbClr val="FFFFFF"/>
                </a:solidFill>
                <a:latin typeface="Calibri Light"/>
                <a:ea typeface="+mn-ea"/>
                <a:cs typeface="+mn-cs"/>
              </a:defRPr>
            </a:lvl9pPr>
          </a:lstStyle>
          <a:p>
            <a:pPr algn="ctr"/>
            <a:endParaRPr lang="zh-CN" altLang="en-US">
              <a:ea typeface="华文仿宋" panose="02010600040101010101" pitchFamily="2" charset="-122"/>
            </a:endParaRPr>
          </a:p>
        </p:txBody>
      </p:sp>
      <p:sp>
        <p:nvSpPr>
          <p:cNvPr id="32" name="矩形 31"/>
          <p:cNvSpPr/>
          <p:nvPr/>
        </p:nvSpPr>
        <p:spPr>
          <a:xfrm>
            <a:off x="1576070" y="1252855"/>
            <a:ext cx="6449320" cy="3020537"/>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indent="0">
              <a:lnSpc>
                <a:spcPct val="150000"/>
              </a:lnSpc>
              <a:buFont typeface="Arial" pitchFamily="34" charset="0"/>
              <a:buNone/>
            </a:pPr>
            <a:r>
              <a:rPr lang="en-US" altLang="zh-CN" sz="1600">
                <a:solidFill>
                  <a:schemeClr val="tx1">
                    <a:lumMod val="85000"/>
                    <a:lumOff val="15000"/>
                  </a:schemeClr>
                </a:solidFill>
                <a:latin typeface="幼圆" panose="02010509060101010101" charset="-122"/>
                <a:ea typeface="华文仿宋" panose="02010600040101010101" pitchFamily="2" charset="-122"/>
              </a:rPr>
              <a:t>1</a:t>
            </a:r>
            <a:r>
              <a:rPr lang="zh-CN" altLang="en-US" sz="1600">
                <a:solidFill>
                  <a:schemeClr val="tx1">
                    <a:lumMod val="85000"/>
                    <a:lumOff val="15000"/>
                  </a:schemeClr>
                </a:solidFill>
                <a:latin typeface="幼圆" panose="02010509060101010101" charset="-122"/>
                <a:ea typeface="华文仿宋" panose="02010600040101010101" pitchFamily="2" charset="-122"/>
              </a:rPr>
              <a:t>、导管尖端培养不能用来决定患者是否存在</a:t>
            </a:r>
            <a:r>
              <a:rPr lang="en-US" altLang="zh-CN" sz="1600">
                <a:solidFill>
                  <a:schemeClr val="tx1">
                    <a:lumMod val="85000"/>
                    <a:lumOff val="15000"/>
                  </a:schemeClr>
                </a:solidFill>
                <a:latin typeface="幼圆" panose="02010509060101010101" charset="-122"/>
                <a:ea typeface="华文仿宋" panose="02010600040101010101" pitchFamily="2" charset="-122"/>
              </a:rPr>
              <a:t>CLABSI;</a:t>
            </a:r>
            <a:endParaRPr lang="en-US" altLang="zh-CN" sz="1600">
              <a:solidFill>
                <a:schemeClr val="tx1">
                  <a:lumMod val="85000"/>
                  <a:lumOff val="15000"/>
                </a:schemeClr>
              </a:solidFill>
              <a:latin typeface="幼圆" panose="02010509060101010101" charset="-122"/>
              <a:ea typeface="华文仿宋" panose="02010600040101010101" pitchFamily="2" charset="-122"/>
            </a:endParaRPr>
          </a:p>
          <a:p>
            <a:pPr indent="0">
              <a:lnSpc>
                <a:spcPct val="150000"/>
              </a:lnSpc>
              <a:buFont typeface="Arial" pitchFamily="34" charset="0"/>
              <a:buNone/>
            </a:pPr>
            <a:r>
              <a:rPr lang="en-US" altLang="zh-CN" sz="1600">
                <a:solidFill>
                  <a:schemeClr val="tx1">
                    <a:lumMod val="85000"/>
                    <a:lumOff val="15000"/>
                  </a:schemeClr>
                </a:solidFill>
                <a:latin typeface="幼圆" panose="02010509060101010101" charset="-122"/>
                <a:ea typeface="华文仿宋" panose="02010600040101010101" pitchFamily="2" charset="-122"/>
              </a:rPr>
              <a:t>2</a:t>
            </a:r>
            <a:r>
              <a:rPr lang="zh-CN" altLang="en-US" sz="1600">
                <a:solidFill>
                  <a:schemeClr val="tx1">
                    <a:lumMod val="85000"/>
                    <a:lumOff val="15000"/>
                  </a:schemeClr>
                </a:solidFill>
                <a:latin typeface="幼圆" panose="02010509060101010101" charset="-122"/>
                <a:ea typeface="华文仿宋" panose="02010600040101010101" pitchFamily="2" charset="-122"/>
              </a:rPr>
              <a:t>、化脓性静脉炎导管尖端细菌半定量培养阳性，但血液培养阴性或者未做血液培养，即报告为心血管系统感染</a:t>
            </a:r>
            <a:r>
              <a:rPr lang="en-US" altLang="zh-CN" sz="1600">
                <a:solidFill>
                  <a:schemeClr val="tx1">
                    <a:lumMod val="85000"/>
                    <a:lumOff val="15000"/>
                  </a:schemeClr>
                </a:solidFill>
                <a:latin typeface="幼圆" panose="02010509060101010101" charset="-122"/>
                <a:ea typeface="华文仿宋" panose="02010600040101010101" pitchFamily="2" charset="-122"/>
              </a:rPr>
              <a:t>---</a:t>
            </a:r>
            <a:r>
              <a:rPr lang="zh-CN" altLang="en-US" sz="1600">
                <a:solidFill>
                  <a:schemeClr val="tx1">
                    <a:lumMod val="85000"/>
                    <a:lumOff val="15000"/>
                  </a:schemeClr>
                </a:solidFill>
                <a:latin typeface="幼圆" panose="02010509060101010101" charset="-122"/>
                <a:ea typeface="华文仿宋" panose="02010600040101010101" pitchFamily="2" charset="-122"/>
              </a:rPr>
              <a:t>静脉感染，而不是血流感染，也不是皮肤软组织感染</a:t>
            </a:r>
            <a:r>
              <a:rPr lang="en-US" altLang="zh-CN" sz="1600">
                <a:solidFill>
                  <a:schemeClr val="tx1">
                    <a:lumMod val="85000"/>
                    <a:lumOff val="15000"/>
                  </a:schemeClr>
                </a:solidFill>
                <a:latin typeface="幼圆" panose="02010509060101010101" charset="-122"/>
                <a:ea typeface="华文仿宋" panose="02010600040101010101" pitchFamily="2" charset="-122"/>
              </a:rPr>
              <a:t>---</a:t>
            </a:r>
            <a:r>
              <a:rPr lang="zh-CN" altLang="en-US" sz="1600">
                <a:solidFill>
                  <a:schemeClr val="tx1">
                    <a:lumMod val="85000"/>
                    <a:lumOff val="15000"/>
                  </a:schemeClr>
                </a:solidFill>
                <a:latin typeface="幼圆" panose="02010509060101010101" charset="-122"/>
                <a:ea typeface="华文仿宋" panose="02010600040101010101" pitchFamily="2" charset="-122"/>
              </a:rPr>
              <a:t>皮肤感染，或</a:t>
            </a:r>
            <a:r>
              <a:rPr lang="en-US" altLang="zh-CN" sz="1600">
                <a:solidFill>
                  <a:schemeClr val="tx1">
                    <a:lumMod val="85000"/>
                    <a:lumOff val="15000"/>
                  </a:schemeClr>
                </a:solidFill>
                <a:latin typeface="幼圆" panose="02010509060101010101" charset="-122"/>
                <a:ea typeface="华文仿宋" panose="02010600040101010101" pitchFamily="2" charset="-122"/>
              </a:rPr>
              <a:t>ST</a:t>
            </a:r>
            <a:r>
              <a:rPr lang="zh-CN" altLang="en-US" sz="1600">
                <a:solidFill>
                  <a:schemeClr val="tx1">
                    <a:lumMod val="85000"/>
                    <a:lumOff val="15000"/>
                  </a:schemeClr>
                </a:solidFill>
                <a:latin typeface="幼圆" panose="02010509060101010101" charset="-122"/>
                <a:ea typeface="华文仿宋" panose="02010600040101010101" pitchFamily="2" charset="-122"/>
              </a:rPr>
              <a:t>（软组织）感染。</a:t>
            </a:r>
            <a:endParaRPr lang="zh-CN" altLang="en-US" sz="1600">
              <a:solidFill>
                <a:schemeClr val="tx1">
                  <a:lumMod val="85000"/>
                  <a:lumOff val="15000"/>
                </a:schemeClr>
              </a:solidFill>
              <a:latin typeface="幼圆" panose="02010509060101010101" charset="-122"/>
              <a:ea typeface="华文仿宋" panose="02010600040101010101" pitchFamily="2" charset="-122"/>
            </a:endParaRPr>
          </a:p>
          <a:p>
            <a:pPr indent="0">
              <a:lnSpc>
                <a:spcPct val="150000"/>
              </a:lnSpc>
              <a:buFont typeface="Arial" pitchFamily="34" charset="0"/>
              <a:buNone/>
            </a:pPr>
            <a:r>
              <a:rPr lang="en-US" altLang="zh-CN" sz="1600">
                <a:solidFill>
                  <a:schemeClr val="tx1">
                    <a:lumMod val="85000"/>
                    <a:lumOff val="15000"/>
                  </a:schemeClr>
                </a:solidFill>
                <a:latin typeface="幼圆" panose="02010509060101010101" charset="-122"/>
                <a:ea typeface="华文仿宋" panose="02010600040101010101" pitchFamily="2" charset="-122"/>
              </a:rPr>
              <a:t>3</a:t>
            </a:r>
            <a:r>
              <a:rPr lang="zh-CN" altLang="en-US" sz="1600">
                <a:solidFill>
                  <a:schemeClr val="tx1">
                    <a:lumMod val="85000"/>
                    <a:lumOff val="15000"/>
                  </a:schemeClr>
                </a:solidFill>
                <a:latin typeface="幼圆" panose="02010509060101010101" charset="-122"/>
                <a:ea typeface="华文仿宋" panose="02010600040101010101" pitchFamily="2" charset="-122"/>
              </a:rPr>
              <a:t>、血培养阳性且导管穿刺部位存在局部感染的临床症状或体征，但没有发现其他部位感染，可以诊断</a:t>
            </a:r>
            <a:r>
              <a:rPr lang="en-US" altLang="zh-CN" sz="1600">
                <a:solidFill>
                  <a:schemeClr val="tx1">
                    <a:lumMod val="85000"/>
                    <a:lumOff val="15000"/>
                  </a:schemeClr>
                </a:solidFill>
                <a:latin typeface="幼圆" panose="02010509060101010101" charset="-122"/>
                <a:ea typeface="华文仿宋" panose="02010600040101010101" pitchFamily="2" charset="-122"/>
              </a:rPr>
              <a:t>CLABSI</a:t>
            </a:r>
            <a:r>
              <a:rPr lang="zh-CN" altLang="en-US" sz="1600">
                <a:solidFill>
                  <a:schemeClr val="tx1">
                    <a:lumMod val="85000"/>
                    <a:lumOff val="15000"/>
                  </a:schemeClr>
                </a:solidFill>
                <a:latin typeface="幼圆" panose="02010509060101010101" charset="-122"/>
                <a:ea typeface="华文仿宋" panose="02010600040101010101" pitchFamily="2" charset="-122"/>
              </a:rPr>
              <a:t>；</a:t>
            </a:r>
            <a:endParaRPr lang="zh-CN" altLang="en-US" sz="1600">
              <a:solidFill>
                <a:schemeClr val="tx1">
                  <a:lumMod val="85000"/>
                  <a:lumOff val="15000"/>
                </a:schemeClr>
              </a:solidFill>
              <a:latin typeface="幼圆" panose="02010509060101010101" charset="-122"/>
              <a:ea typeface="华文仿宋" panose="02010600040101010101" pitchFamily="2" charset="-122"/>
            </a:endParaRPr>
          </a:p>
          <a:p>
            <a:pPr indent="0">
              <a:lnSpc>
                <a:spcPct val="150000"/>
              </a:lnSpc>
              <a:buFont typeface="Arial" pitchFamily="34" charset="0"/>
              <a:buNone/>
            </a:pPr>
            <a:r>
              <a:rPr lang="en-US" altLang="zh-CN" sz="1600">
                <a:solidFill>
                  <a:schemeClr val="tx1">
                    <a:lumMod val="85000"/>
                    <a:lumOff val="15000"/>
                  </a:schemeClr>
                </a:solidFill>
                <a:latin typeface="幼圆" panose="02010509060101010101" charset="-122"/>
                <a:ea typeface="华文仿宋" panose="02010600040101010101" pitchFamily="2" charset="-122"/>
              </a:rPr>
              <a:t>4</a:t>
            </a:r>
            <a:r>
              <a:rPr lang="zh-CN" altLang="en-US" sz="1600">
                <a:solidFill>
                  <a:schemeClr val="tx1">
                    <a:lumMod val="85000"/>
                    <a:lumOff val="15000"/>
                  </a:schemeClr>
                </a:solidFill>
                <a:latin typeface="幼圆" panose="02010509060101010101" charset="-122"/>
                <a:ea typeface="华文仿宋" panose="02010600040101010101" pitchFamily="2" charset="-122"/>
              </a:rPr>
              <a:t>、常见皮肤共生菌包括：类白喉杆菌、芽孢杆菌属、丙酸杆菌属、凝固酶阴性葡萄球菌、草绿色链球菌、微球菌属。</a:t>
            </a:r>
            <a:endParaRPr lang="zh-CN" altLang="en-US" sz="1600">
              <a:solidFill>
                <a:schemeClr val="tx1">
                  <a:lumMod val="85000"/>
                  <a:lumOff val="15000"/>
                </a:schemeClr>
              </a:solidFill>
              <a:latin typeface="幼圆" panose="02010509060101010101" charset="-122"/>
              <a:ea typeface="华文仿宋" panose="02010600040101010101" pitchFamily="2" charset="-122"/>
            </a:endParaRPr>
          </a:p>
        </p:txBody>
      </p:sp>
      <p:sp>
        <p:nvSpPr>
          <p:cNvPr id="33" name="文本框 5"/>
          <p:cNvSpPr txBox="1">
            <a:spLocks noChangeArrowheads="1"/>
          </p:cNvSpPr>
          <p:nvPr/>
        </p:nvSpPr>
        <p:spPr bwMode="auto">
          <a:xfrm>
            <a:off x="1380992" y="985844"/>
            <a:ext cx="1327206" cy="366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fontAlgn="base">
              <a:spcBef>
                <a:spcPct val="0"/>
              </a:spcBef>
              <a:spcAft>
                <a:spcPct val="0"/>
              </a:spcAft>
              <a:defRPr/>
            </a:pPr>
            <a:r>
              <a:rPr lang="zh-CN" altLang="en-US" sz="1800">
                <a:solidFill>
                  <a:schemeClr val="tx1">
                    <a:lumMod val="85000"/>
                    <a:lumOff val="15000"/>
                  </a:schemeClr>
                </a:solidFill>
                <a:latin typeface="+mj-ea"/>
                <a:ea typeface="华文仿宋" panose="02010600040101010101" pitchFamily="2" charset="-122"/>
              </a:rPr>
              <a:t>注意事项：</a:t>
            </a:r>
            <a:endParaRPr lang="zh-CN" altLang="en-US" sz="1800">
              <a:solidFill>
                <a:schemeClr val="tx1">
                  <a:lumMod val="85000"/>
                  <a:lumOff val="15000"/>
                </a:schemeClr>
              </a:solidFill>
              <a:latin typeface="+mj-ea"/>
              <a:ea typeface="华文仿宋" panose="02010600040101010101" pitchFamily="2" charset="-122"/>
            </a:endParaRPr>
          </a:p>
        </p:txBody>
      </p:sp>
    </p:spTree>
  </p:cSld>
  <p:clrMapOvr>
    <a:masterClrMapping/>
  </p:clrMapOvr>
  <p:transition spd="slow">
    <p:wipe/>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3" name="组合 12"/>
          <p:cNvGrpSpPr/>
          <p:nvPr/>
        </p:nvGrpSpPr>
        <p:grpSpPr>
          <a:xfrm>
            <a:off x="216816" y="0"/>
            <a:ext cx="518476" cy="985698"/>
            <a:chOff x="8730" y="0"/>
            <a:chExt cx="1589087" cy="3021084"/>
          </a:xfrm>
        </p:grpSpPr>
        <p:cxnSp>
          <p:nvCxnSpPr>
            <p:cNvPr id="14" name="直接连接符 13"/>
            <p:cNvCxnSpPr/>
            <p:nvPr/>
          </p:nvCxnSpPr>
          <p:spPr>
            <a:xfrm flipH="1">
              <a:off x="803273" y="0"/>
              <a:ext cx="0" cy="1381196"/>
            </a:xfrm>
            <a:prstGeom prst="line">
              <a:avLst/>
            </a:prstGeom>
            <a:ln w="28575">
              <a:solidFill>
                <a:srgbClr val="3D3D3D"/>
              </a:solidFill>
            </a:ln>
          </p:spPr>
          <p:style>
            <a:lnRef idx="1">
              <a:schemeClr val="accent1"/>
            </a:lnRef>
            <a:fillRef idx="0">
              <a:schemeClr val="accent1"/>
            </a:fillRef>
            <a:effectRef idx="0">
              <a:schemeClr val="accent1"/>
            </a:effectRef>
            <a:fontRef idx="minor">
              <a:schemeClr val="tx1"/>
            </a:fontRef>
          </p:style>
        </p:cxnSp>
        <p:grpSp>
          <p:nvGrpSpPr>
            <p:cNvPr id="15" name="Group 4"/>
            <p:cNvGrpSpPr>
              <a:grpSpLocks noChangeAspect="1"/>
            </p:cNvGrpSpPr>
            <p:nvPr/>
          </p:nvGrpSpPr>
          <p:grpSpPr>
            <a:xfrm>
              <a:off x="8730" y="1381196"/>
              <a:ext cx="1589087" cy="1639888"/>
              <a:chOff x="1308" y="1009"/>
              <a:chExt cx="1001" cy="1033"/>
            </a:xfrm>
          </p:grpSpPr>
          <p:sp>
            <p:nvSpPr>
              <p:cNvPr id="16" name="Freeform 5"/>
              <p:cNvSpPr/>
              <p:nvPr/>
            </p:nvSpPr>
            <p:spPr bwMode="auto">
              <a:xfrm>
                <a:off x="1533" y="1009"/>
                <a:ext cx="571" cy="830"/>
              </a:xfrm>
              <a:custGeom>
                <a:gdLst>
                  <a:gd name="T0" fmla="*/ 404 w 439"/>
                  <a:gd name="T1" fmla="*/ 298 h 638"/>
                  <a:gd name="T2" fmla="*/ 321 w 439"/>
                  <a:gd name="T3" fmla="*/ 223 h 638"/>
                  <a:gd name="T4" fmla="*/ 321 w 439"/>
                  <a:gd name="T5" fmla="*/ 50 h 638"/>
                  <a:gd name="T6" fmla="*/ 318 w 439"/>
                  <a:gd name="T7" fmla="*/ 41 h 638"/>
                  <a:gd name="T8" fmla="*/ 221 w 439"/>
                  <a:gd name="T9" fmla="*/ 0 h 638"/>
                  <a:gd name="T10" fmla="*/ 118 w 439"/>
                  <a:gd name="T11" fmla="*/ 40 h 638"/>
                  <a:gd name="T12" fmla="*/ 114 w 439"/>
                  <a:gd name="T13" fmla="*/ 50 h 638"/>
                  <a:gd name="T14" fmla="*/ 114 w 439"/>
                  <a:gd name="T15" fmla="*/ 225 h 638"/>
                  <a:gd name="T16" fmla="*/ 34 w 439"/>
                  <a:gd name="T17" fmla="*/ 300 h 638"/>
                  <a:gd name="T18" fmla="*/ 0 w 439"/>
                  <a:gd name="T19" fmla="*/ 418 h 638"/>
                  <a:gd name="T20" fmla="*/ 220 w 439"/>
                  <a:gd name="T21" fmla="*/ 638 h 638"/>
                  <a:gd name="T22" fmla="*/ 439 w 439"/>
                  <a:gd name="T23" fmla="*/ 418 h 638"/>
                  <a:gd name="T24" fmla="*/ 404 w 439"/>
                  <a:gd name="T25" fmla="*/ 298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9" h="638">
                    <a:moveTo>
                      <a:pt x="404" y="298"/>
                    </a:moveTo>
                    <a:cubicBezTo>
                      <a:pt x="383" y="267"/>
                      <a:pt x="355" y="241"/>
                      <a:pt x="321" y="223"/>
                    </a:cubicBezTo>
                    <a:cubicBezTo>
                      <a:pt x="321" y="222"/>
                      <a:pt x="321" y="50"/>
                      <a:pt x="321" y="50"/>
                    </a:cubicBezTo>
                    <a:cubicBezTo>
                      <a:pt x="321" y="47"/>
                      <a:pt x="320" y="44"/>
                      <a:pt x="318" y="41"/>
                    </a:cubicBezTo>
                    <a:cubicBezTo>
                      <a:pt x="316" y="39"/>
                      <a:pt x="282" y="0"/>
                      <a:pt x="221" y="0"/>
                    </a:cubicBezTo>
                    <a:cubicBezTo>
                      <a:pt x="162" y="0"/>
                      <a:pt x="120" y="38"/>
                      <a:pt x="118" y="40"/>
                    </a:cubicBezTo>
                    <a:cubicBezTo>
                      <a:pt x="116" y="43"/>
                      <a:pt x="114" y="46"/>
                      <a:pt x="114" y="50"/>
                    </a:cubicBezTo>
                    <a:cubicBezTo>
                      <a:pt x="114" y="50"/>
                      <a:pt x="114" y="223"/>
                      <a:pt x="114" y="225"/>
                    </a:cubicBezTo>
                    <a:cubicBezTo>
                      <a:pt x="81" y="243"/>
                      <a:pt x="54" y="269"/>
                      <a:pt x="34" y="300"/>
                    </a:cubicBezTo>
                    <a:cubicBezTo>
                      <a:pt x="11" y="335"/>
                      <a:pt x="0" y="376"/>
                      <a:pt x="0" y="418"/>
                    </a:cubicBezTo>
                    <a:cubicBezTo>
                      <a:pt x="0" y="539"/>
                      <a:pt x="98" y="638"/>
                      <a:pt x="220" y="638"/>
                    </a:cubicBezTo>
                    <a:cubicBezTo>
                      <a:pt x="341" y="638"/>
                      <a:pt x="439" y="539"/>
                      <a:pt x="439" y="418"/>
                    </a:cubicBezTo>
                    <a:cubicBezTo>
                      <a:pt x="439" y="375"/>
                      <a:pt x="427" y="334"/>
                      <a:pt x="404" y="298"/>
                    </a:cubicBezTo>
                    <a:close/>
                  </a:path>
                </a:pathLst>
              </a:custGeom>
              <a:solidFill>
                <a:srgbClr val="F7B63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17" name="Freeform 6"/>
              <p:cNvSpPr>
                <a:spLocks noEditPoints="1"/>
              </p:cNvSpPr>
              <p:nvPr/>
            </p:nvSpPr>
            <p:spPr bwMode="auto">
              <a:xfrm>
                <a:off x="1526" y="1009"/>
                <a:ext cx="573" cy="830"/>
              </a:xfrm>
              <a:custGeom>
                <a:gdLst>
                  <a:gd name="T0" fmla="*/ 440 w 440"/>
                  <a:gd name="T1" fmla="*/ 418 h 638"/>
                  <a:gd name="T2" fmla="*/ 322 w 440"/>
                  <a:gd name="T3" fmla="*/ 223 h 638"/>
                  <a:gd name="T4" fmla="*/ 319 w 440"/>
                  <a:gd name="T5" fmla="*/ 41 h 638"/>
                  <a:gd name="T6" fmla="*/ 119 w 440"/>
                  <a:gd name="T7" fmla="*/ 40 h 638"/>
                  <a:gd name="T8" fmla="*/ 114 w 440"/>
                  <a:gd name="T9" fmla="*/ 225 h 638"/>
                  <a:gd name="T10" fmla="*/ 0 w 440"/>
                  <a:gd name="T11" fmla="*/ 418 h 638"/>
                  <a:gd name="T12" fmla="*/ 143 w 440"/>
                  <a:gd name="T13" fmla="*/ 75 h 638"/>
                  <a:gd name="T14" fmla="*/ 294 w 440"/>
                  <a:gd name="T15" fmla="*/ 134 h 638"/>
                  <a:gd name="T16" fmla="*/ 143 w 440"/>
                  <a:gd name="T17" fmla="*/ 75 h 638"/>
                  <a:gd name="T18" fmla="*/ 294 w 440"/>
                  <a:gd name="T19" fmla="*/ 162 h 638"/>
                  <a:gd name="T20" fmla="*/ 294 w 440"/>
                  <a:gd name="T21" fmla="*/ 189 h 638"/>
                  <a:gd name="T22" fmla="*/ 143 w 440"/>
                  <a:gd name="T23" fmla="*/ 134 h 638"/>
                  <a:gd name="T24" fmla="*/ 213 w 440"/>
                  <a:gd name="T25" fmla="*/ 411 h 638"/>
                  <a:gd name="T26" fmla="*/ 184 w 440"/>
                  <a:gd name="T27" fmla="*/ 400 h 638"/>
                  <a:gd name="T28" fmla="*/ 196 w 440"/>
                  <a:gd name="T29" fmla="*/ 200 h 638"/>
                  <a:gd name="T30" fmla="*/ 230 w 440"/>
                  <a:gd name="T31" fmla="*/ 228 h 638"/>
                  <a:gd name="T32" fmla="*/ 218 w 440"/>
                  <a:gd name="T33" fmla="*/ 408 h 638"/>
                  <a:gd name="T34" fmla="*/ 213 w 440"/>
                  <a:gd name="T35" fmla="*/ 459 h 638"/>
                  <a:gd name="T36" fmla="*/ 213 w 440"/>
                  <a:gd name="T37" fmla="*/ 435 h 638"/>
                  <a:gd name="T38" fmla="*/ 136 w 440"/>
                  <a:gd name="T39" fmla="*/ 245 h 638"/>
                  <a:gd name="T40" fmla="*/ 143 w 440"/>
                  <a:gd name="T41" fmla="*/ 191 h 638"/>
                  <a:gd name="T42" fmla="*/ 183 w 440"/>
                  <a:gd name="T43" fmla="*/ 228 h 638"/>
                  <a:gd name="T44" fmla="*/ 146 w 440"/>
                  <a:gd name="T45" fmla="*/ 411 h 638"/>
                  <a:gd name="T46" fmla="*/ 139 w 440"/>
                  <a:gd name="T47" fmla="*/ 470 h 638"/>
                  <a:gd name="T48" fmla="*/ 181 w 440"/>
                  <a:gd name="T49" fmla="*/ 421 h 638"/>
                  <a:gd name="T50" fmla="*/ 188 w 440"/>
                  <a:gd name="T51" fmla="*/ 450 h 638"/>
                  <a:gd name="T52" fmla="*/ 237 w 440"/>
                  <a:gd name="T53" fmla="*/ 450 h 638"/>
                  <a:gd name="T54" fmla="*/ 245 w 440"/>
                  <a:gd name="T55" fmla="*/ 421 h 638"/>
                  <a:gd name="T56" fmla="*/ 286 w 440"/>
                  <a:gd name="T57" fmla="*/ 470 h 638"/>
                  <a:gd name="T58" fmla="*/ 279 w 440"/>
                  <a:gd name="T59" fmla="*/ 411 h 638"/>
                  <a:gd name="T60" fmla="*/ 243 w 440"/>
                  <a:gd name="T61" fmla="*/ 228 h 638"/>
                  <a:gd name="T62" fmla="*/ 294 w 440"/>
                  <a:gd name="T63" fmla="*/ 217 h 638"/>
                  <a:gd name="T64" fmla="*/ 302 w 440"/>
                  <a:gd name="T65" fmla="*/ 244 h 638"/>
                  <a:gd name="T66" fmla="*/ 220 w 440"/>
                  <a:gd name="T67" fmla="*/ 610 h 638"/>
                  <a:gd name="T68" fmla="*/ 136 w 440"/>
                  <a:gd name="T69" fmla="*/ 245 h 638"/>
                  <a:gd name="T70" fmla="*/ 160 w 440"/>
                  <a:gd name="T71" fmla="*/ 443 h 638"/>
                  <a:gd name="T72" fmla="*/ 143 w 440"/>
                  <a:gd name="T73" fmla="*/ 447 h 638"/>
                  <a:gd name="T74" fmla="*/ 168 w 440"/>
                  <a:gd name="T75" fmla="*/ 422 h 638"/>
                  <a:gd name="T76" fmla="*/ 273 w 440"/>
                  <a:gd name="T77" fmla="*/ 429 h 638"/>
                  <a:gd name="T78" fmla="*/ 280 w 440"/>
                  <a:gd name="T79" fmla="*/ 452 h 638"/>
                  <a:gd name="T80" fmla="*/ 258 w 440"/>
                  <a:gd name="T81" fmla="*/ 422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40" h="638">
                    <a:moveTo>
                      <a:pt x="220" y="638"/>
                    </a:moveTo>
                    <a:cubicBezTo>
                      <a:pt x="342" y="638"/>
                      <a:pt x="440" y="539"/>
                      <a:pt x="440" y="418"/>
                    </a:cubicBezTo>
                    <a:cubicBezTo>
                      <a:pt x="440" y="375"/>
                      <a:pt x="428" y="334"/>
                      <a:pt x="405" y="298"/>
                    </a:cubicBezTo>
                    <a:cubicBezTo>
                      <a:pt x="384" y="267"/>
                      <a:pt x="356" y="241"/>
                      <a:pt x="322" y="223"/>
                    </a:cubicBezTo>
                    <a:cubicBezTo>
                      <a:pt x="322" y="222"/>
                      <a:pt x="322" y="50"/>
                      <a:pt x="322" y="50"/>
                    </a:cubicBezTo>
                    <a:cubicBezTo>
                      <a:pt x="322" y="47"/>
                      <a:pt x="321" y="44"/>
                      <a:pt x="319" y="41"/>
                    </a:cubicBezTo>
                    <a:cubicBezTo>
                      <a:pt x="317" y="39"/>
                      <a:pt x="283" y="0"/>
                      <a:pt x="222" y="0"/>
                    </a:cubicBezTo>
                    <a:cubicBezTo>
                      <a:pt x="162" y="0"/>
                      <a:pt x="121" y="38"/>
                      <a:pt x="119" y="40"/>
                    </a:cubicBezTo>
                    <a:cubicBezTo>
                      <a:pt x="117" y="43"/>
                      <a:pt x="115" y="46"/>
                      <a:pt x="115" y="50"/>
                    </a:cubicBezTo>
                    <a:cubicBezTo>
                      <a:pt x="115" y="50"/>
                      <a:pt x="115" y="223"/>
                      <a:pt x="114" y="225"/>
                    </a:cubicBezTo>
                    <a:cubicBezTo>
                      <a:pt x="82" y="243"/>
                      <a:pt x="55" y="269"/>
                      <a:pt x="35" y="300"/>
                    </a:cubicBezTo>
                    <a:cubicBezTo>
                      <a:pt x="12" y="335"/>
                      <a:pt x="0" y="376"/>
                      <a:pt x="0" y="418"/>
                    </a:cubicBezTo>
                    <a:cubicBezTo>
                      <a:pt x="0" y="539"/>
                      <a:pt x="99" y="638"/>
                      <a:pt x="220" y="638"/>
                    </a:cubicBezTo>
                    <a:close/>
                    <a:moveTo>
                      <a:pt x="143" y="75"/>
                    </a:moveTo>
                    <a:cubicBezTo>
                      <a:pt x="294" y="102"/>
                      <a:pt x="294" y="102"/>
                      <a:pt x="294" y="102"/>
                    </a:cubicBezTo>
                    <a:cubicBezTo>
                      <a:pt x="294" y="134"/>
                      <a:pt x="294" y="134"/>
                      <a:pt x="294" y="134"/>
                    </a:cubicBezTo>
                    <a:cubicBezTo>
                      <a:pt x="143" y="106"/>
                      <a:pt x="143" y="106"/>
                      <a:pt x="143" y="106"/>
                    </a:cubicBezTo>
                    <a:lnTo>
                      <a:pt x="143" y="75"/>
                    </a:lnTo>
                    <a:close/>
                    <a:moveTo>
                      <a:pt x="143" y="134"/>
                    </a:moveTo>
                    <a:cubicBezTo>
                      <a:pt x="294" y="162"/>
                      <a:pt x="294" y="162"/>
                      <a:pt x="294" y="162"/>
                    </a:cubicBezTo>
                    <a:cubicBezTo>
                      <a:pt x="294" y="180"/>
                      <a:pt x="294" y="180"/>
                      <a:pt x="294" y="180"/>
                    </a:cubicBezTo>
                    <a:cubicBezTo>
                      <a:pt x="294" y="189"/>
                      <a:pt x="294" y="189"/>
                      <a:pt x="294" y="189"/>
                    </a:cubicBezTo>
                    <a:cubicBezTo>
                      <a:pt x="143" y="163"/>
                      <a:pt x="143" y="163"/>
                      <a:pt x="143" y="163"/>
                    </a:cubicBezTo>
                    <a:lnTo>
                      <a:pt x="143" y="134"/>
                    </a:lnTo>
                    <a:close/>
                    <a:moveTo>
                      <a:pt x="218" y="408"/>
                    </a:moveTo>
                    <a:cubicBezTo>
                      <a:pt x="216" y="409"/>
                      <a:pt x="214" y="410"/>
                      <a:pt x="213" y="411"/>
                    </a:cubicBezTo>
                    <a:cubicBezTo>
                      <a:pt x="211" y="410"/>
                      <a:pt x="209" y="409"/>
                      <a:pt x="207" y="408"/>
                    </a:cubicBezTo>
                    <a:cubicBezTo>
                      <a:pt x="201" y="404"/>
                      <a:pt x="193" y="402"/>
                      <a:pt x="184" y="400"/>
                    </a:cubicBezTo>
                    <a:cubicBezTo>
                      <a:pt x="191" y="354"/>
                      <a:pt x="194" y="273"/>
                      <a:pt x="195" y="228"/>
                    </a:cubicBezTo>
                    <a:cubicBezTo>
                      <a:pt x="195" y="215"/>
                      <a:pt x="196" y="205"/>
                      <a:pt x="196" y="200"/>
                    </a:cubicBezTo>
                    <a:cubicBezTo>
                      <a:pt x="230" y="206"/>
                      <a:pt x="230" y="206"/>
                      <a:pt x="230" y="206"/>
                    </a:cubicBezTo>
                    <a:cubicBezTo>
                      <a:pt x="230" y="211"/>
                      <a:pt x="230" y="219"/>
                      <a:pt x="230" y="228"/>
                    </a:cubicBezTo>
                    <a:cubicBezTo>
                      <a:pt x="231" y="273"/>
                      <a:pt x="234" y="354"/>
                      <a:pt x="241" y="400"/>
                    </a:cubicBezTo>
                    <a:cubicBezTo>
                      <a:pt x="233" y="402"/>
                      <a:pt x="225" y="404"/>
                      <a:pt x="218" y="408"/>
                    </a:cubicBezTo>
                    <a:close/>
                    <a:moveTo>
                      <a:pt x="225" y="448"/>
                    </a:moveTo>
                    <a:cubicBezTo>
                      <a:pt x="224" y="452"/>
                      <a:pt x="218" y="459"/>
                      <a:pt x="213" y="459"/>
                    </a:cubicBezTo>
                    <a:cubicBezTo>
                      <a:pt x="208" y="459"/>
                      <a:pt x="201" y="452"/>
                      <a:pt x="201" y="448"/>
                    </a:cubicBezTo>
                    <a:cubicBezTo>
                      <a:pt x="201" y="445"/>
                      <a:pt x="204" y="439"/>
                      <a:pt x="213" y="435"/>
                    </a:cubicBezTo>
                    <a:cubicBezTo>
                      <a:pt x="221" y="439"/>
                      <a:pt x="225" y="445"/>
                      <a:pt x="225" y="448"/>
                    </a:cubicBezTo>
                    <a:close/>
                    <a:moveTo>
                      <a:pt x="136" y="245"/>
                    </a:moveTo>
                    <a:cubicBezTo>
                      <a:pt x="144" y="242"/>
                      <a:pt x="144" y="242"/>
                      <a:pt x="144" y="242"/>
                    </a:cubicBezTo>
                    <a:cubicBezTo>
                      <a:pt x="143" y="191"/>
                      <a:pt x="143" y="191"/>
                      <a:pt x="143" y="191"/>
                    </a:cubicBezTo>
                    <a:cubicBezTo>
                      <a:pt x="183" y="198"/>
                      <a:pt x="183" y="198"/>
                      <a:pt x="183" y="198"/>
                    </a:cubicBezTo>
                    <a:cubicBezTo>
                      <a:pt x="183" y="205"/>
                      <a:pt x="183" y="215"/>
                      <a:pt x="183" y="228"/>
                    </a:cubicBezTo>
                    <a:cubicBezTo>
                      <a:pt x="181" y="278"/>
                      <a:pt x="178" y="360"/>
                      <a:pt x="172" y="400"/>
                    </a:cubicBezTo>
                    <a:cubicBezTo>
                      <a:pt x="162" y="401"/>
                      <a:pt x="153" y="404"/>
                      <a:pt x="146" y="411"/>
                    </a:cubicBezTo>
                    <a:cubicBezTo>
                      <a:pt x="138" y="418"/>
                      <a:pt x="133" y="429"/>
                      <a:pt x="131" y="441"/>
                    </a:cubicBezTo>
                    <a:cubicBezTo>
                      <a:pt x="129" y="453"/>
                      <a:pt x="132" y="464"/>
                      <a:pt x="139" y="470"/>
                    </a:cubicBezTo>
                    <a:cubicBezTo>
                      <a:pt x="146" y="477"/>
                      <a:pt x="158" y="477"/>
                      <a:pt x="170" y="457"/>
                    </a:cubicBezTo>
                    <a:cubicBezTo>
                      <a:pt x="174" y="449"/>
                      <a:pt x="178" y="436"/>
                      <a:pt x="181" y="421"/>
                    </a:cubicBezTo>
                    <a:cubicBezTo>
                      <a:pt x="186" y="421"/>
                      <a:pt x="192" y="423"/>
                      <a:pt x="197" y="425"/>
                    </a:cubicBezTo>
                    <a:cubicBezTo>
                      <a:pt x="189" y="434"/>
                      <a:pt x="188" y="444"/>
                      <a:pt x="188" y="450"/>
                    </a:cubicBezTo>
                    <a:cubicBezTo>
                      <a:pt x="189" y="464"/>
                      <a:pt x="200" y="480"/>
                      <a:pt x="213" y="480"/>
                    </a:cubicBezTo>
                    <a:cubicBezTo>
                      <a:pt x="225" y="480"/>
                      <a:pt x="236" y="464"/>
                      <a:pt x="237" y="450"/>
                    </a:cubicBezTo>
                    <a:cubicBezTo>
                      <a:pt x="237" y="444"/>
                      <a:pt x="236" y="434"/>
                      <a:pt x="229" y="425"/>
                    </a:cubicBezTo>
                    <a:cubicBezTo>
                      <a:pt x="234" y="423"/>
                      <a:pt x="239" y="421"/>
                      <a:pt x="245" y="421"/>
                    </a:cubicBezTo>
                    <a:cubicBezTo>
                      <a:pt x="248" y="436"/>
                      <a:pt x="251" y="449"/>
                      <a:pt x="256" y="457"/>
                    </a:cubicBezTo>
                    <a:cubicBezTo>
                      <a:pt x="267" y="477"/>
                      <a:pt x="279" y="477"/>
                      <a:pt x="286" y="470"/>
                    </a:cubicBezTo>
                    <a:cubicBezTo>
                      <a:pt x="293" y="464"/>
                      <a:pt x="296" y="453"/>
                      <a:pt x="294" y="441"/>
                    </a:cubicBezTo>
                    <a:cubicBezTo>
                      <a:pt x="292" y="429"/>
                      <a:pt x="287" y="418"/>
                      <a:pt x="279" y="411"/>
                    </a:cubicBezTo>
                    <a:cubicBezTo>
                      <a:pt x="272" y="404"/>
                      <a:pt x="263" y="401"/>
                      <a:pt x="254" y="400"/>
                    </a:cubicBezTo>
                    <a:cubicBezTo>
                      <a:pt x="247" y="360"/>
                      <a:pt x="244" y="278"/>
                      <a:pt x="243" y="228"/>
                    </a:cubicBezTo>
                    <a:cubicBezTo>
                      <a:pt x="243" y="220"/>
                      <a:pt x="242" y="214"/>
                      <a:pt x="242" y="208"/>
                    </a:cubicBezTo>
                    <a:cubicBezTo>
                      <a:pt x="294" y="217"/>
                      <a:pt x="294" y="217"/>
                      <a:pt x="294" y="217"/>
                    </a:cubicBezTo>
                    <a:cubicBezTo>
                      <a:pt x="294" y="240"/>
                      <a:pt x="294" y="240"/>
                      <a:pt x="294" y="240"/>
                    </a:cubicBezTo>
                    <a:cubicBezTo>
                      <a:pt x="302" y="244"/>
                      <a:pt x="302" y="244"/>
                      <a:pt x="302" y="244"/>
                    </a:cubicBezTo>
                    <a:cubicBezTo>
                      <a:pt x="369" y="275"/>
                      <a:pt x="413" y="344"/>
                      <a:pt x="413" y="418"/>
                    </a:cubicBezTo>
                    <a:cubicBezTo>
                      <a:pt x="413" y="524"/>
                      <a:pt x="326" y="610"/>
                      <a:pt x="220" y="610"/>
                    </a:cubicBezTo>
                    <a:cubicBezTo>
                      <a:pt x="114" y="610"/>
                      <a:pt x="28" y="524"/>
                      <a:pt x="28" y="418"/>
                    </a:cubicBezTo>
                    <a:cubicBezTo>
                      <a:pt x="28" y="344"/>
                      <a:pt x="70" y="278"/>
                      <a:pt x="136" y="245"/>
                    </a:cubicBezTo>
                    <a:close/>
                    <a:moveTo>
                      <a:pt x="168" y="422"/>
                    </a:moveTo>
                    <a:cubicBezTo>
                      <a:pt x="165" y="431"/>
                      <a:pt x="163" y="438"/>
                      <a:pt x="160" y="443"/>
                    </a:cubicBezTo>
                    <a:cubicBezTo>
                      <a:pt x="154" y="454"/>
                      <a:pt x="148" y="455"/>
                      <a:pt x="145" y="452"/>
                    </a:cubicBezTo>
                    <a:cubicBezTo>
                      <a:pt x="144" y="451"/>
                      <a:pt x="143" y="449"/>
                      <a:pt x="143" y="447"/>
                    </a:cubicBezTo>
                    <a:cubicBezTo>
                      <a:pt x="144" y="439"/>
                      <a:pt x="147" y="434"/>
                      <a:pt x="152" y="429"/>
                    </a:cubicBezTo>
                    <a:cubicBezTo>
                      <a:pt x="156" y="425"/>
                      <a:pt x="162" y="423"/>
                      <a:pt x="168" y="422"/>
                    </a:cubicBezTo>
                    <a:close/>
                    <a:moveTo>
                      <a:pt x="258" y="422"/>
                    </a:moveTo>
                    <a:cubicBezTo>
                      <a:pt x="264" y="423"/>
                      <a:pt x="269" y="425"/>
                      <a:pt x="273" y="429"/>
                    </a:cubicBezTo>
                    <a:cubicBezTo>
                      <a:pt x="278" y="434"/>
                      <a:pt x="281" y="439"/>
                      <a:pt x="282" y="447"/>
                    </a:cubicBezTo>
                    <a:cubicBezTo>
                      <a:pt x="283" y="449"/>
                      <a:pt x="282" y="451"/>
                      <a:pt x="280" y="452"/>
                    </a:cubicBezTo>
                    <a:cubicBezTo>
                      <a:pt x="277" y="455"/>
                      <a:pt x="271" y="454"/>
                      <a:pt x="265" y="443"/>
                    </a:cubicBezTo>
                    <a:cubicBezTo>
                      <a:pt x="262" y="438"/>
                      <a:pt x="260" y="431"/>
                      <a:pt x="258" y="422"/>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18" name="Freeform 7"/>
              <p:cNvSpPr/>
              <p:nvPr/>
            </p:nvSpPr>
            <p:spPr bwMode="auto">
              <a:xfrm>
                <a:off x="2145" y="1578"/>
                <a:ext cx="164" cy="42"/>
              </a:xfrm>
              <a:custGeom>
                <a:gdLst>
                  <a:gd name="T0" fmla="*/ 0 w 126"/>
                  <a:gd name="T1" fmla="*/ 16 h 33"/>
                  <a:gd name="T2" fmla="*/ 17 w 126"/>
                  <a:gd name="T3" fmla="*/ 33 h 33"/>
                  <a:gd name="T4" fmla="*/ 109 w 126"/>
                  <a:gd name="T5" fmla="*/ 33 h 33"/>
                  <a:gd name="T6" fmla="*/ 126 w 126"/>
                  <a:gd name="T7" fmla="*/ 16 h 33"/>
                  <a:gd name="T8" fmla="*/ 109 w 126"/>
                  <a:gd name="T9" fmla="*/ 0 h 33"/>
                  <a:gd name="T10" fmla="*/ 17 w 126"/>
                  <a:gd name="T11" fmla="*/ 0 h 33"/>
                  <a:gd name="T12" fmla="*/ 0 w 126"/>
                  <a:gd name="T13" fmla="*/ 16 h 33"/>
                </a:gdLst>
                <a:cxnLst>
                  <a:cxn ang="0">
                    <a:pos x="T0" y="T1"/>
                  </a:cxn>
                  <a:cxn ang="0">
                    <a:pos x="T2" y="T3"/>
                  </a:cxn>
                  <a:cxn ang="0">
                    <a:pos x="T4" y="T5"/>
                  </a:cxn>
                  <a:cxn ang="0">
                    <a:pos x="T6" y="T7"/>
                  </a:cxn>
                  <a:cxn ang="0">
                    <a:pos x="T8" y="T9"/>
                  </a:cxn>
                  <a:cxn ang="0">
                    <a:pos x="T10" y="T11"/>
                  </a:cxn>
                  <a:cxn ang="0">
                    <a:pos x="T12" y="T13"/>
                  </a:cxn>
                </a:cxnLst>
                <a:rect l="0" t="0" r="r" b="b"/>
                <a:pathLst>
                  <a:path w="125" h="33">
                    <a:moveTo>
                      <a:pt x="0" y="16"/>
                    </a:moveTo>
                    <a:cubicBezTo>
                      <a:pt x="0" y="25"/>
                      <a:pt x="7" y="33"/>
                      <a:pt x="17" y="33"/>
                    </a:cubicBezTo>
                    <a:cubicBezTo>
                      <a:pt x="109" y="33"/>
                      <a:pt x="109" y="33"/>
                      <a:pt x="109" y="33"/>
                    </a:cubicBezTo>
                    <a:cubicBezTo>
                      <a:pt x="118" y="33"/>
                      <a:pt x="126" y="25"/>
                      <a:pt x="126" y="16"/>
                    </a:cubicBezTo>
                    <a:cubicBezTo>
                      <a:pt x="126" y="7"/>
                      <a:pt x="118" y="0"/>
                      <a:pt x="109" y="0"/>
                    </a:cubicBezTo>
                    <a:cubicBezTo>
                      <a:pt x="17" y="0"/>
                      <a:pt x="17" y="0"/>
                      <a:pt x="17" y="0"/>
                    </a:cubicBezTo>
                    <a:cubicBezTo>
                      <a:pt x="7" y="0"/>
                      <a:pt x="0" y="7"/>
                      <a:pt x="0" y="16"/>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20" name="Freeform 8"/>
              <p:cNvSpPr/>
              <p:nvPr/>
            </p:nvSpPr>
            <p:spPr bwMode="auto">
              <a:xfrm>
                <a:off x="1763" y="1882"/>
                <a:ext cx="44" cy="160"/>
              </a:xfrm>
              <a:custGeom>
                <a:gdLst>
                  <a:gd name="T0" fmla="*/ 17 w 34"/>
                  <a:gd name="T1" fmla="*/ 0 h 123"/>
                  <a:gd name="T2" fmla="*/ 0 w 34"/>
                  <a:gd name="T3" fmla="*/ 16 h 123"/>
                  <a:gd name="T4" fmla="*/ 0 w 34"/>
                  <a:gd name="T5" fmla="*/ 106 h 123"/>
                  <a:gd name="T6" fmla="*/ 17 w 34"/>
                  <a:gd name="T7" fmla="*/ 123 h 123"/>
                  <a:gd name="T8" fmla="*/ 34 w 34"/>
                  <a:gd name="T9" fmla="*/ 106 h 123"/>
                  <a:gd name="T10" fmla="*/ 34 w 34"/>
                  <a:gd name="T11" fmla="*/ 16 h 123"/>
                  <a:gd name="T12" fmla="*/ 17 w 34"/>
                  <a:gd name="T13" fmla="*/ 0 h 123"/>
                </a:gdLst>
                <a:cxnLst>
                  <a:cxn ang="0">
                    <a:pos x="T0" y="T1"/>
                  </a:cxn>
                  <a:cxn ang="0">
                    <a:pos x="T2" y="T3"/>
                  </a:cxn>
                  <a:cxn ang="0">
                    <a:pos x="T4" y="T5"/>
                  </a:cxn>
                  <a:cxn ang="0">
                    <a:pos x="T6" y="T7"/>
                  </a:cxn>
                  <a:cxn ang="0">
                    <a:pos x="T8" y="T9"/>
                  </a:cxn>
                  <a:cxn ang="0">
                    <a:pos x="T10" y="T11"/>
                  </a:cxn>
                  <a:cxn ang="0">
                    <a:pos x="T12" y="T13"/>
                  </a:cxn>
                </a:cxnLst>
                <a:rect l="0" t="0" r="r" b="b"/>
                <a:pathLst>
                  <a:path w="34" h="123">
                    <a:moveTo>
                      <a:pt x="17" y="0"/>
                    </a:moveTo>
                    <a:cubicBezTo>
                      <a:pt x="7" y="0"/>
                      <a:pt x="0" y="7"/>
                      <a:pt x="0" y="16"/>
                    </a:cubicBezTo>
                    <a:cubicBezTo>
                      <a:pt x="0" y="106"/>
                      <a:pt x="0" y="106"/>
                      <a:pt x="0" y="106"/>
                    </a:cubicBezTo>
                    <a:cubicBezTo>
                      <a:pt x="0" y="115"/>
                      <a:pt x="7" y="123"/>
                      <a:pt x="17" y="123"/>
                    </a:cubicBezTo>
                    <a:cubicBezTo>
                      <a:pt x="26" y="123"/>
                      <a:pt x="34" y="115"/>
                      <a:pt x="34" y="106"/>
                    </a:cubicBezTo>
                    <a:cubicBezTo>
                      <a:pt x="34" y="16"/>
                      <a:pt x="34" y="16"/>
                      <a:pt x="34" y="16"/>
                    </a:cubicBezTo>
                    <a:cubicBezTo>
                      <a:pt x="34" y="7"/>
                      <a:pt x="26" y="0"/>
                      <a:pt x="17"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21" name="Freeform 9"/>
              <p:cNvSpPr/>
              <p:nvPr/>
            </p:nvSpPr>
            <p:spPr bwMode="auto">
              <a:xfrm>
                <a:off x="1308" y="1557"/>
                <a:ext cx="165" cy="44"/>
              </a:xfrm>
              <a:custGeom>
                <a:gdLst>
                  <a:gd name="T0" fmla="*/ 17 w 127"/>
                  <a:gd name="T1" fmla="*/ 34 h 34"/>
                  <a:gd name="T2" fmla="*/ 110 w 127"/>
                  <a:gd name="T3" fmla="*/ 34 h 34"/>
                  <a:gd name="T4" fmla="*/ 127 w 127"/>
                  <a:gd name="T5" fmla="*/ 17 h 34"/>
                  <a:gd name="T6" fmla="*/ 110 w 127"/>
                  <a:gd name="T7" fmla="*/ 0 h 34"/>
                  <a:gd name="T8" fmla="*/ 17 w 127"/>
                  <a:gd name="T9" fmla="*/ 0 h 34"/>
                  <a:gd name="T10" fmla="*/ 0 w 127"/>
                  <a:gd name="T11" fmla="*/ 17 h 34"/>
                  <a:gd name="T12" fmla="*/ 17 w 127"/>
                  <a:gd name="T13" fmla="*/ 34 h 34"/>
                </a:gdLst>
                <a:cxnLst>
                  <a:cxn ang="0">
                    <a:pos x="T0" y="T1"/>
                  </a:cxn>
                  <a:cxn ang="0">
                    <a:pos x="T2" y="T3"/>
                  </a:cxn>
                  <a:cxn ang="0">
                    <a:pos x="T4" y="T5"/>
                  </a:cxn>
                  <a:cxn ang="0">
                    <a:pos x="T6" y="T7"/>
                  </a:cxn>
                  <a:cxn ang="0">
                    <a:pos x="T8" y="T9"/>
                  </a:cxn>
                  <a:cxn ang="0">
                    <a:pos x="T10" y="T11"/>
                  </a:cxn>
                  <a:cxn ang="0">
                    <a:pos x="T12" y="T13"/>
                  </a:cxn>
                </a:cxnLst>
                <a:rect l="0" t="0" r="r" b="b"/>
                <a:pathLst>
                  <a:path w="127" h="34">
                    <a:moveTo>
                      <a:pt x="17" y="34"/>
                    </a:moveTo>
                    <a:cubicBezTo>
                      <a:pt x="110" y="34"/>
                      <a:pt x="110" y="34"/>
                      <a:pt x="110" y="34"/>
                    </a:cubicBezTo>
                    <a:cubicBezTo>
                      <a:pt x="119" y="34"/>
                      <a:pt x="127" y="26"/>
                      <a:pt x="127" y="17"/>
                    </a:cubicBezTo>
                    <a:cubicBezTo>
                      <a:pt x="127" y="8"/>
                      <a:pt x="119" y="0"/>
                      <a:pt x="110" y="0"/>
                    </a:cubicBezTo>
                    <a:cubicBezTo>
                      <a:pt x="17" y="0"/>
                      <a:pt x="17" y="0"/>
                      <a:pt x="17" y="0"/>
                    </a:cubicBezTo>
                    <a:cubicBezTo>
                      <a:pt x="8" y="0"/>
                      <a:pt x="0" y="8"/>
                      <a:pt x="0" y="17"/>
                    </a:cubicBezTo>
                    <a:cubicBezTo>
                      <a:pt x="0" y="26"/>
                      <a:pt x="8" y="34"/>
                      <a:pt x="17" y="3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23" name="Freeform 10"/>
              <p:cNvSpPr/>
              <p:nvPr/>
            </p:nvSpPr>
            <p:spPr bwMode="auto">
              <a:xfrm>
                <a:off x="1403" y="1231"/>
                <a:ext cx="145" cy="117"/>
              </a:xfrm>
              <a:custGeom>
                <a:gdLst>
                  <a:gd name="T0" fmla="*/ 9 w 112"/>
                  <a:gd name="T1" fmla="*/ 30 h 90"/>
                  <a:gd name="T2" fmla="*/ 83 w 112"/>
                  <a:gd name="T3" fmla="*/ 84 h 90"/>
                  <a:gd name="T4" fmla="*/ 107 w 112"/>
                  <a:gd name="T5" fmla="*/ 81 h 90"/>
                  <a:gd name="T6" fmla="*/ 103 w 112"/>
                  <a:gd name="T7" fmla="*/ 58 h 90"/>
                  <a:gd name="T8" fmla="*/ 30 w 112"/>
                  <a:gd name="T9" fmla="*/ 3 h 90"/>
                  <a:gd name="T10" fmla="*/ 20 w 112"/>
                  <a:gd name="T11" fmla="*/ 0 h 90"/>
                  <a:gd name="T12" fmla="*/ 6 w 112"/>
                  <a:gd name="T13" fmla="*/ 7 h 90"/>
                  <a:gd name="T14" fmla="*/ 9 w 112"/>
                  <a:gd name="T15" fmla="*/ 30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9" y="30"/>
                    </a:moveTo>
                    <a:cubicBezTo>
                      <a:pt x="83" y="84"/>
                      <a:pt x="83" y="84"/>
                      <a:pt x="83" y="84"/>
                    </a:cubicBezTo>
                    <a:cubicBezTo>
                      <a:pt x="90" y="90"/>
                      <a:pt x="101" y="88"/>
                      <a:pt x="107" y="81"/>
                    </a:cubicBezTo>
                    <a:cubicBezTo>
                      <a:pt x="112" y="74"/>
                      <a:pt x="111" y="63"/>
                      <a:pt x="103" y="58"/>
                    </a:cubicBezTo>
                    <a:cubicBezTo>
                      <a:pt x="30" y="3"/>
                      <a:pt x="30" y="3"/>
                      <a:pt x="30" y="3"/>
                    </a:cubicBezTo>
                    <a:cubicBezTo>
                      <a:pt x="27" y="1"/>
                      <a:pt x="23" y="0"/>
                      <a:pt x="20" y="0"/>
                    </a:cubicBezTo>
                    <a:cubicBezTo>
                      <a:pt x="14" y="0"/>
                      <a:pt x="9" y="2"/>
                      <a:pt x="6" y="7"/>
                    </a:cubicBezTo>
                    <a:cubicBezTo>
                      <a:pt x="0" y="14"/>
                      <a:pt x="2" y="24"/>
                      <a:pt x="9" y="3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29" name="Freeform 11"/>
              <p:cNvSpPr/>
              <p:nvPr/>
            </p:nvSpPr>
            <p:spPr bwMode="auto">
              <a:xfrm>
                <a:off x="2073" y="1231"/>
                <a:ext cx="145" cy="117"/>
              </a:xfrm>
              <a:custGeom>
                <a:gdLst>
                  <a:gd name="T0" fmla="*/ 29 w 112"/>
                  <a:gd name="T1" fmla="*/ 84 h 90"/>
                  <a:gd name="T2" fmla="*/ 103 w 112"/>
                  <a:gd name="T3" fmla="*/ 30 h 90"/>
                  <a:gd name="T4" fmla="*/ 106 w 112"/>
                  <a:gd name="T5" fmla="*/ 7 h 90"/>
                  <a:gd name="T6" fmla="*/ 92 w 112"/>
                  <a:gd name="T7" fmla="*/ 0 h 90"/>
                  <a:gd name="T8" fmla="*/ 82 w 112"/>
                  <a:gd name="T9" fmla="*/ 3 h 90"/>
                  <a:gd name="T10" fmla="*/ 9 w 112"/>
                  <a:gd name="T11" fmla="*/ 58 h 90"/>
                  <a:gd name="T12" fmla="*/ 5 w 112"/>
                  <a:gd name="T13" fmla="*/ 81 h 90"/>
                  <a:gd name="T14" fmla="*/ 29 w 112"/>
                  <a:gd name="T15" fmla="*/ 84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29" y="84"/>
                    </a:moveTo>
                    <a:cubicBezTo>
                      <a:pt x="103" y="30"/>
                      <a:pt x="103" y="30"/>
                      <a:pt x="103" y="30"/>
                    </a:cubicBezTo>
                    <a:cubicBezTo>
                      <a:pt x="110" y="24"/>
                      <a:pt x="112" y="14"/>
                      <a:pt x="106" y="7"/>
                    </a:cubicBezTo>
                    <a:cubicBezTo>
                      <a:pt x="103" y="2"/>
                      <a:pt x="98" y="0"/>
                      <a:pt x="92" y="0"/>
                    </a:cubicBezTo>
                    <a:cubicBezTo>
                      <a:pt x="89" y="0"/>
                      <a:pt x="85" y="1"/>
                      <a:pt x="82" y="3"/>
                    </a:cubicBezTo>
                    <a:cubicBezTo>
                      <a:pt x="9" y="58"/>
                      <a:pt x="9" y="58"/>
                      <a:pt x="9" y="58"/>
                    </a:cubicBezTo>
                    <a:cubicBezTo>
                      <a:pt x="1" y="63"/>
                      <a:pt x="0" y="74"/>
                      <a:pt x="5" y="81"/>
                    </a:cubicBezTo>
                    <a:cubicBezTo>
                      <a:pt x="11" y="88"/>
                      <a:pt x="22" y="90"/>
                      <a:pt x="29" y="8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30" name="Freeform 12"/>
              <p:cNvSpPr/>
              <p:nvPr/>
            </p:nvSpPr>
            <p:spPr bwMode="auto">
              <a:xfrm>
                <a:off x="1431" y="1813"/>
                <a:ext cx="134" cy="128"/>
              </a:xfrm>
              <a:custGeom>
                <a:gdLst>
                  <a:gd name="T0" fmla="*/ 84 w 103"/>
                  <a:gd name="T1" fmla="*/ 0 h 98"/>
                  <a:gd name="T2" fmla="*/ 72 w 103"/>
                  <a:gd name="T3" fmla="*/ 4 h 98"/>
                  <a:gd name="T4" fmla="*/ 7 w 103"/>
                  <a:gd name="T5" fmla="*/ 68 h 98"/>
                  <a:gd name="T6" fmla="*/ 7 w 103"/>
                  <a:gd name="T7" fmla="*/ 91 h 98"/>
                  <a:gd name="T8" fmla="*/ 31 w 103"/>
                  <a:gd name="T9" fmla="*/ 91 h 98"/>
                  <a:gd name="T10" fmla="*/ 96 w 103"/>
                  <a:gd name="T11" fmla="*/ 28 h 98"/>
                  <a:gd name="T12" fmla="*/ 96 w 103"/>
                  <a:gd name="T13" fmla="*/ 4 h 98"/>
                  <a:gd name="T14" fmla="*/ 84 w 103"/>
                  <a:gd name="T15" fmla="*/ 0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3" h="98">
                    <a:moveTo>
                      <a:pt x="84" y="0"/>
                    </a:moveTo>
                    <a:cubicBezTo>
                      <a:pt x="80" y="0"/>
                      <a:pt x="75" y="1"/>
                      <a:pt x="72" y="4"/>
                    </a:cubicBezTo>
                    <a:cubicBezTo>
                      <a:pt x="7" y="68"/>
                      <a:pt x="7" y="68"/>
                      <a:pt x="7" y="68"/>
                    </a:cubicBezTo>
                    <a:cubicBezTo>
                      <a:pt x="0" y="74"/>
                      <a:pt x="0" y="85"/>
                      <a:pt x="7" y="91"/>
                    </a:cubicBezTo>
                    <a:cubicBezTo>
                      <a:pt x="13" y="98"/>
                      <a:pt x="24" y="98"/>
                      <a:pt x="31" y="91"/>
                    </a:cubicBezTo>
                    <a:cubicBezTo>
                      <a:pt x="96" y="28"/>
                      <a:pt x="96" y="28"/>
                      <a:pt x="96" y="28"/>
                    </a:cubicBezTo>
                    <a:cubicBezTo>
                      <a:pt x="103" y="21"/>
                      <a:pt x="103" y="11"/>
                      <a:pt x="96" y="4"/>
                    </a:cubicBezTo>
                    <a:cubicBezTo>
                      <a:pt x="93" y="1"/>
                      <a:pt x="88" y="0"/>
                      <a:pt x="84"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31" name="Freeform 13"/>
              <p:cNvSpPr/>
              <p:nvPr/>
            </p:nvSpPr>
            <p:spPr bwMode="auto">
              <a:xfrm>
                <a:off x="2043" y="1813"/>
                <a:ext cx="132" cy="128"/>
              </a:xfrm>
              <a:custGeom>
                <a:gdLst>
                  <a:gd name="T0" fmla="*/ 31 w 102"/>
                  <a:gd name="T1" fmla="*/ 4 h 98"/>
                  <a:gd name="T2" fmla="*/ 19 w 102"/>
                  <a:gd name="T3" fmla="*/ 0 h 98"/>
                  <a:gd name="T4" fmla="*/ 7 w 102"/>
                  <a:gd name="T5" fmla="*/ 4 h 98"/>
                  <a:gd name="T6" fmla="*/ 7 w 102"/>
                  <a:gd name="T7" fmla="*/ 28 h 98"/>
                  <a:gd name="T8" fmla="*/ 72 w 102"/>
                  <a:gd name="T9" fmla="*/ 91 h 98"/>
                  <a:gd name="T10" fmla="*/ 96 w 102"/>
                  <a:gd name="T11" fmla="*/ 91 h 98"/>
                  <a:gd name="T12" fmla="*/ 96 w 102"/>
                  <a:gd name="T13" fmla="*/ 68 h 98"/>
                  <a:gd name="T14" fmla="*/ 31 w 102"/>
                  <a:gd name="T15" fmla="*/ 4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2" h="98">
                    <a:moveTo>
                      <a:pt x="31" y="4"/>
                    </a:moveTo>
                    <a:cubicBezTo>
                      <a:pt x="27" y="1"/>
                      <a:pt x="23" y="0"/>
                      <a:pt x="19" y="0"/>
                    </a:cubicBezTo>
                    <a:cubicBezTo>
                      <a:pt x="14" y="0"/>
                      <a:pt x="10" y="1"/>
                      <a:pt x="7" y="4"/>
                    </a:cubicBezTo>
                    <a:cubicBezTo>
                      <a:pt x="0" y="11"/>
                      <a:pt x="0" y="21"/>
                      <a:pt x="7" y="28"/>
                    </a:cubicBezTo>
                    <a:cubicBezTo>
                      <a:pt x="72" y="91"/>
                      <a:pt x="72" y="91"/>
                      <a:pt x="72" y="91"/>
                    </a:cubicBezTo>
                    <a:cubicBezTo>
                      <a:pt x="78" y="98"/>
                      <a:pt x="89" y="98"/>
                      <a:pt x="96" y="91"/>
                    </a:cubicBezTo>
                    <a:cubicBezTo>
                      <a:pt x="102" y="85"/>
                      <a:pt x="102" y="74"/>
                      <a:pt x="96" y="68"/>
                    </a:cubicBezTo>
                    <a:lnTo>
                      <a:pt x="31" y="4"/>
                    </a:ln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grpSp>
      </p:grpSp>
      <p:sp>
        <p:nvSpPr>
          <p:cNvPr id="2" name="椭圆 1"/>
          <p:cNvSpPr/>
          <p:nvPr/>
        </p:nvSpPr>
        <p:spPr>
          <a:xfrm>
            <a:off x="1104265" y="1350645"/>
            <a:ext cx="1450340" cy="993775"/>
          </a:xfrm>
          <a:prstGeom prst="ellipse">
            <a:avLst/>
          </a:prstGeom>
          <a:no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Light"/>
                <a:ea typeface="+mn-ea"/>
                <a:cs typeface="+mn-cs"/>
              </a:defRPr>
            </a:lvl1pPr>
            <a:lvl2pPr marL="342900" algn="l" defTabSz="685800" rtl="0" eaLnBrk="1" latinLnBrk="0" hangingPunct="1">
              <a:defRPr sz="1350" kern="1200">
                <a:solidFill>
                  <a:srgbClr val="FFFFFF"/>
                </a:solidFill>
                <a:latin typeface="Calibri Light"/>
                <a:ea typeface="+mn-ea"/>
                <a:cs typeface="+mn-cs"/>
              </a:defRPr>
            </a:lvl2pPr>
            <a:lvl3pPr marL="685800" algn="l" defTabSz="685800" rtl="0" eaLnBrk="1" latinLnBrk="0" hangingPunct="1">
              <a:defRPr sz="1350" kern="1200">
                <a:solidFill>
                  <a:srgbClr val="FFFFFF"/>
                </a:solidFill>
                <a:latin typeface="Calibri Light"/>
                <a:ea typeface="+mn-ea"/>
                <a:cs typeface="+mn-cs"/>
              </a:defRPr>
            </a:lvl3pPr>
            <a:lvl4pPr marL="1028700" algn="l" defTabSz="685800" rtl="0" eaLnBrk="1" latinLnBrk="0" hangingPunct="1">
              <a:defRPr sz="1350" kern="1200">
                <a:solidFill>
                  <a:srgbClr val="FFFFFF"/>
                </a:solidFill>
                <a:latin typeface="Calibri Light"/>
                <a:ea typeface="+mn-ea"/>
                <a:cs typeface="+mn-cs"/>
              </a:defRPr>
            </a:lvl4pPr>
            <a:lvl5pPr marL="1371600" algn="l" defTabSz="685800" rtl="0" eaLnBrk="1" latinLnBrk="0" hangingPunct="1">
              <a:defRPr sz="1350" kern="1200">
                <a:solidFill>
                  <a:srgbClr val="FFFFFF"/>
                </a:solidFill>
                <a:latin typeface="Calibri Light"/>
                <a:ea typeface="+mn-ea"/>
                <a:cs typeface="+mn-cs"/>
              </a:defRPr>
            </a:lvl5pPr>
            <a:lvl6pPr marL="1714500" algn="l" defTabSz="685800" rtl="0" eaLnBrk="1" latinLnBrk="0" hangingPunct="1">
              <a:defRPr sz="1350" kern="1200">
                <a:solidFill>
                  <a:srgbClr val="FFFFFF"/>
                </a:solidFill>
                <a:latin typeface="Calibri Light"/>
                <a:ea typeface="+mn-ea"/>
                <a:cs typeface="+mn-cs"/>
              </a:defRPr>
            </a:lvl6pPr>
            <a:lvl7pPr marL="2057400" algn="l" defTabSz="685800" rtl="0" eaLnBrk="1" latinLnBrk="0" hangingPunct="1">
              <a:defRPr sz="1350" kern="1200">
                <a:solidFill>
                  <a:srgbClr val="FFFFFF"/>
                </a:solidFill>
                <a:latin typeface="Calibri Light"/>
                <a:ea typeface="+mn-ea"/>
                <a:cs typeface="+mn-cs"/>
              </a:defRPr>
            </a:lvl7pPr>
            <a:lvl8pPr marL="2400300" algn="l" defTabSz="685800" rtl="0" eaLnBrk="1" latinLnBrk="0" hangingPunct="1">
              <a:defRPr sz="1350" kern="1200">
                <a:solidFill>
                  <a:srgbClr val="FFFFFF"/>
                </a:solidFill>
                <a:latin typeface="Calibri Light"/>
                <a:ea typeface="+mn-ea"/>
                <a:cs typeface="+mn-cs"/>
              </a:defRPr>
            </a:lvl8pPr>
            <a:lvl9pPr marL="2743200" algn="l" defTabSz="685800" rtl="0" eaLnBrk="1" latinLnBrk="0" hangingPunct="1">
              <a:defRPr sz="1350" kern="1200">
                <a:solidFill>
                  <a:srgbClr val="FFFFFF"/>
                </a:solidFill>
                <a:latin typeface="Calibri Light"/>
                <a:ea typeface="+mn-ea"/>
                <a:cs typeface="+mn-cs"/>
              </a:defRPr>
            </a:lvl9pPr>
          </a:lstStyle>
          <a:p>
            <a:pPr algn="ctr"/>
            <a:endParaRPr lang="zh-CN" altLang="en-US">
              <a:ea typeface="华文仿宋" panose="02010600040101010101" pitchFamily="2" charset="-122"/>
            </a:endParaRPr>
          </a:p>
        </p:txBody>
      </p:sp>
      <p:sp>
        <p:nvSpPr>
          <p:cNvPr id="3" name="椭圆 2"/>
          <p:cNvSpPr/>
          <p:nvPr/>
        </p:nvSpPr>
        <p:spPr>
          <a:xfrm>
            <a:off x="333375" y="1463675"/>
            <a:ext cx="536575" cy="48323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Light"/>
                <a:ea typeface="+mn-ea"/>
                <a:cs typeface="+mn-cs"/>
              </a:defRPr>
            </a:lvl1pPr>
            <a:lvl2pPr marL="342900" algn="l" defTabSz="685800" rtl="0" eaLnBrk="1" latinLnBrk="0" hangingPunct="1">
              <a:defRPr sz="1350" kern="1200">
                <a:solidFill>
                  <a:srgbClr val="FFFFFF"/>
                </a:solidFill>
                <a:latin typeface="Calibri Light"/>
                <a:ea typeface="+mn-ea"/>
                <a:cs typeface="+mn-cs"/>
              </a:defRPr>
            </a:lvl2pPr>
            <a:lvl3pPr marL="685800" algn="l" defTabSz="685800" rtl="0" eaLnBrk="1" latinLnBrk="0" hangingPunct="1">
              <a:defRPr sz="1350" kern="1200">
                <a:solidFill>
                  <a:srgbClr val="FFFFFF"/>
                </a:solidFill>
                <a:latin typeface="Calibri Light"/>
                <a:ea typeface="+mn-ea"/>
                <a:cs typeface="+mn-cs"/>
              </a:defRPr>
            </a:lvl3pPr>
            <a:lvl4pPr marL="1028700" algn="l" defTabSz="685800" rtl="0" eaLnBrk="1" latinLnBrk="0" hangingPunct="1">
              <a:defRPr sz="1350" kern="1200">
                <a:solidFill>
                  <a:srgbClr val="FFFFFF"/>
                </a:solidFill>
                <a:latin typeface="Calibri Light"/>
                <a:ea typeface="+mn-ea"/>
                <a:cs typeface="+mn-cs"/>
              </a:defRPr>
            </a:lvl4pPr>
            <a:lvl5pPr marL="1371600" algn="l" defTabSz="685800" rtl="0" eaLnBrk="1" latinLnBrk="0" hangingPunct="1">
              <a:defRPr sz="1350" kern="1200">
                <a:solidFill>
                  <a:srgbClr val="FFFFFF"/>
                </a:solidFill>
                <a:latin typeface="Calibri Light"/>
                <a:ea typeface="+mn-ea"/>
                <a:cs typeface="+mn-cs"/>
              </a:defRPr>
            </a:lvl5pPr>
            <a:lvl6pPr marL="1714500" algn="l" defTabSz="685800" rtl="0" eaLnBrk="1" latinLnBrk="0" hangingPunct="1">
              <a:defRPr sz="1350" kern="1200">
                <a:solidFill>
                  <a:srgbClr val="FFFFFF"/>
                </a:solidFill>
                <a:latin typeface="Calibri Light"/>
                <a:ea typeface="+mn-ea"/>
                <a:cs typeface="+mn-cs"/>
              </a:defRPr>
            </a:lvl6pPr>
            <a:lvl7pPr marL="2057400" algn="l" defTabSz="685800" rtl="0" eaLnBrk="1" latinLnBrk="0" hangingPunct="1">
              <a:defRPr sz="1350" kern="1200">
                <a:solidFill>
                  <a:srgbClr val="FFFFFF"/>
                </a:solidFill>
                <a:latin typeface="Calibri Light"/>
                <a:ea typeface="+mn-ea"/>
                <a:cs typeface="+mn-cs"/>
              </a:defRPr>
            </a:lvl7pPr>
            <a:lvl8pPr marL="2400300" algn="l" defTabSz="685800" rtl="0" eaLnBrk="1" latinLnBrk="0" hangingPunct="1">
              <a:defRPr sz="1350" kern="1200">
                <a:solidFill>
                  <a:srgbClr val="FFFFFF"/>
                </a:solidFill>
                <a:latin typeface="Calibri Light"/>
                <a:ea typeface="+mn-ea"/>
                <a:cs typeface="+mn-cs"/>
              </a:defRPr>
            </a:lvl8pPr>
            <a:lvl9pPr marL="2743200" algn="l" defTabSz="685800" rtl="0" eaLnBrk="1" latinLnBrk="0" hangingPunct="1">
              <a:defRPr sz="1350" kern="1200">
                <a:solidFill>
                  <a:srgbClr val="FFFFFF"/>
                </a:solidFill>
                <a:latin typeface="Calibri Light"/>
                <a:ea typeface="+mn-ea"/>
                <a:cs typeface="+mn-cs"/>
              </a:defRPr>
            </a:lvl9pPr>
          </a:lstStyle>
          <a:p>
            <a:pPr algn="ctr"/>
            <a:endParaRPr lang="zh-CN" altLang="en-US">
              <a:ea typeface="华文仿宋" panose="02010600040101010101" pitchFamily="2" charset="-122"/>
            </a:endParaRPr>
          </a:p>
        </p:txBody>
      </p:sp>
      <p:sp>
        <p:nvSpPr>
          <p:cNvPr id="75" name="矩形 74"/>
          <p:cNvSpPr/>
          <p:nvPr/>
        </p:nvSpPr>
        <p:spPr>
          <a:xfrm>
            <a:off x="1175385" y="1482090"/>
            <a:ext cx="1576981" cy="732252"/>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l">
              <a:lnSpc>
                <a:spcPct val="150000"/>
              </a:lnSpc>
            </a:pPr>
            <a:r>
              <a:rPr lang="zh-CN" altLang="en-US" sz="1400" b="1">
                <a:solidFill>
                  <a:schemeClr val="tx1">
                    <a:lumMod val="85000"/>
                    <a:lumOff val="15000"/>
                  </a:schemeClr>
                </a:solidFill>
                <a:latin typeface="幼圆" panose="02010509060101010101" charset="-122"/>
                <a:ea typeface="华文仿宋" panose="02010600040101010101" pitchFamily="2" charset="-122"/>
              </a:rPr>
              <a:t>病原菌、入侵途径及导管材料</a:t>
            </a:r>
            <a:endParaRPr lang="zh-CN" altLang="en-US" sz="1400" b="1">
              <a:solidFill>
                <a:schemeClr val="tx1">
                  <a:lumMod val="85000"/>
                  <a:lumOff val="15000"/>
                </a:schemeClr>
              </a:solidFill>
              <a:latin typeface="幼圆" panose="02010509060101010101" charset="-122"/>
              <a:ea typeface="华文仿宋" panose="02010600040101010101" pitchFamily="2" charset="-122"/>
            </a:endParaRPr>
          </a:p>
        </p:txBody>
      </p:sp>
      <p:sp>
        <p:nvSpPr>
          <p:cNvPr id="76" name="文本框 5"/>
          <p:cNvSpPr txBox="1">
            <a:spLocks noChangeArrowheads="1"/>
          </p:cNvSpPr>
          <p:nvPr/>
        </p:nvSpPr>
        <p:spPr bwMode="auto">
          <a:xfrm>
            <a:off x="309926" y="1572187"/>
            <a:ext cx="643898" cy="3051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algn="ctr" fontAlgn="base">
              <a:spcBef>
                <a:spcPct val="0"/>
              </a:spcBef>
              <a:spcAft>
                <a:spcPct val="0"/>
              </a:spcAft>
              <a:defRPr/>
            </a:pPr>
            <a:r>
              <a:rPr lang="zh-CN" altLang="en-US" sz="1400" smtClean="0">
                <a:solidFill>
                  <a:schemeClr val="tx1"/>
                </a:solidFill>
                <a:latin typeface="微软雅黑" panose="020b0503020204020204" charset="-122"/>
                <a:ea typeface="华文仿宋" panose="02010600040101010101" pitchFamily="2" charset="-122"/>
              </a:rPr>
              <a:t>因素</a:t>
            </a:r>
            <a:r>
              <a:rPr lang="en-US" altLang="zh-CN" sz="1400" smtClean="0">
                <a:solidFill>
                  <a:schemeClr val="tx1"/>
                </a:solidFill>
                <a:latin typeface="微软雅黑" panose="020b0503020204020204" charset="-122"/>
                <a:ea typeface="华文仿宋" panose="02010600040101010101" pitchFamily="2" charset="-122"/>
              </a:rPr>
              <a:t>1</a:t>
            </a:r>
            <a:endParaRPr lang="en-US" altLang="zh-CN" sz="1400" smtClean="0">
              <a:solidFill>
                <a:schemeClr val="tx1"/>
              </a:solidFill>
              <a:latin typeface="微软雅黑" panose="020b0503020204020204" charset="-122"/>
              <a:ea typeface="华文仿宋" panose="02010600040101010101" pitchFamily="2" charset="-122"/>
            </a:endParaRPr>
          </a:p>
        </p:txBody>
      </p:sp>
      <p:sp>
        <p:nvSpPr>
          <p:cNvPr id="69" name="椭圆 68"/>
          <p:cNvSpPr/>
          <p:nvPr/>
        </p:nvSpPr>
        <p:spPr>
          <a:xfrm>
            <a:off x="3749675" y="1400175"/>
            <a:ext cx="1409700" cy="866140"/>
          </a:xfrm>
          <a:prstGeom prst="ellipse">
            <a:avLst/>
          </a:prstGeom>
          <a:noFill/>
          <a:ln w="285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Light"/>
                <a:ea typeface="+mn-ea"/>
                <a:cs typeface="+mn-cs"/>
              </a:defRPr>
            </a:lvl1pPr>
            <a:lvl2pPr marL="342900" algn="l" defTabSz="685800" rtl="0" eaLnBrk="1" latinLnBrk="0" hangingPunct="1">
              <a:defRPr sz="1350" kern="1200">
                <a:solidFill>
                  <a:srgbClr val="FFFFFF"/>
                </a:solidFill>
                <a:latin typeface="Calibri Light"/>
                <a:ea typeface="+mn-ea"/>
                <a:cs typeface="+mn-cs"/>
              </a:defRPr>
            </a:lvl2pPr>
            <a:lvl3pPr marL="685800" algn="l" defTabSz="685800" rtl="0" eaLnBrk="1" latinLnBrk="0" hangingPunct="1">
              <a:defRPr sz="1350" kern="1200">
                <a:solidFill>
                  <a:srgbClr val="FFFFFF"/>
                </a:solidFill>
                <a:latin typeface="Calibri Light"/>
                <a:ea typeface="+mn-ea"/>
                <a:cs typeface="+mn-cs"/>
              </a:defRPr>
            </a:lvl3pPr>
            <a:lvl4pPr marL="1028700" algn="l" defTabSz="685800" rtl="0" eaLnBrk="1" latinLnBrk="0" hangingPunct="1">
              <a:defRPr sz="1350" kern="1200">
                <a:solidFill>
                  <a:srgbClr val="FFFFFF"/>
                </a:solidFill>
                <a:latin typeface="Calibri Light"/>
                <a:ea typeface="+mn-ea"/>
                <a:cs typeface="+mn-cs"/>
              </a:defRPr>
            </a:lvl4pPr>
            <a:lvl5pPr marL="1371600" algn="l" defTabSz="685800" rtl="0" eaLnBrk="1" latinLnBrk="0" hangingPunct="1">
              <a:defRPr sz="1350" kern="1200">
                <a:solidFill>
                  <a:srgbClr val="FFFFFF"/>
                </a:solidFill>
                <a:latin typeface="Calibri Light"/>
                <a:ea typeface="+mn-ea"/>
                <a:cs typeface="+mn-cs"/>
              </a:defRPr>
            </a:lvl5pPr>
            <a:lvl6pPr marL="1714500" algn="l" defTabSz="685800" rtl="0" eaLnBrk="1" latinLnBrk="0" hangingPunct="1">
              <a:defRPr sz="1350" kern="1200">
                <a:solidFill>
                  <a:srgbClr val="FFFFFF"/>
                </a:solidFill>
                <a:latin typeface="Calibri Light"/>
                <a:ea typeface="+mn-ea"/>
                <a:cs typeface="+mn-cs"/>
              </a:defRPr>
            </a:lvl6pPr>
            <a:lvl7pPr marL="2057400" algn="l" defTabSz="685800" rtl="0" eaLnBrk="1" latinLnBrk="0" hangingPunct="1">
              <a:defRPr sz="1350" kern="1200">
                <a:solidFill>
                  <a:srgbClr val="FFFFFF"/>
                </a:solidFill>
                <a:latin typeface="Calibri Light"/>
                <a:ea typeface="+mn-ea"/>
                <a:cs typeface="+mn-cs"/>
              </a:defRPr>
            </a:lvl7pPr>
            <a:lvl8pPr marL="2400300" algn="l" defTabSz="685800" rtl="0" eaLnBrk="1" latinLnBrk="0" hangingPunct="1">
              <a:defRPr sz="1350" kern="1200">
                <a:solidFill>
                  <a:srgbClr val="FFFFFF"/>
                </a:solidFill>
                <a:latin typeface="Calibri Light"/>
                <a:ea typeface="+mn-ea"/>
                <a:cs typeface="+mn-cs"/>
              </a:defRPr>
            </a:lvl8pPr>
            <a:lvl9pPr marL="2743200" algn="l" defTabSz="685800" rtl="0" eaLnBrk="1" latinLnBrk="0" hangingPunct="1">
              <a:defRPr sz="1350" kern="1200">
                <a:solidFill>
                  <a:srgbClr val="FFFFFF"/>
                </a:solidFill>
                <a:latin typeface="Calibri Light"/>
                <a:ea typeface="+mn-ea"/>
                <a:cs typeface="+mn-cs"/>
              </a:defRPr>
            </a:lvl9pPr>
          </a:lstStyle>
          <a:p>
            <a:pPr algn="ctr"/>
            <a:endParaRPr lang="zh-CN" altLang="en-US">
              <a:ea typeface="华文仿宋" panose="02010600040101010101" pitchFamily="2" charset="-122"/>
            </a:endParaRPr>
          </a:p>
        </p:txBody>
      </p:sp>
      <p:sp>
        <p:nvSpPr>
          <p:cNvPr id="70" name="椭圆 69"/>
          <p:cNvSpPr/>
          <p:nvPr/>
        </p:nvSpPr>
        <p:spPr>
          <a:xfrm>
            <a:off x="2945765" y="1475740"/>
            <a:ext cx="514985" cy="47117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Light"/>
                <a:ea typeface="+mn-ea"/>
                <a:cs typeface="+mn-cs"/>
              </a:defRPr>
            </a:lvl1pPr>
            <a:lvl2pPr marL="342900" algn="l" defTabSz="685800" rtl="0" eaLnBrk="1" latinLnBrk="0" hangingPunct="1">
              <a:defRPr sz="1350" kern="1200">
                <a:solidFill>
                  <a:srgbClr val="FFFFFF"/>
                </a:solidFill>
                <a:latin typeface="Calibri Light"/>
                <a:ea typeface="+mn-ea"/>
                <a:cs typeface="+mn-cs"/>
              </a:defRPr>
            </a:lvl2pPr>
            <a:lvl3pPr marL="685800" algn="l" defTabSz="685800" rtl="0" eaLnBrk="1" latinLnBrk="0" hangingPunct="1">
              <a:defRPr sz="1350" kern="1200">
                <a:solidFill>
                  <a:srgbClr val="FFFFFF"/>
                </a:solidFill>
                <a:latin typeface="Calibri Light"/>
                <a:ea typeface="+mn-ea"/>
                <a:cs typeface="+mn-cs"/>
              </a:defRPr>
            </a:lvl3pPr>
            <a:lvl4pPr marL="1028700" algn="l" defTabSz="685800" rtl="0" eaLnBrk="1" latinLnBrk="0" hangingPunct="1">
              <a:defRPr sz="1350" kern="1200">
                <a:solidFill>
                  <a:srgbClr val="FFFFFF"/>
                </a:solidFill>
                <a:latin typeface="Calibri Light"/>
                <a:ea typeface="+mn-ea"/>
                <a:cs typeface="+mn-cs"/>
              </a:defRPr>
            </a:lvl4pPr>
            <a:lvl5pPr marL="1371600" algn="l" defTabSz="685800" rtl="0" eaLnBrk="1" latinLnBrk="0" hangingPunct="1">
              <a:defRPr sz="1350" kern="1200">
                <a:solidFill>
                  <a:srgbClr val="FFFFFF"/>
                </a:solidFill>
                <a:latin typeface="Calibri Light"/>
                <a:ea typeface="+mn-ea"/>
                <a:cs typeface="+mn-cs"/>
              </a:defRPr>
            </a:lvl5pPr>
            <a:lvl6pPr marL="1714500" algn="l" defTabSz="685800" rtl="0" eaLnBrk="1" latinLnBrk="0" hangingPunct="1">
              <a:defRPr sz="1350" kern="1200">
                <a:solidFill>
                  <a:srgbClr val="FFFFFF"/>
                </a:solidFill>
                <a:latin typeface="Calibri Light"/>
                <a:ea typeface="+mn-ea"/>
                <a:cs typeface="+mn-cs"/>
              </a:defRPr>
            </a:lvl6pPr>
            <a:lvl7pPr marL="2057400" algn="l" defTabSz="685800" rtl="0" eaLnBrk="1" latinLnBrk="0" hangingPunct="1">
              <a:defRPr sz="1350" kern="1200">
                <a:solidFill>
                  <a:srgbClr val="FFFFFF"/>
                </a:solidFill>
                <a:latin typeface="Calibri Light"/>
                <a:ea typeface="+mn-ea"/>
                <a:cs typeface="+mn-cs"/>
              </a:defRPr>
            </a:lvl7pPr>
            <a:lvl8pPr marL="2400300" algn="l" defTabSz="685800" rtl="0" eaLnBrk="1" latinLnBrk="0" hangingPunct="1">
              <a:defRPr sz="1350" kern="1200">
                <a:solidFill>
                  <a:srgbClr val="FFFFFF"/>
                </a:solidFill>
                <a:latin typeface="Calibri Light"/>
                <a:ea typeface="+mn-ea"/>
                <a:cs typeface="+mn-cs"/>
              </a:defRPr>
            </a:lvl8pPr>
            <a:lvl9pPr marL="2743200" algn="l" defTabSz="685800" rtl="0" eaLnBrk="1" latinLnBrk="0" hangingPunct="1">
              <a:defRPr sz="1350" kern="1200">
                <a:solidFill>
                  <a:srgbClr val="FFFFFF"/>
                </a:solidFill>
                <a:latin typeface="Calibri Light"/>
                <a:ea typeface="+mn-ea"/>
                <a:cs typeface="+mn-cs"/>
              </a:defRPr>
            </a:lvl9pPr>
          </a:lstStyle>
          <a:p>
            <a:pPr algn="ctr"/>
            <a:endParaRPr lang="zh-CN" altLang="en-US">
              <a:ea typeface="华文仿宋" panose="02010600040101010101" pitchFamily="2" charset="-122"/>
            </a:endParaRPr>
          </a:p>
        </p:txBody>
      </p:sp>
      <p:sp>
        <p:nvSpPr>
          <p:cNvPr id="78" name="矩形 77"/>
          <p:cNvSpPr/>
          <p:nvPr/>
        </p:nvSpPr>
        <p:spPr>
          <a:xfrm>
            <a:off x="3457979" y="1533885"/>
            <a:ext cx="1994657" cy="503423"/>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lnSpc>
                <a:spcPct val="150000"/>
              </a:lnSpc>
            </a:pPr>
            <a:r>
              <a:rPr lang="zh-CN" altLang="en-US" sz="1800" b="1">
                <a:solidFill>
                  <a:schemeClr val="tx1">
                    <a:lumMod val="85000"/>
                    <a:lumOff val="15000"/>
                  </a:schemeClr>
                </a:solidFill>
                <a:latin typeface="幼圆" panose="02010509060101010101" charset="-122"/>
                <a:ea typeface="华文仿宋" panose="02010600040101010101" pitchFamily="2" charset="-122"/>
              </a:rPr>
              <a:t>外源性因素</a:t>
            </a:r>
            <a:endParaRPr lang="zh-CN" altLang="en-US" sz="1800" b="1">
              <a:solidFill>
                <a:schemeClr val="tx1">
                  <a:lumMod val="85000"/>
                  <a:lumOff val="15000"/>
                </a:schemeClr>
              </a:solidFill>
              <a:latin typeface="幼圆" panose="02010509060101010101" charset="-122"/>
              <a:ea typeface="华文仿宋" panose="02010600040101010101" pitchFamily="2" charset="-122"/>
            </a:endParaRPr>
          </a:p>
        </p:txBody>
      </p:sp>
      <p:sp>
        <p:nvSpPr>
          <p:cNvPr id="79" name="文本框 5"/>
          <p:cNvSpPr txBox="1">
            <a:spLocks noChangeArrowheads="1"/>
          </p:cNvSpPr>
          <p:nvPr/>
        </p:nvSpPr>
        <p:spPr bwMode="auto">
          <a:xfrm>
            <a:off x="2884952" y="1545487"/>
            <a:ext cx="637542" cy="3051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algn="ctr" fontAlgn="base">
              <a:spcBef>
                <a:spcPct val="0"/>
              </a:spcBef>
              <a:spcAft>
                <a:spcPct val="0"/>
              </a:spcAft>
              <a:defRPr/>
            </a:pPr>
            <a:r>
              <a:rPr lang="zh-CN" altLang="en-US" sz="1400">
                <a:solidFill>
                  <a:schemeClr val="tx1"/>
                </a:solidFill>
                <a:latin typeface="幼圆" panose="02010509060101010101" charset="-122"/>
                <a:ea typeface="华文仿宋" panose="02010600040101010101" pitchFamily="2" charset="-122"/>
              </a:rPr>
              <a:t>因素</a:t>
            </a:r>
            <a:r>
              <a:rPr lang="en-US" altLang="zh-CN" sz="1400">
                <a:solidFill>
                  <a:schemeClr val="tx1"/>
                </a:solidFill>
                <a:latin typeface="幼圆" panose="02010509060101010101" charset="-122"/>
                <a:ea typeface="华文仿宋" panose="02010600040101010101" pitchFamily="2" charset="-122"/>
              </a:rPr>
              <a:t>2</a:t>
            </a:r>
            <a:endParaRPr lang="en-US" altLang="zh-CN" sz="1400">
              <a:solidFill>
                <a:schemeClr val="tx1"/>
              </a:solidFill>
              <a:latin typeface="幼圆" panose="02010509060101010101" charset="-122"/>
              <a:ea typeface="华文仿宋" panose="02010600040101010101" pitchFamily="2" charset="-122"/>
            </a:endParaRPr>
          </a:p>
        </p:txBody>
      </p:sp>
      <p:sp>
        <p:nvSpPr>
          <p:cNvPr id="71" name="椭圆 70"/>
          <p:cNvSpPr/>
          <p:nvPr/>
        </p:nvSpPr>
        <p:spPr>
          <a:xfrm>
            <a:off x="6339840" y="1362710"/>
            <a:ext cx="1466850" cy="880745"/>
          </a:xfrm>
          <a:prstGeom prst="ellipse">
            <a:avLst/>
          </a:prstGeom>
          <a:noFill/>
          <a:ln w="285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Light"/>
                <a:ea typeface="+mn-ea"/>
                <a:cs typeface="+mn-cs"/>
              </a:defRPr>
            </a:lvl1pPr>
            <a:lvl2pPr marL="342900" algn="l" defTabSz="685800" rtl="0" eaLnBrk="1" latinLnBrk="0" hangingPunct="1">
              <a:defRPr sz="1350" kern="1200">
                <a:solidFill>
                  <a:srgbClr val="FFFFFF"/>
                </a:solidFill>
                <a:latin typeface="Calibri Light"/>
                <a:ea typeface="+mn-ea"/>
                <a:cs typeface="+mn-cs"/>
              </a:defRPr>
            </a:lvl2pPr>
            <a:lvl3pPr marL="685800" algn="l" defTabSz="685800" rtl="0" eaLnBrk="1" latinLnBrk="0" hangingPunct="1">
              <a:defRPr sz="1350" kern="1200">
                <a:solidFill>
                  <a:srgbClr val="FFFFFF"/>
                </a:solidFill>
                <a:latin typeface="Calibri Light"/>
                <a:ea typeface="+mn-ea"/>
                <a:cs typeface="+mn-cs"/>
              </a:defRPr>
            </a:lvl3pPr>
            <a:lvl4pPr marL="1028700" algn="l" defTabSz="685800" rtl="0" eaLnBrk="1" latinLnBrk="0" hangingPunct="1">
              <a:defRPr sz="1350" kern="1200">
                <a:solidFill>
                  <a:srgbClr val="FFFFFF"/>
                </a:solidFill>
                <a:latin typeface="Calibri Light"/>
                <a:ea typeface="+mn-ea"/>
                <a:cs typeface="+mn-cs"/>
              </a:defRPr>
            </a:lvl4pPr>
            <a:lvl5pPr marL="1371600" algn="l" defTabSz="685800" rtl="0" eaLnBrk="1" latinLnBrk="0" hangingPunct="1">
              <a:defRPr sz="1350" kern="1200">
                <a:solidFill>
                  <a:srgbClr val="FFFFFF"/>
                </a:solidFill>
                <a:latin typeface="Calibri Light"/>
                <a:ea typeface="+mn-ea"/>
                <a:cs typeface="+mn-cs"/>
              </a:defRPr>
            </a:lvl5pPr>
            <a:lvl6pPr marL="1714500" algn="l" defTabSz="685800" rtl="0" eaLnBrk="1" latinLnBrk="0" hangingPunct="1">
              <a:defRPr sz="1350" kern="1200">
                <a:solidFill>
                  <a:srgbClr val="FFFFFF"/>
                </a:solidFill>
                <a:latin typeface="Calibri Light"/>
                <a:ea typeface="+mn-ea"/>
                <a:cs typeface="+mn-cs"/>
              </a:defRPr>
            </a:lvl6pPr>
            <a:lvl7pPr marL="2057400" algn="l" defTabSz="685800" rtl="0" eaLnBrk="1" latinLnBrk="0" hangingPunct="1">
              <a:defRPr sz="1350" kern="1200">
                <a:solidFill>
                  <a:srgbClr val="FFFFFF"/>
                </a:solidFill>
                <a:latin typeface="Calibri Light"/>
                <a:ea typeface="+mn-ea"/>
                <a:cs typeface="+mn-cs"/>
              </a:defRPr>
            </a:lvl7pPr>
            <a:lvl8pPr marL="2400300" algn="l" defTabSz="685800" rtl="0" eaLnBrk="1" latinLnBrk="0" hangingPunct="1">
              <a:defRPr sz="1350" kern="1200">
                <a:solidFill>
                  <a:srgbClr val="FFFFFF"/>
                </a:solidFill>
                <a:latin typeface="Calibri Light"/>
                <a:ea typeface="+mn-ea"/>
                <a:cs typeface="+mn-cs"/>
              </a:defRPr>
            </a:lvl8pPr>
            <a:lvl9pPr marL="2743200" algn="l" defTabSz="685800" rtl="0" eaLnBrk="1" latinLnBrk="0" hangingPunct="1">
              <a:defRPr sz="1350" kern="1200">
                <a:solidFill>
                  <a:srgbClr val="FFFFFF"/>
                </a:solidFill>
                <a:latin typeface="Calibri Light"/>
                <a:ea typeface="+mn-ea"/>
                <a:cs typeface="+mn-cs"/>
              </a:defRPr>
            </a:lvl9pPr>
          </a:lstStyle>
          <a:p>
            <a:pPr algn="ctr"/>
            <a:endParaRPr lang="zh-CN" altLang="en-US">
              <a:ea typeface="华文仿宋" panose="02010600040101010101" pitchFamily="2" charset="-122"/>
            </a:endParaRPr>
          </a:p>
        </p:txBody>
      </p:sp>
      <p:sp>
        <p:nvSpPr>
          <p:cNvPr id="73" name="椭圆 72"/>
          <p:cNvSpPr/>
          <p:nvPr/>
        </p:nvSpPr>
        <p:spPr>
          <a:xfrm>
            <a:off x="5449570" y="1448435"/>
            <a:ext cx="554990" cy="49847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Light"/>
                <a:ea typeface="+mn-ea"/>
                <a:cs typeface="+mn-cs"/>
              </a:defRPr>
            </a:lvl1pPr>
            <a:lvl2pPr marL="342900" algn="l" defTabSz="685800" rtl="0" eaLnBrk="1" latinLnBrk="0" hangingPunct="1">
              <a:defRPr sz="1350" kern="1200">
                <a:solidFill>
                  <a:srgbClr val="FFFFFF"/>
                </a:solidFill>
                <a:latin typeface="Calibri Light"/>
                <a:ea typeface="+mn-ea"/>
                <a:cs typeface="+mn-cs"/>
              </a:defRPr>
            </a:lvl2pPr>
            <a:lvl3pPr marL="685800" algn="l" defTabSz="685800" rtl="0" eaLnBrk="1" latinLnBrk="0" hangingPunct="1">
              <a:defRPr sz="1350" kern="1200">
                <a:solidFill>
                  <a:srgbClr val="FFFFFF"/>
                </a:solidFill>
                <a:latin typeface="Calibri Light"/>
                <a:ea typeface="+mn-ea"/>
                <a:cs typeface="+mn-cs"/>
              </a:defRPr>
            </a:lvl3pPr>
            <a:lvl4pPr marL="1028700" algn="l" defTabSz="685800" rtl="0" eaLnBrk="1" latinLnBrk="0" hangingPunct="1">
              <a:defRPr sz="1350" kern="1200">
                <a:solidFill>
                  <a:srgbClr val="FFFFFF"/>
                </a:solidFill>
                <a:latin typeface="Calibri Light"/>
                <a:ea typeface="+mn-ea"/>
                <a:cs typeface="+mn-cs"/>
              </a:defRPr>
            </a:lvl4pPr>
            <a:lvl5pPr marL="1371600" algn="l" defTabSz="685800" rtl="0" eaLnBrk="1" latinLnBrk="0" hangingPunct="1">
              <a:defRPr sz="1350" kern="1200">
                <a:solidFill>
                  <a:srgbClr val="FFFFFF"/>
                </a:solidFill>
                <a:latin typeface="Calibri Light"/>
                <a:ea typeface="+mn-ea"/>
                <a:cs typeface="+mn-cs"/>
              </a:defRPr>
            </a:lvl5pPr>
            <a:lvl6pPr marL="1714500" algn="l" defTabSz="685800" rtl="0" eaLnBrk="1" latinLnBrk="0" hangingPunct="1">
              <a:defRPr sz="1350" kern="1200">
                <a:solidFill>
                  <a:srgbClr val="FFFFFF"/>
                </a:solidFill>
                <a:latin typeface="Calibri Light"/>
                <a:ea typeface="+mn-ea"/>
                <a:cs typeface="+mn-cs"/>
              </a:defRPr>
            </a:lvl6pPr>
            <a:lvl7pPr marL="2057400" algn="l" defTabSz="685800" rtl="0" eaLnBrk="1" latinLnBrk="0" hangingPunct="1">
              <a:defRPr sz="1350" kern="1200">
                <a:solidFill>
                  <a:srgbClr val="FFFFFF"/>
                </a:solidFill>
                <a:latin typeface="Calibri Light"/>
                <a:ea typeface="+mn-ea"/>
                <a:cs typeface="+mn-cs"/>
              </a:defRPr>
            </a:lvl7pPr>
            <a:lvl8pPr marL="2400300" algn="l" defTabSz="685800" rtl="0" eaLnBrk="1" latinLnBrk="0" hangingPunct="1">
              <a:defRPr sz="1350" kern="1200">
                <a:solidFill>
                  <a:srgbClr val="FFFFFF"/>
                </a:solidFill>
                <a:latin typeface="Calibri Light"/>
                <a:ea typeface="+mn-ea"/>
                <a:cs typeface="+mn-cs"/>
              </a:defRPr>
            </a:lvl8pPr>
            <a:lvl9pPr marL="2743200" algn="l" defTabSz="685800" rtl="0" eaLnBrk="1" latinLnBrk="0" hangingPunct="1">
              <a:defRPr sz="1350" kern="1200">
                <a:solidFill>
                  <a:srgbClr val="FFFFFF"/>
                </a:solidFill>
                <a:latin typeface="Calibri Light"/>
                <a:ea typeface="+mn-ea"/>
                <a:cs typeface="+mn-cs"/>
              </a:defRPr>
            </a:lvl9pPr>
          </a:lstStyle>
          <a:p>
            <a:pPr algn="ctr"/>
            <a:endParaRPr lang="zh-CN" altLang="en-US">
              <a:ea typeface="华文仿宋" panose="02010600040101010101" pitchFamily="2" charset="-122"/>
            </a:endParaRPr>
          </a:p>
        </p:txBody>
      </p:sp>
      <p:sp>
        <p:nvSpPr>
          <p:cNvPr id="81" name="矩形 80"/>
          <p:cNvSpPr/>
          <p:nvPr/>
        </p:nvSpPr>
        <p:spPr>
          <a:xfrm>
            <a:off x="6076182" y="1475495"/>
            <a:ext cx="1994656" cy="503423"/>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a:lnSpc>
                <a:spcPct val="150000"/>
              </a:lnSpc>
            </a:pPr>
            <a:r>
              <a:rPr lang="zh-CN" sz="1800" b="1">
                <a:solidFill>
                  <a:schemeClr val="tx1">
                    <a:lumMod val="85000"/>
                    <a:lumOff val="15000"/>
                  </a:schemeClr>
                </a:solidFill>
                <a:latin typeface="幼圆" panose="02010509060101010101" charset="-122"/>
                <a:ea typeface="华文仿宋" panose="02010600040101010101" pitchFamily="2" charset="-122"/>
              </a:rPr>
              <a:t>内源性因素</a:t>
            </a:r>
            <a:endParaRPr lang="zh-CN" sz="1800" b="1">
              <a:solidFill>
                <a:schemeClr val="tx1">
                  <a:lumMod val="85000"/>
                  <a:lumOff val="15000"/>
                </a:schemeClr>
              </a:solidFill>
              <a:latin typeface="幼圆" panose="02010509060101010101" charset="-122"/>
              <a:ea typeface="华文仿宋" panose="02010600040101010101" pitchFamily="2" charset="-122"/>
            </a:endParaRPr>
          </a:p>
        </p:txBody>
      </p:sp>
      <p:sp>
        <p:nvSpPr>
          <p:cNvPr id="82" name="文本框 5"/>
          <p:cNvSpPr txBox="1">
            <a:spLocks noChangeArrowheads="1"/>
          </p:cNvSpPr>
          <p:nvPr/>
        </p:nvSpPr>
        <p:spPr bwMode="auto">
          <a:xfrm>
            <a:off x="5408540" y="1529642"/>
            <a:ext cx="637542" cy="3051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algn="ctr" fontAlgn="base">
              <a:spcBef>
                <a:spcPct val="0"/>
              </a:spcBef>
              <a:spcAft>
                <a:spcPct val="0"/>
              </a:spcAft>
              <a:defRPr/>
            </a:pPr>
            <a:r>
              <a:rPr lang="zh-CN" altLang="en-US" sz="1400" smtClean="0">
                <a:solidFill>
                  <a:schemeClr val="tx1"/>
                </a:solidFill>
                <a:latin typeface="幼圆" panose="02010509060101010101" charset="-122"/>
                <a:ea typeface="华文仿宋" panose="02010600040101010101" pitchFamily="2" charset="-122"/>
              </a:rPr>
              <a:t>因素</a:t>
            </a:r>
            <a:r>
              <a:rPr lang="en-US" altLang="zh-CN" sz="1400" smtClean="0">
                <a:solidFill>
                  <a:schemeClr val="tx1"/>
                </a:solidFill>
                <a:latin typeface="幼圆" panose="02010509060101010101" charset="-122"/>
                <a:ea typeface="华文仿宋" panose="02010600040101010101" pitchFamily="2" charset="-122"/>
              </a:rPr>
              <a:t>3</a:t>
            </a:r>
            <a:endParaRPr lang="en-US" altLang="zh-CN" sz="1400" smtClean="0">
              <a:solidFill>
                <a:schemeClr val="tx1"/>
              </a:solidFill>
              <a:latin typeface="幼圆" panose="02010509060101010101" charset="-122"/>
              <a:ea typeface="华文仿宋" panose="02010600040101010101" pitchFamily="2" charset="-122"/>
            </a:endParaRPr>
          </a:p>
        </p:txBody>
      </p:sp>
      <p:sp>
        <p:nvSpPr>
          <p:cNvPr id="42" name="AutoShape 112"/>
          <p:cNvSpPr/>
          <p:nvPr/>
        </p:nvSpPr>
        <p:spPr bwMode="auto">
          <a:xfrm>
            <a:off x="5449570" y="1362710"/>
            <a:ext cx="290195" cy="209550"/>
          </a:xfrm>
          <a:custGeom>
            <a:gdLst>
              <a:gd name="T0" fmla="*/ 10510 w 21020"/>
              <a:gd name="T1" fmla="*/ 10800 h 21600"/>
              <a:gd name="T2" fmla="*/ 10510 w 21020"/>
              <a:gd name="T3" fmla="*/ 10800 h 21600"/>
              <a:gd name="T4" fmla="*/ 10510 w 21020"/>
              <a:gd name="T5" fmla="*/ 10800 h 21600"/>
              <a:gd name="T6" fmla="*/ 10510 w 21020"/>
              <a:gd name="T7" fmla="*/ 10800 h 21600"/>
            </a:gdLst>
            <a:cxnLst>
              <a:cxn ang="0">
                <a:pos x="T0" y="T1"/>
              </a:cxn>
              <a:cxn ang="0">
                <a:pos x="T2" y="T3"/>
              </a:cxn>
              <a:cxn ang="0">
                <a:pos x="T4" y="T5"/>
              </a:cxn>
              <a:cxn ang="0">
                <a:pos x="T6" y="T7"/>
              </a:cxn>
            </a:cxnLst>
            <a:rect l="0" t="0"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chemeClr val="tx1"/>
          </a:solidFill>
          <a:ln>
            <a:noFill/>
          </a:ln>
          <a:effectLst/>
        </p:spPr>
        <p:txBody>
          <a:bodyPr lIns="19050" tIns="19050" rIns="19050" bIns="1905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228600" eaLnBrk="1" fontAlgn="base" latinLnBrk="0" hangingPunct="0">
              <a:lnSpc>
                <a:spcPct val="100000"/>
              </a:lnSpc>
              <a:spcBef>
                <a:spcPct val="0"/>
              </a:spcBef>
              <a:spcAft>
                <a:spcPct val="0"/>
              </a:spcAft>
              <a:buClrTx/>
              <a:buSzTx/>
              <a:buFontTx/>
              <a:buNone/>
              <a:defRPr/>
            </a:pPr>
            <a:endParaRPr kumimoji="0" lang="en-US" sz="1500" b="0" i="0" u="none" strike="noStrike" kern="0" cap="none" spc="0" normalizeH="0" baseline="0" noProof="0">
              <a:ln>
                <a:noFill/>
              </a:ln>
              <a:solidFill>
                <a:srgbClr val="FFFFFF"/>
              </a:solidFill>
              <a:effectLst>
                <a:outerShdw blurRad="38100" dist="38100" dir="2700000" algn="tl">
                  <a:srgbClr val="000000"/>
                </a:outerShdw>
              </a:effectLst>
              <a:uLnTx/>
              <a:uFillTx/>
              <a:latin typeface="Gill Sans" charset="0"/>
              <a:ea typeface="华文仿宋" panose="02010600040101010101" pitchFamily="2" charset="-122"/>
              <a:sym typeface="Gill Sans" charset="0"/>
            </a:endParaRPr>
          </a:p>
        </p:txBody>
      </p:sp>
      <p:grpSp>
        <p:nvGrpSpPr>
          <p:cNvPr id="43" name="组合 42"/>
          <p:cNvGrpSpPr/>
          <p:nvPr/>
        </p:nvGrpSpPr>
        <p:grpSpPr>
          <a:xfrm>
            <a:off x="302260" y="1400175"/>
            <a:ext cx="167005" cy="210185"/>
            <a:chOff x="2528974" y="2863357"/>
            <a:chExt cx="246811" cy="359779"/>
          </a:xfrm>
          <a:solidFill>
            <a:schemeClr val="tx1"/>
          </a:solidFill>
        </p:grpSpPr>
        <p:sp>
          <p:nvSpPr>
            <p:cNvPr id="44" name="AutoShape 113"/>
            <p:cNvSpPr/>
            <p:nvPr/>
          </p:nvSpPr>
          <p:spPr bwMode="auto">
            <a:xfrm>
              <a:off x="2528974" y="2863357"/>
              <a:ext cx="246811" cy="359779"/>
            </a:xfrm>
            <a:custGeom>
              <a:gdLst>
                <a:gd name="T0" fmla="*/ 10800 w 21600"/>
                <a:gd name="T1" fmla="*/ 10800 h 21600"/>
                <a:gd name="T2" fmla="*/ 10800 w 21600"/>
                <a:gd name="T3" fmla="*/ 10800 h 21600"/>
                <a:gd name="T4" fmla="*/ 10800 w 21600"/>
                <a:gd name="T5" fmla="*/ 10800 h 21600"/>
                <a:gd name="T6" fmla="*/ 10800 w 21600"/>
                <a:gd name="T7" fmla="*/ 10800 h 21600"/>
              </a:gdLst>
              <a:cxnLst>
                <a:cxn ang="0">
                  <a:pos x="T0" y="T1"/>
                </a:cxn>
                <a:cxn ang="0">
                  <a:pos x="T2" y="T3"/>
                </a:cxn>
                <a:cxn ang="0">
                  <a:pos x="T4" y="T5"/>
                </a:cxn>
                <a:cxn ang="0">
                  <a:pos x="T6" y="T7"/>
                </a:cxn>
              </a:cxnLst>
              <a:rect l="0" t="0"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grpFill/>
            <a:ln>
              <a:noFill/>
            </a:ln>
            <a:effectLst/>
          </p:spPr>
          <p:txBody>
            <a:bodyPr lIns="19050" tIns="19050" rIns="19050" bIns="1905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228600" eaLnBrk="1" fontAlgn="base" latinLnBrk="0" hangingPunct="0">
                <a:lnSpc>
                  <a:spcPct val="100000"/>
                </a:lnSpc>
                <a:spcBef>
                  <a:spcPct val="0"/>
                </a:spcBef>
                <a:spcAft>
                  <a:spcPct val="0"/>
                </a:spcAft>
                <a:buClrTx/>
                <a:buSzTx/>
                <a:buFontTx/>
                <a:buNone/>
                <a:defRPr/>
              </a:pPr>
              <a:endParaRPr kumimoji="0" lang="en-US" sz="1500" b="0" i="0" u="none" strike="noStrike" kern="0" cap="none" spc="0" normalizeH="0" baseline="0" noProof="0">
                <a:ln>
                  <a:noFill/>
                </a:ln>
                <a:solidFill>
                  <a:srgbClr val="FFFFFF"/>
                </a:solidFill>
                <a:effectLst>
                  <a:outerShdw blurRad="38100" dist="38100" dir="2700000" algn="tl">
                    <a:srgbClr val="000000"/>
                  </a:outerShdw>
                </a:effectLst>
                <a:uLnTx/>
                <a:uFillTx/>
                <a:latin typeface="Gill Sans" charset="0"/>
                <a:ea typeface="华文仿宋" panose="02010600040101010101" pitchFamily="2" charset="-122"/>
                <a:sym typeface="Gill Sans" charset="0"/>
              </a:endParaRPr>
            </a:p>
          </p:txBody>
        </p:sp>
        <p:sp>
          <p:nvSpPr>
            <p:cNvPr id="45" name="AutoShape 114"/>
            <p:cNvSpPr/>
            <p:nvPr/>
          </p:nvSpPr>
          <p:spPr bwMode="auto">
            <a:xfrm>
              <a:off x="2584843" y="2919841"/>
              <a:ext cx="73061" cy="73061"/>
            </a:xfrm>
            <a:custGeom>
              <a:gdLst>
                <a:gd name="T0" fmla="*/ 10800 w 21600"/>
                <a:gd name="T1" fmla="*/ 10800 h 21600"/>
                <a:gd name="T2" fmla="*/ 10800 w 21600"/>
                <a:gd name="T3" fmla="*/ 10800 h 21600"/>
                <a:gd name="T4" fmla="*/ 10800 w 21600"/>
                <a:gd name="T5" fmla="*/ 10800 h 21600"/>
                <a:gd name="T6" fmla="*/ 10800 w 21600"/>
                <a:gd name="T7" fmla="*/ 10800 h 21600"/>
              </a:gdLst>
              <a:cxnLst>
                <a:cxn ang="0">
                  <a:pos x="T0" y="T1"/>
                </a:cxn>
                <a:cxn ang="0">
                  <a:pos x="T2" y="T3"/>
                </a:cxn>
                <a:cxn ang="0">
                  <a:pos x="T4" y="T5"/>
                </a:cxn>
                <a:cxn ang="0">
                  <a:pos x="T6" y="T7"/>
                </a:cxn>
              </a:cxnLst>
              <a:rect l="0" t="0" r="r" b="b"/>
              <a:pathLst>
                <a:path w="21600" h="21600">
                  <a:moveTo>
                    <a:pt x="19938" y="0"/>
                  </a:moveTo>
                  <a:cubicBezTo>
                    <a:pt x="8943" y="0"/>
                    <a:pt x="0" y="8942"/>
                    <a:pt x="0" y="19938"/>
                  </a:cubicBezTo>
                  <a:cubicBezTo>
                    <a:pt x="0" y="20855"/>
                    <a:pt x="743" y="21600"/>
                    <a:pt x="1661" y="21600"/>
                  </a:cubicBezTo>
                  <a:cubicBezTo>
                    <a:pt x="2579" y="21600"/>
                    <a:pt x="3323" y="20855"/>
                    <a:pt x="3323" y="19938"/>
                  </a:cubicBezTo>
                  <a:cubicBezTo>
                    <a:pt x="3323" y="10777"/>
                    <a:pt x="10777" y="3323"/>
                    <a:pt x="19938" y="3323"/>
                  </a:cubicBezTo>
                  <a:cubicBezTo>
                    <a:pt x="20856" y="3323"/>
                    <a:pt x="21600" y="2578"/>
                    <a:pt x="21600" y="1661"/>
                  </a:cubicBezTo>
                  <a:cubicBezTo>
                    <a:pt x="21600" y="744"/>
                    <a:pt x="20856" y="0"/>
                    <a:pt x="19938" y="0"/>
                  </a:cubicBezTo>
                </a:path>
              </a:pathLst>
            </a:custGeom>
            <a:grpFill/>
            <a:ln>
              <a:noFill/>
            </a:ln>
            <a:effectLst/>
          </p:spPr>
          <p:txBody>
            <a:bodyPr lIns="19050" tIns="19050" rIns="19050" bIns="1905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228600" eaLnBrk="1" fontAlgn="base" latinLnBrk="0" hangingPunct="0">
                <a:lnSpc>
                  <a:spcPct val="100000"/>
                </a:lnSpc>
                <a:spcBef>
                  <a:spcPct val="0"/>
                </a:spcBef>
                <a:spcAft>
                  <a:spcPct val="0"/>
                </a:spcAft>
                <a:buClrTx/>
                <a:buSzTx/>
                <a:buFontTx/>
                <a:buNone/>
                <a:defRPr/>
              </a:pPr>
              <a:endParaRPr kumimoji="0" lang="en-US" sz="1500" b="0" i="0" u="none" strike="noStrike" kern="0" cap="none" spc="0" normalizeH="0" baseline="0" noProof="0">
                <a:ln>
                  <a:noFill/>
                </a:ln>
                <a:solidFill>
                  <a:srgbClr val="FFFFFF"/>
                </a:solidFill>
                <a:effectLst>
                  <a:outerShdw blurRad="38100" dist="38100" dir="2700000" algn="tl">
                    <a:srgbClr val="000000"/>
                  </a:outerShdw>
                </a:effectLst>
                <a:uLnTx/>
                <a:uFillTx/>
                <a:latin typeface="Gill Sans" charset="0"/>
                <a:ea typeface="华文仿宋" panose="02010600040101010101" pitchFamily="2" charset="-122"/>
                <a:sym typeface="Gill Sans" charset="0"/>
              </a:endParaRPr>
            </a:p>
          </p:txBody>
        </p:sp>
      </p:grpSp>
      <p:grpSp>
        <p:nvGrpSpPr>
          <p:cNvPr id="46" name="组合 45"/>
          <p:cNvGrpSpPr/>
          <p:nvPr/>
        </p:nvGrpSpPr>
        <p:grpSpPr>
          <a:xfrm>
            <a:off x="2856865" y="1448435"/>
            <a:ext cx="219075" cy="208280"/>
            <a:chOff x="2473104" y="2145028"/>
            <a:chExt cx="359165" cy="359165"/>
          </a:xfrm>
          <a:solidFill>
            <a:schemeClr val="tx1"/>
          </a:solidFill>
        </p:grpSpPr>
        <p:sp>
          <p:nvSpPr>
            <p:cNvPr id="47" name="AutoShape 126"/>
            <p:cNvSpPr/>
            <p:nvPr/>
          </p:nvSpPr>
          <p:spPr bwMode="auto">
            <a:xfrm>
              <a:off x="2473104" y="2145028"/>
              <a:ext cx="359165" cy="359165"/>
            </a:xfrm>
            <a:custGeom>
              <a:gdLst>
                <a:gd name="T0" fmla="*/ 10800 w 21600"/>
                <a:gd name="T1" fmla="*/ 10800 h 21600"/>
                <a:gd name="T2" fmla="*/ 10800 w 21600"/>
                <a:gd name="T3" fmla="*/ 10800 h 21600"/>
                <a:gd name="T4" fmla="*/ 10800 w 21600"/>
                <a:gd name="T5" fmla="*/ 10800 h 21600"/>
                <a:gd name="T6" fmla="*/ 10800 w 21600"/>
                <a:gd name="T7" fmla="*/ 10800 h 21600"/>
              </a:gdLst>
              <a:cxnLst>
                <a:cxn ang="0">
                  <a:pos x="T0" y="T1"/>
                </a:cxn>
                <a:cxn ang="0">
                  <a:pos x="T2" y="T3"/>
                </a:cxn>
                <a:cxn ang="0">
                  <a:pos x="T4" y="T5"/>
                </a:cxn>
                <a:cxn ang="0">
                  <a:pos x="T6" y="T7"/>
                </a:cxn>
              </a:cxnLst>
              <a:rect l="0" t="0"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grpFill/>
            <a:ln>
              <a:noFill/>
            </a:ln>
            <a:effectLst/>
          </p:spPr>
          <p:txBody>
            <a:bodyPr lIns="19050" tIns="19050" rIns="19050" bIns="1905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228600" eaLnBrk="1" fontAlgn="base" latinLnBrk="0" hangingPunct="0">
                <a:lnSpc>
                  <a:spcPct val="100000"/>
                </a:lnSpc>
                <a:spcBef>
                  <a:spcPct val="0"/>
                </a:spcBef>
                <a:spcAft>
                  <a:spcPct val="0"/>
                </a:spcAft>
                <a:buClrTx/>
                <a:buSzTx/>
                <a:buFontTx/>
                <a:buNone/>
                <a:defRPr/>
              </a:pPr>
              <a:endParaRPr kumimoji="0" lang="en-US" sz="1500" b="0" i="0" u="none" strike="noStrike" kern="0" cap="none" spc="0" normalizeH="0" baseline="0" noProof="0">
                <a:ln>
                  <a:noFill/>
                </a:ln>
                <a:solidFill>
                  <a:srgbClr val="FFFFFF"/>
                </a:solidFill>
                <a:effectLst>
                  <a:outerShdw blurRad="38100" dist="38100" dir="2700000" algn="tl">
                    <a:srgbClr val="000000"/>
                  </a:outerShdw>
                </a:effectLst>
                <a:uLnTx/>
                <a:uFillTx/>
                <a:latin typeface="Gill Sans" charset="0"/>
                <a:ea typeface="华文仿宋" panose="02010600040101010101" pitchFamily="2" charset="-122"/>
                <a:sym typeface="Gill Sans" charset="0"/>
              </a:endParaRPr>
            </a:p>
          </p:txBody>
        </p:sp>
        <p:sp>
          <p:nvSpPr>
            <p:cNvPr id="48" name="AutoShape 127"/>
            <p:cNvSpPr/>
            <p:nvPr/>
          </p:nvSpPr>
          <p:spPr bwMode="auto">
            <a:xfrm>
              <a:off x="2618611" y="2200897"/>
              <a:ext cx="84727" cy="84112"/>
            </a:xfrm>
            <a:custGeom>
              <a:gdLst>
                <a:gd name="T0" fmla="*/ 10800 w 21600"/>
                <a:gd name="T1" fmla="*/ 10800 h 21600"/>
                <a:gd name="T2" fmla="*/ 10800 w 21600"/>
                <a:gd name="T3" fmla="*/ 10800 h 21600"/>
                <a:gd name="T4" fmla="*/ 10800 w 21600"/>
                <a:gd name="T5" fmla="*/ 10800 h 21600"/>
                <a:gd name="T6" fmla="*/ 10800 w 21600"/>
                <a:gd name="T7" fmla="*/ 10800 h 21600"/>
              </a:gdLst>
              <a:cxnLst>
                <a:cxn ang="0">
                  <a:pos x="T0" y="T1"/>
                </a:cxn>
                <a:cxn ang="0">
                  <a:pos x="T2" y="T3"/>
                </a:cxn>
                <a:cxn ang="0">
                  <a:pos x="T4" y="T5"/>
                </a:cxn>
                <a:cxn ang="0">
                  <a:pos x="T6" y="T7"/>
                </a:cxn>
              </a:cxnLst>
              <a:rect l="0" t="0"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grpFill/>
            <a:ln>
              <a:noFill/>
            </a:ln>
            <a:effectLst/>
          </p:spPr>
          <p:txBody>
            <a:bodyPr lIns="19050" tIns="19050" rIns="19050" bIns="1905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228600" eaLnBrk="1" fontAlgn="base" latinLnBrk="0" hangingPunct="0">
                <a:lnSpc>
                  <a:spcPct val="100000"/>
                </a:lnSpc>
                <a:spcBef>
                  <a:spcPct val="0"/>
                </a:spcBef>
                <a:spcAft>
                  <a:spcPct val="0"/>
                </a:spcAft>
                <a:buClrTx/>
                <a:buSzTx/>
                <a:buFontTx/>
                <a:buNone/>
                <a:defRPr/>
              </a:pPr>
              <a:endParaRPr kumimoji="0" lang="en-US" sz="1500" b="0" i="0" u="none" strike="noStrike" kern="0" cap="none" spc="0" normalizeH="0" baseline="0" noProof="0">
                <a:ln>
                  <a:noFill/>
                </a:ln>
                <a:solidFill>
                  <a:srgbClr val="FFFFFF"/>
                </a:solidFill>
                <a:effectLst>
                  <a:outerShdw blurRad="38100" dist="38100" dir="2700000" algn="tl">
                    <a:srgbClr val="000000"/>
                  </a:outerShdw>
                </a:effectLst>
                <a:uLnTx/>
                <a:uFillTx/>
                <a:latin typeface="Gill Sans" charset="0"/>
                <a:ea typeface="华文仿宋" panose="02010600040101010101" pitchFamily="2" charset="-122"/>
                <a:sym typeface="Gill Sans" charset="0"/>
              </a:endParaRPr>
            </a:p>
          </p:txBody>
        </p:sp>
      </p:grpSp>
      <p:sp>
        <p:nvSpPr>
          <p:cNvPr id="5" name="文本框 6"/>
          <p:cNvSpPr txBox="1">
            <a:spLocks noChangeArrowheads="1"/>
          </p:cNvSpPr>
          <p:nvPr/>
        </p:nvSpPr>
        <p:spPr bwMode="auto">
          <a:xfrm>
            <a:off x="735330" y="306705"/>
            <a:ext cx="3606166" cy="457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fontAlgn="base">
              <a:spcBef>
                <a:spcPct val="0"/>
              </a:spcBef>
              <a:spcAft>
                <a:spcPct val="0"/>
              </a:spcAft>
              <a:defRPr/>
            </a:pPr>
            <a:r>
              <a:rPr lang="zh-CN" altLang="en-US" sz="2400" b="1">
                <a:solidFill>
                  <a:schemeClr val="tx2"/>
                </a:solidFill>
                <a:latin typeface="幼圆" panose="02010509060101010101" charset="-122"/>
                <a:ea typeface="华文仿宋" panose="02010600040101010101" pitchFamily="2" charset="-122"/>
              </a:rPr>
              <a:t>三、</a:t>
            </a:r>
            <a:r>
              <a:rPr lang="en-US" altLang="zh-CN" sz="2400" b="1">
                <a:solidFill>
                  <a:schemeClr val="tx2"/>
                </a:solidFill>
                <a:latin typeface="幼圆" panose="02010509060101010101" charset="-122"/>
                <a:ea typeface="华文仿宋" panose="02010600040101010101" pitchFamily="2" charset="-122"/>
              </a:rPr>
              <a:t>CLABSI</a:t>
            </a:r>
            <a:r>
              <a:rPr lang="zh-CN" altLang="en-US" sz="2400" b="1">
                <a:solidFill>
                  <a:schemeClr val="tx2"/>
                </a:solidFill>
                <a:latin typeface="幼圆" panose="02010509060101010101" charset="-122"/>
                <a:ea typeface="华文仿宋" panose="02010600040101010101" pitchFamily="2" charset="-122"/>
              </a:rPr>
              <a:t>的相关因素</a:t>
            </a:r>
            <a:endParaRPr lang="zh-CN" altLang="en-US" sz="2400" b="1">
              <a:solidFill>
                <a:schemeClr val="tx2"/>
              </a:solidFill>
              <a:latin typeface="幼圆" panose="02010509060101010101" charset="-122"/>
              <a:ea typeface="华文仿宋" panose="02010600040101010101" pitchFamily="2" charset="-122"/>
            </a:endParaRPr>
          </a:p>
        </p:txBody>
      </p:sp>
      <p:sp>
        <p:nvSpPr>
          <p:cNvPr id="54" name="矩形 53"/>
          <p:cNvSpPr/>
          <p:nvPr/>
        </p:nvSpPr>
        <p:spPr>
          <a:xfrm>
            <a:off x="845319" y="2266550"/>
            <a:ext cx="2158624" cy="2334052"/>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l">
              <a:lnSpc>
                <a:spcPct val="150000"/>
              </a:lnSpc>
            </a:pPr>
            <a:r>
              <a:rPr lang="zh-CN" altLang="en-US" sz="1400">
                <a:solidFill>
                  <a:schemeClr val="tx1">
                    <a:lumMod val="85000"/>
                    <a:lumOff val="15000"/>
                  </a:schemeClr>
                </a:solidFill>
                <a:latin typeface="幼圆" panose="02010509060101010101" charset="-122"/>
                <a:ea typeface="华文仿宋" panose="02010600040101010101" pitchFamily="2" charset="-122"/>
              </a:rPr>
              <a:t>最常见致病菌：鲍氏不动杆菌、凝固酶阴性葡萄球菌以及铜绿假单胞菌；患者的疾病类型、置入导管时机、病原菌的毒性强弱、导管材质等均与之发生有关</a:t>
            </a:r>
            <a:r>
              <a:rPr lang="en-US" altLang="zh-CN" sz="1400">
                <a:solidFill>
                  <a:schemeClr val="tx1">
                    <a:lumMod val="85000"/>
                    <a:lumOff val="15000"/>
                  </a:schemeClr>
                </a:solidFill>
                <a:latin typeface="幼圆" panose="02010509060101010101" charset="-122"/>
                <a:ea typeface="华文仿宋" panose="02010600040101010101" pitchFamily="2" charset="-122"/>
              </a:rPr>
              <a:t>[3]</a:t>
            </a:r>
            <a:r>
              <a:rPr lang="zh-CN" altLang="en-US" sz="1400">
                <a:solidFill>
                  <a:schemeClr val="tx1">
                    <a:lumMod val="85000"/>
                    <a:lumOff val="15000"/>
                  </a:schemeClr>
                </a:solidFill>
                <a:latin typeface="幼圆" panose="02010509060101010101" charset="-122"/>
                <a:ea typeface="华文仿宋" panose="02010600040101010101" pitchFamily="2" charset="-122"/>
              </a:rPr>
              <a:t>。</a:t>
            </a:r>
            <a:endParaRPr lang="zh-CN" altLang="en-US" sz="1400">
              <a:solidFill>
                <a:schemeClr val="tx1">
                  <a:lumMod val="85000"/>
                  <a:lumOff val="15000"/>
                </a:schemeClr>
              </a:solidFill>
              <a:latin typeface="幼圆" panose="02010509060101010101" charset="-122"/>
              <a:ea typeface="华文仿宋" panose="02010600040101010101" pitchFamily="2" charset="-122"/>
            </a:endParaRPr>
          </a:p>
        </p:txBody>
      </p:sp>
      <p:sp>
        <p:nvSpPr>
          <p:cNvPr id="4" name="矩形 3"/>
          <p:cNvSpPr/>
          <p:nvPr/>
        </p:nvSpPr>
        <p:spPr>
          <a:xfrm>
            <a:off x="6127884" y="2213845"/>
            <a:ext cx="2158625" cy="2334052"/>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l">
              <a:lnSpc>
                <a:spcPct val="150000"/>
              </a:lnSpc>
            </a:pPr>
            <a:r>
              <a:rPr lang="zh-CN" sz="1400" smtClean="0">
                <a:solidFill>
                  <a:schemeClr val="tx1">
                    <a:lumMod val="85000"/>
                    <a:lumOff val="15000"/>
                  </a:schemeClr>
                </a:solidFill>
                <a:latin typeface="幼圆" panose="02010509060101010101" charset="-122"/>
                <a:ea typeface="华文仿宋" panose="02010600040101010101" pitchFamily="2" charset="-122"/>
              </a:rPr>
              <a:t>免疫力与患者静脉置管感染密切相关，免疫力越低，感染发生率越高</a:t>
            </a:r>
            <a:r>
              <a:rPr lang="en-US" altLang="zh-CN" sz="1400" smtClean="0">
                <a:solidFill>
                  <a:schemeClr val="tx1">
                    <a:lumMod val="85000"/>
                    <a:lumOff val="15000"/>
                  </a:schemeClr>
                </a:solidFill>
                <a:latin typeface="幼圆" panose="02010509060101010101" charset="-122"/>
                <a:ea typeface="华文仿宋" panose="02010600040101010101" pitchFamily="2" charset="-122"/>
              </a:rPr>
              <a:t>[6]</a:t>
            </a:r>
            <a:r>
              <a:rPr lang="zh-CN" altLang="en-US" sz="1400" smtClean="0">
                <a:solidFill>
                  <a:schemeClr val="tx1">
                    <a:lumMod val="85000"/>
                    <a:lumOff val="15000"/>
                  </a:schemeClr>
                </a:solidFill>
                <a:latin typeface="幼圆" panose="02010509060101010101" charset="-122"/>
                <a:ea typeface="华文仿宋" panose="02010600040101010101" pitchFamily="2" charset="-122"/>
              </a:rPr>
              <a:t>，化疗后的肿瘤患者、过敏体质患者、高龄患者（＞</a:t>
            </a:r>
            <a:r>
              <a:rPr lang="en-US" altLang="zh-CN" sz="1400" smtClean="0">
                <a:solidFill>
                  <a:schemeClr val="tx1">
                    <a:lumMod val="85000"/>
                    <a:lumOff val="15000"/>
                  </a:schemeClr>
                </a:solidFill>
                <a:latin typeface="幼圆" panose="02010509060101010101" charset="-122"/>
                <a:ea typeface="华文仿宋" panose="02010600040101010101" pitchFamily="2" charset="-122"/>
              </a:rPr>
              <a:t>80</a:t>
            </a:r>
            <a:r>
              <a:rPr lang="zh-CN" altLang="en-US" sz="1400" smtClean="0">
                <a:solidFill>
                  <a:schemeClr val="tx1">
                    <a:lumMod val="85000"/>
                    <a:lumOff val="15000"/>
                  </a:schemeClr>
                </a:solidFill>
                <a:latin typeface="幼圆" panose="02010509060101010101" charset="-122"/>
                <a:ea typeface="华文仿宋" panose="02010600040101010101" pitchFamily="2" charset="-122"/>
              </a:rPr>
              <a:t>岁），青少年（管腔管径小、血管内膜易刺激）</a:t>
            </a:r>
            <a:r>
              <a:rPr lang="en-US" altLang="zh-CN" sz="1400" smtClean="0">
                <a:solidFill>
                  <a:schemeClr val="tx1">
                    <a:lumMod val="85000"/>
                    <a:lumOff val="15000"/>
                  </a:schemeClr>
                </a:solidFill>
                <a:latin typeface="幼圆" panose="02010509060101010101" charset="-122"/>
                <a:ea typeface="华文仿宋" panose="02010600040101010101" pitchFamily="2" charset="-122"/>
              </a:rPr>
              <a:t>[7]</a:t>
            </a:r>
            <a:r>
              <a:rPr lang="zh-CN" altLang="en-US" sz="1400" smtClean="0">
                <a:solidFill>
                  <a:schemeClr val="tx1">
                    <a:lumMod val="85000"/>
                    <a:lumOff val="15000"/>
                  </a:schemeClr>
                </a:solidFill>
                <a:latin typeface="幼圆" panose="02010509060101010101" charset="-122"/>
                <a:ea typeface="华文仿宋" panose="02010600040101010101" pitchFamily="2" charset="-122"/>
              </a:rPr>
              <a:t>。</a:t>
            </a:r>
            <a:endParaRPr lang="zh-CN" altLang="en-US" sz="1400" smtClean="0">
              <a:solidFill>
                <a:schemeClr val="tx1">
                  <a:lumMod val="85000"/>
                  <a:lumOff val="15000"/>
                </a:schemeClr>
              </a:solidFill>
              <a:latin typeface="幼圆" panose="02010509060101010101" charset="-122"/>
              <a:ea typeface="华文仿宋" panose="02010600040101010101" pitchFamily="2" charset="-122"/>
            </a:endParaRPr>
          </a:p>
        </p:txBody>
      </p:sp>
      <p:sp>
        <p:nvSpPr>
          <p:cNvPr id="6" name="矩形 5"/>
          <p:cNvSpPr/>
          <p:nvPr/>
        </p:nvSpPr>
        <p:spPr>
          <a:xfrm>
            <a:off x="3378334" y="2243690"/>
            <a:ext cx="2158624" cy="2334052"/>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l">
              <a:lnSpc>
                <a:spcPct val="150000"/>
              </a:lnSpc>
            </a:pPr>
            <a:r>
              <a:rPr lang="zh-CN" altLang="en-US" sz="1400" smtClean="0">
                <a:solidFill>
                  <a:schemeClr val="tx1">
                    <a:lumMod val="85000"/>
                    <a:lumOff val="15000"/>
                  </a:schemeClr>
                </a:solidFill>
                <a:latin typeface="幼圆" panose="02010509060101010101" charset="-122"/>
                <a:ea typeface="华文仿宋" panose="02010600040101010101" pitchFamily="2" charset="-122"/>
              </a:rPr>
              <a:t>插管时，不能全部清除皮肤上的微生物，因此导管腔成为残留微生物的集聚场所</a:t>
            </a:r>
            <a:r>
              <a:rPr lang="en-US" altLang="zh-CN" sz="1400" smtClean="0">
                <a:solidFill>
                  <a:schemeClr val="tx1">
                    <a:lumMod val="85000"/>
                    <a:lumOff val="15000"/>
                  </a:schemeClr>
                </a:solidFill>
                <a:latin typeface="幼圆" panose="02010509060101010101" charset="-122"/>
                <a:ea typeface="华文仿宋" panose="02010600040101010101" pitchFamily="2" charset="-122"/>
              </a:rPr>
              <a:t>[4]</a:t>
            </a:r>
            <a:r>
              <a:rPr lang="zh-CN" altLang="en-US" sz="1400" smtClean="0">
                <a:solidFill>
                  <a:schemeClr val="tx1">
                    <a:lumMod val="85000"/>
                    <a:lumOff val="15000"/>
                  </a:schemeClr>
                </a:solidFill>
                <a:latin typeface="幼圆" panose="02010509060101010101" charset="-122"/>
                <a:ea typeface="华文仿宋" panose="02010600040101010101" pitchFamily="2" charset="-122"/>
              </a:rPr>
              <a:t>，输液、冲管、</a:t>
            </a:r>
            <a:r>
              <a:rPr lang="zh-CN" altLang="en-US" sz="1400" smtClean="0">
                <a:solidFill>
                  <a:schemeClr val="tx1">
                    <a:lumMod val="85000"/>
                    <a:lumOff val="15000"/>
                  </a:schemeClr>
                </a:solidFill>
                <a:latin typeface="幼圆" panose="02010509060101010101" charset="-122"/>
                <a:ea typeface="华文仿宋" panose="02010600040101010101" pitchFamily="2" charset="-122"/>
                <a:hlinkClick r:id="rId2" action="ppaction://hlinkfile"/>
              </a:rPr>
              <a:t>采血</a:t>
            </a:r>
            <a:r>
              <a:rPr lang="zh-CN" altLang="en-US" sz="1400" smtClean="0">
                <a:solidFill>
                  <a:schemeClr val="tx1">
                    <a:lumMod val="85000"/>
                    <a:lumOff val="15000"/>
                  </a:schemeClr>
                </a:solidFill>
                <a:latin typeface="幼圆" panose="02010509060101010101" charset="-122"/>
                <a:ea typeface="华文仿宋" panose="02010600040101010101" pitchFamily="2" charset="-122"/>
              </a:rPr>
              <a:t>、更换接头及敷料等操作，均可污染，其中接头滤器最为多见</a:t>
            </a:r>
            <a:r>
              <a:rPr lang="en-US" altLang="zh-CN" sz="1400" smtClean="0">
                <a:solidFill>
                  <a:schemeClr val="tx1">
                    <a:lumMod val="85000"/>
                    <a:lumOff val="15000"/>
                  </a:schemeClr>
                </a:solidFill>
                <a:latin typeface="幼圆" panose="02010509060101010101" charset="-122"/>
                <a:ea typeface="华文仿宋" panose="02010600040101010101" pitchFamily="2" charset="-122"/>
              </a:rPr>
              <a:t>[5]</a:t>
            </a:r>
            <a:r>
              <a:rPr lang="zh-CN" altLang="en-US" sz="1400" smtClean="0">
                <a:solidFill>
                  <a:schemeClr val="tx1">
                    <a:lumMod val="85000"/>
                    <a:lumOff val="15000"/>
                  </a:schemeClr>
                </a:solidFill>
                <a:latin typeface="幼圆" panose="02010509060101010101" charset="-122"/>
                <a:ea typeface="华文仿宋" panose="02010600040101010101" pitchFamily="2" charset="-122"/>
              </a:rPr>
              <a:t>。</a:t>
            </a:r>
            <a:endParaRPr lang="zh-CN" altLang="en-US" sz="1400" smtClean="0">
              <a:solidFill>
                <a:schemeClr val="tx1">
                  <a:lumMod val="85000"/>
                  <a:lumOff val="15000"/>
                </a:schemeClr>
              </a:solidFill>
              <a:latin typeface="幼圆" panose="02010509060101010101" charset="-122"/>
              <a:ea typeface="华文仿宋" panose="02010600040101010101" pitchFamily="2" charset="-122"/>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grpId="0" nodeType="clickEffect">
                                  <p:stCondLst>
                                    <p:cond delay="0"/>
                                  </p:stCondLst>
                                  <p:childTnLst>
                                    <p:set>
                                      <p:cBhvr>
                                        <p:cTn id="6" dur="1" fill="hold">
                                          <p:stCondLst>
                                            <p:cond delay="0"/>
                                          </p:stCondLst>
                                        </p:cTn>
                                        <p:tgtEl>
                                          <p:spTgt spid="75"/>
                                        </p:tgtEl>
                                        <p:attrNameLst>
                                          <p:attrName>style.visibility</p:attrName>
                                        </p:attrNameLst>
                                      </p:cBhvr>
                                      <p:to>
                                        <p:strVal val="visible"/>
                                      </p:to>
                                    </p:set>
                                    <p:animEffect transition="in" filter="wheel(1)">
                                      <p:cBhvr>
                                        <p:cTn id="7" dur="2000"/>
                                        <p:tgtEl>
                                          <p:spTgt spid="7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2000" fill="hold" grpId="3" nodeType="clickEffect">
                                  <p:stCondLst>
                                    <p:cond delay="0"/>
                                  </p:stCondLst>
                                  <p:childTnLst>
                                    <p:set>
                                      <p:cBhvr>
                                        <p:cTn id="11" dur="1" fill="hold">
                                          <p:stCondLst>
                                            <p:cond delay="0"/>
                                          </p:stCondLst>
                                        </p:cTn>
                                        <p:tgtEl>
                                          <p:spTgt spid="54"/>
                                        </p:tgtEl>
                                        <p:attrNameLst>
                                          <p:attrName>style.visibility</p:attrName>
                                        </p:attrNameLst>
                                      </p:cBhvr>
                                      <p:to>
                                        <p:strVal val="visible"/>
                                      </p:to>
                                    </p:set>
                                    <p:animEffect transition="in" filter="diamond(in)">
                                      <p:cBhvr>
                                        <p:cTn id="12" dur="2000"/>
                                        <p:tgtEl>
                                          <p:spTgt spid="54"/>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1" presetClass="entr" presetSubtype="1" dur="2000" fill="hold" grpId="1" nodeType="clickEffect">
                                  <p:stCondLst>
                                    <p:cond delay="0"/>
                                  </p:stCondLst>
                                  <p:childTnLst>
                                    <p:set>
                                      <p:cBhvr>
                                        <p:cTn id="16" dur="1" fill="hold">
                                          <p:stCondLst>
                                            <p:cond delay="0"/>
                                          </p:stCondLst>
                                        </p:cTn>
                                        <p:tgtEl>
                                          <p:spTgt spid="78"/>
                                        </p:tgtEl>
                                        <p:attrNameLst>
                                          <p:attrName>style.visibility</p:attrName>
                                        </p:attrNameLst>
                                      </p:cBhvr>
                                      <p:to>
                                        <p:strVal val="visible"/>
                                      </p:to>
                                    </p:set>
                                    <p:animEffect transition="in" filter="wheel(1)">
                                      <p:cBhvr>
                                        <p:cTn id="17" dur="2000"/>
                                        <p:tgtEl>
                                          <p:spTgt spid="78"/>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8" presetClass="entr" presetSubtype="16" dur="2000" fill="hold" grpId="5"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diamond(in)">
                                      <p:cBhvr>
                                        <p:cTn id="22" dur="2000"/>
                                        <p:tgtEl>
                                          <p:spTgt spid="6"/>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2" nodeType="clickEffect">
                                  <p:stCondLst>
                                    <p:cond delay="0"/>
                                  </p:stCondLst>
                                  <p:childTnLst>
                                    <p:set>
                                      <p:cBhvr>
                                        <p:cTn id="26" dur="1" fill="hold">
                                          <p:stCondLst>
                                            <p:cond delay="0"/>
                                          </p:stCondLst>
                                        </p:cTn>
                                        <p:tgtEl>
                                          <p:spTgt spid="81"/>
                                        </p:tgtEl>
                                        <p:attrNameLst>
                                          <p:attrName>style.visibility</p:attrName>
                                        </p:attrNameLst>
                                      </p:cBhvr>
                                      <p:to>
                                        <p:strVal val="visible"/>
                                      </p:to>
                                    </p:set>
                                    <p:animEffect transition="in" filter="blinds(horizontal)">
                                      <p:cBhvr>
                                        <p:cTn id="27" dur="500"/>
                                        <p:tgtEl>
                                          <p:spTgt spid="81"/>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8" presetClass="entr" presetSubtype="16" dur="2000" fill="hold" grpId="4"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diamond(in)">
                                      <p:cBhvr>
                                        <p:cTn id="3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p:bldP spid="78" grpId="1"/>
      <p:bldP spid="81" grpId="2"/>
      <p:bldP spid="54" grpId="3"/>
      <p:bldP spid="4" grpId="4"/>
      <p:bldP spid="6" grpId="5"/>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3" name="组合 12"/>
          <p:cNvGrpSpPr/>
          <p:nvPr/>
        </p:nvGrpSpPr>
        <p:grpSpPr>
          <a:xfrm>
            <a:off x="216816" y="0"/>
            <a:ext cx="518476" cy="985698"/>
            <a:chOff x="8730" y="0"/>
            <a:chExt cx="1589087" cy="3021084"/>
          </a:xfrm>
        </p:grpSpPr>
        <p:cxnSp>
          <p:nvCxnSpPr>
            <p:cNvPr id="14" name="直接连接符 13"/>
            <p:cNvCxnSpPr/>
            <p:nvPr/>
          </p:nvCxnSpPr>
          <p:spPr>
            <a:xfrm flipH="1">
              <a:off x="803273" y="0"/>
              <a:ext cx="0" cy="1381196"/>
            </a:xfrm>
            <a:prstGeom prst="line">
              <a:avLst/>
            </a:prstGeom>
            <a:ln w="28575">
              <a:solidFill>
                <a:srgbClr val="3D3D3D"/>
              </a:solidFill>
            </a:ln>
          </p:spPr>
          <p:style>
            <a:lnRef idx="1">
              <a:schemeClr val="accent1"/>
            </a:lnRef>
            <a:fillRef idx="0">
              <a:schemeClr val="accent1"/>
            </a:fillRef>
            <a:effectRef idx="0">
              <a:schemeClr val="accent1"/>
            </a:effectRef>
            <a:fontRef idx="minor">
              <a:schemeClr val="tx1"/>
            </a:fontRef>
          </p:style>
        </p:cxnSp>
        <p:grpSp>
          <p:nvGrpSpPr>
            <p:cNvPr id="15" name="Group 4"/>
            <p:cNvGrpSpPr>
              <a:grpSpLocks noChangeAspect="1"/>
            </p:cNvGrpSpPr>
            <p:nvPr/>
          </p:nvGrpSpPr>
          <p:grpSpPr>
            <a:xfrm>
              <a:off x="8730" y="1381196"/>
              <a:ext cx="1589087" cy="1639888"/>
              <a:chOff x="1308" y="1009"/>
              <a:chExt cx="1001" cy="1033"/>
            </a:xfrm>
          </p:grpSpPr>
          <p:sp>
            <p:nvSpPr>
              <p:cNvPr id="16" name="Freeform 5"/>
              <p:cNvSpPr/>
              <p:nvPr/>
            </p:nvSpPr>
            <p:spPr bwMode="auto">
              <a:xfrm>
                <a:off x="1533" y="1009"/>
                <a:ext cx="571" cy="830"/>
              </a:xfrm>
              <a:custGeom>
                <a:gdLst>
                  <a:gd name="T0" fmla="*/ 404 w 439"/>
                  <a:gd name="T1" fmla="*/ 298 h 638"/>
                  <a:gd name="T2" fmla="*/ 321 w 439"/>
                  <a:gd name="T3" fmla="*/ 223 h 638"/>
                  <a:gd name="T4" fmla="*/ 321 w 439"/>
                  <a:gd name="T5" fmla="*/ 50 h 638"/>
                  <a:gd name="T6" fmla="*/ 318 w 439"/>
                  <a:gd name="T7" fmla="*/ 41 h 638"/>
                  <a:gd name="T8" fmla="*/ 221 w 439"/>
                  <a:gd name="T9" fmla="*/ 0 h 638"/>
                  <a:gd name="T10" fmla="*/ 118 w 439"/>
                  <a:gd name="T11" fmla="*/ 40 h 638"/>
                  <a:gd name="T12" fmla="*/ 114 w 439"/>
                  <a:gd name="T13" fmla="*/ 50 h 638"/>
                  <a:gd name="T14" fmla="*/ 114 w 439"/>
                  <a:gd name="T15" fmla="*/ 225 h 638"/>
                  <a:gd name="T16" fmla="*/ 34 w 439"/>
                  <a:gd name="T17" fmla="*/ 300 h 638"/>
                  <a:gd name="T18" fmla="*/ 0 w 439"/>
                  <a:gd name="T19" fmla="*/ 418 h 638"/>
                  <a:gd name="T20" fmla="*/ 220 w 439"/>
                  <a:gd name="T21" fmla="*/ 638 h 638"/>
                  <a:gd name="T22" fmla="*/ 439 w 439"/>
                  <a:gd name="T23" fmla="*/ 418 h 638"/>
                  <a:gd name="T24" fmla="*/ 404 w 439"/>
                  <a:gd name="T25" fmla="*/ 298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9" h="638">
                    <a:moveTo>
                      <a:pt x="404" y="298"/>
                    </a:moveTo>
                    <a:cubicBezTo>
                      <a:pt x="383" y="267"/>
                      <a:pt x="355" y="241"/>
                      <a:pt x="321" y="223"/>
                    </a:cubicBezTo>
                    <a:cubicBezTo>
                      <a:pt x="321" y="222"/>
                      <a:pt x="321" y="50"/>
                      <a:pt x="321" y="50"/>
                    </a:cubicBezTo>
                    <a:cubicBezTo>
                      <a:pt x="321" y="47"/>
                      <a:pt x="320" y="44"/>
                      <a:pt x="318" y="41"/>
                    </a:cubicBezTo>
                    <a:cubicBezTo>
                      <a:pt x="316" y="39"/>
                      <a:pt x="282" y="0"/>
                      <a:pt x="221" y="0"/>
                    </a:cubicBezTo>
                    <a:cubicBezTo>
                      <a:pt x="162" y="0"/>
                      <a:pt x="120" y="38"/>
                      <a:pt x="118" y="40"/>
                    </a:cubicBezTo>
                    <a:cubicBezTo>
                      <a:pt x="116" y="43"/>
                      <a:pt x="114" y="46"/>
                      <a:pt x="114" y="50"/>
                    </a:cubicBezTo>
                    <a:cubicBezTo>
                      <a:pt x="114" y="50"/>
                      <a:pt x="114" y="223"/>
                      <a:pt x="114" y="225"/>
                    </a:cubicBezTo>
                    <a:cubicBezTo>
                      <a:pt x="81" y="243"/>
                      <a:pt x="54" y="269"/>
                      <a:pt x="34" y="300"/>
                    </a:cubicBezTo>
                    <a:cubicBezTo>
                      <a:pt x="11" y="335"/>
                      <a:pt x="0" y="376"/>
                      <a:pt x="0" y="418"/>
                    </a:cubicBezTo>
                    <a:cubicBezTo>
                      <a:pt x="0" y="539"/>
                      <a:pt x="98" y="638"/>
                      <a:pt x="220" y="638"/>
                    </a:cubicBezTo>
                    <a:cubicBezTo>
                      <a:pt x="341" y="638"/>
                      <a:pt x="439" y="539"/>
                      <a:pt x="439" y="418"/>
                    </a:cubicBezTo>
                    <a:cubicBezTo>
                      <a:pt x="439" y="375"/>
                      <a:pt x="427" y="334"/>
                      <a:pt x="404" y="298"/>
                    </a:cubicBezTo>
                    <a:close/>
                  </a:path>
                </a:pathLst>
              </a:custGeom>
              <a:solidFill>
                <a:srgbClr val="F7B63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17" name="Freeform 6"/>
              <p:cNvSpPr>
                <a:spLocks noEditPoints="1"/>
              </p:cNvSpPr>
              <p:nvPr/>
            </p:nvSpPr>
            <p:spPr bwMode="auto">
              <a:xfrm>
                <a:off x="1526" y="1009"/>
                <a:ext cx="573" cy="830"/>
              </a:xfrm>
              <a:custGeom>
                <a:gdLst>
                  <a:gd name="T0" fmla="*/ 440 w 440"/>
                  <a:gd name="T1" fmla="*/ 418 h 638"/>
                  <a:gd name="T2" fmla="*/ 322 w 440"/>
                  <a:gd name="T3" fmla="*/ 223 h 638"/>
                  <a:gd name="T4" fmla="*/ 319 w 440"/>
                  <a:gd name="T5" fmla="*/ 41 h 638"/>
                  <a:gd name="T6" fmla="*/ 119 w 440"/>
                  <a:gd name="T7" fmla="*/ 40 h 638"/>
                  <a:gd name="T8" fmla="*/ 114 w 440"/>
                  <a:gd name="T9" fmla="*/ 225 h 638"/>
                  <a:gd name="T10" fmla="*/ 0 w 440"/>
                  <a:gd name="T11" fmla="*/ 418 h 638"/>
                  <a:gd name="T12" fmla="*/ 143 w 440"/>
                  <a:gd name="T13" fmla="*/ 75 h 638"/>
                  <a:gd name="T14" fmla="*/ 294 w 440"/>
                  <a:gd name="T15" fmla="*/ 134 h 638"/>
                  <a:gd name="T16" fmla="*/ 143 w 440"/>
                  <a:gd name="T17" fmla="*/ 75 h 638"/>
                  <a:gd name="T18" fmla="*/ 294 w 440"/>
                  <a:gd name="T19" fmla="*/ 162 h 638"/>
                  <a:gd name="T20" fmla="*/ 294 w 440"/>
                  <a:gd name="T21" fmla="*/ 189 h 638"/>
                  <a:gd name="T22" fmla="*/ 143 w 440"/>
                  <a:gd name="T23" fmla="*/ 134 h 638"/>
                  <a:gd name="T24" fmla="*/ 213 w 440"/>
                  <a:gd name="T25" fmla="*/ 411 h 638"/>
                  <a:gd name="T26" fmla="*/ 184 w 440"/>
                  <a:gd name="T27" fmla="*/ 400 h 638"/>
                  <a:gd name="T28" fmla="*/ 196 w 440"/>
                  <a:gd name="T29" fmla="*/ 200 h 638"/>
                  <a:gd name="T30" fmla="*/ 230 w 440"/>
                  <a:gd name="T31" fmla="*/ 228 h 638"/>
                  <a:gd name="T32" fmla="*/ 218 w 440"/>
                  <a:gd name="T33" fmla="*/ 408 h 638"/>
                  <a:gd name="T34" fmla="*/ 213 w 440"/>
                  <a:gd name="T35" fmla="*/ 459 h 638"/>
                  <a:gd name="T36" fmla="*/ 213 w 440"/>
                  <a:gd name="T37" fmla="*/ 435 h 638"/>
                  <a:gd name="T38" fmla="*/ 136 w 440"/>
                  <a:gd name="T39" fmla="*/ 245 h 638"/>
                  <a:gd name="T40" fmla="*/ 143 w 440"/>
                  <a:gd name="T41" fmla="*/ 191 h 638"/>
                  <a:gd name="T42" fmla="*/ 183 w 440"/>
                  <a:gd name="T43" fmla="*/ 228 h 638"/>
                  <a:gd name="T44" fmla="*/ 146 w 440"/>
                  <a:gd name="T45" fmla="*/ 411 h 638"/>
                  <a:gd name="T46" fmla="*/ 139 w 440"/>
                  <a:gd name="T47" fmla="*/ 470 h 638"/>
                  <a:gd name="T48" fmla="*/ 181 w 440"/>
                  <a:gd name="T49" fmla="*/ 421 h 638"/>
                  <a:gd name="T50" fmla="*/ 188 w 440"/>
                  <a:gd name="T51" fmla="*/ 450 h 638"/>
                  <a:gd name="T52" fmla="*/ 237 w 440"/>
                  <a:gd name="T53" fmla="*/ 450 h 638"/>
                  <a:gd name="T54" fmla="*/ 245 w 440"/>
                  <a:gd name="T55" fmla="*/ 421 h 638"/>
                  <a:gd name="T56" fmla="*/ 286 w 440"/>
                  <a:gd name="T57" fmla="*/ 470 h 638"/>
                  <a:gd name="T58" fmla="*/ 279 w 440"/>
                  <a:gd name="T59" fmla="*/ 411 h 638"/>
                  <a:gd name="T60" fmla="*/ 243 w 440"/>
                  <a:gd name="T61" fmla="*/ 228 h 638"/>
                  <a:gd name="T62" fmla="*/ 294 w 440"/>
                  <a:gd name="T63" fmla="*/ 217 h 638"/>
                  <a:gd name="T64" fmla="*/ 302 w 440"/>
                  <a:gd name="T65" fmla="*/ 244 h 638"/>
                  <a:gd name="T66" fmla="*/ 220 w 440"/>
                  <a:gd name="T67" fmla="*/ 610 h 638"/>
                  <a:gd name="T68" fmla="*/ 136 w 440"/>
                  <a:gd name="T69" fmla="*/ 245 h 638"/>
                  <a:gd name="T70" fmla="*/ 160 w 440"/>
                  <a:gd name="T71" fmla="*/ 443 h 638"/>
                  <a:gd name="T72" fmla="*/ 143 w 440"/>
                  <a:gd name="T73" fmla="*/ 447 h 638"/>
                  <a:gd name="T74" fmla="*/ 168 w 440"/>
                  <a:gd name="T75" fmla="*/ 422 h 638"/>
                  <a:gd name="T76" fmla="*/ 273 w 440"/>
                  <a:gd name="T77" fmla="*/ 429 h 638"/>
                  <a:gd name="T78" fmla="*/ 280 w 440"/>
                  <a:gd name="T79" fmla="*/ 452 h 638"/>
                  <a:gd name="T80" fmla="*/ 258 w 440"/>
                  <a:gd name="T81" fmla="*/ 422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40" h="638">
                    <a:moveTo>
                      <a:pt x="220" y="638"/>
                    </a:moveTo>
                    <a:cubicBezTo>
                      <a:pt x="342" y="638"/>
                      <a:pt x="440" y="539"/>
                      <a:pt x="440" y="418"/>
                    </a:cubicBezTo>
                    <a:cubicBezTo>
                      <a:pt x="440" y="375"/>
                      <a:pt x="428" y="334"/>
                      <a:pt x="405" y="298"/>
                    </a:cubicBezTo>
                    <a:cubicBezTo>
                      <a:pt x="384" y="267"/>
                      <a:pt x="356" y="241"/>
                      <a:pt x="322" y="223"/>
                    </a:cubicBezTo>
                    <a:cubicBezTo>
                      <a:pt x="322" y="222"/>
                      <a:pt x="322" y="50"/>
                      <a:pt x="322" y="50"/>
                    </a:cubicBezTo>
                    <a:cubicBezTo>
                      <a:pt x="322" y="47"/>
                      <a:pt x="321" y="44"/>
                      <a:pt x="319" y="41"/>
                    </a:cubicBezTo>
                    <a:cubicBezTo>
                      <a:pt x="317" y="39"/>
                      <a:pt x="283" y="0"/>
                      <a:pt x="222" y="0"/>
                    </a:cubicBezTo>
                    <a:cubicBezTo>
                      <a:pt x="162" y="0"/>
                      <a:pt x="121" y="38"/>
                      <a:pt x="119" y="40"/>
                    </a:cubicBezTo>
                    <a:cubicBezTo>
                      <a:pt x="117" y="43"/>
                      <a:pt x="115" y="46"/>
                      <a:pt x="115" y="50"/>
                    </a:cubicBezTo>
                    <a:cubicBezTo>
                      <a:pt x="115" y="50"/>
                      <a:pt x="115" y="223"/>
                      <a:pt x="114" y="225"/>
                    </a:cubicBezTo>
                    <a:cubicBezTo>
                      <a:pt x="82" y="243"/>
                      <a:pt x="55" y="269"/>
                      <a:pt x="35" y="300"/>
                    </a:cubicBezTo>
                    <a:cubicBezTo>
                      <a:pt x="12" y="335"/>
                      <a:pt x="0" y="376"/>
                      <a:pt x="0" y="418"/>
                    </a:cubicBezTo>
                    <a:cubicBezTo>
                      <a:pt x="0" y="539"/>
                      <a:pt x="99" y="638"/>
                      <a:pt x="220" y="638"/>
                    </a:cubicBezTo>
                    <a:close/>
                    <a:moveTo>
                      <a:pt x="143" y="75"/>
                    </a:moveTo>
                    <a:cubicBezTo>
                      <a:pt x="294" y="102"/>
                      <a:pt x="294" y="102"/>
                      <a:pt x="294" y="102"/>
                    </a:cubicBezTo>
                    <a:cubicBezTo>
                      <a:pt x="294" y="134"/>
                      <a:pt x="294" y="134"/>
                      <a:pt x="294" y="134"/>
                    </a:cubicBezTo>
                    <a:cubicBezTo>
                      <a:pt x="143" y="106"/>
                      <a:pt x="143" y="106"/>
                      <a:pt x="143" y="106"/>
                    </a:cubicBezTo>
                    <a:lnTo>
                      <a:pt x="143" y="75"/>
                    </a:lnTo>
                    <a:close/>
                    <a:moveTo>
                      <a:pt x="143" y="134"/>
                    </a:moveTo>
                    <a:cubicBezTo>
                      <a:pt x="294" y="162"/>
                      <a:pt x="294" y="162"/>
                      <a:pt x="294" y="162"/>
                    </a:cubicBezTo>
                    <a:cubicBezTo>
                      <a:pt x="294" y="180"/>
                      <a:pt x="294" y="180"/>
                      <a:pt x="294" y="180"/>
                    </a:cubicBezTo>
                    <a:cubicBezTo>
                      <a:pt x="294" y="189"/>
                      <a:pt x="294" y="189"/>
                      <a:pt x="294" y="189"/>
                    </a:cubicBezTo>
                    <a:cubicBezTo>
                      <a:pt x="143" y="163"/>
                      <a:pt x="143" y="163"/>
                      <a:pt x="143" y="163"/>
                    </a:cubicBezTo>
                    <a:lnTo>
                      <a:pt x="143" y="134"/>
                    </a:lnTo>
                    <a:close/>
                    <a:moveTo>
                      <a:pt x="218" y="408"/>
                    </a:moveTo>
                    <a:cubicBezTo>
                      <a:pt x="216" y="409"/>
                      <a:pt x="214" y="410"/>
                      <a:pt x="213" y="411"/>
                    </a:cubicBezTo>
                    <a:cubicBezTo>
                      <a:pt x="211" y="410"/>
                      <a:pt x="209" y="409"/>
                      <a:pt x="207" y="408"/>
                    </a:cubicBezTo>
                    <a:cubicBezTo>
                      <a:pt x="201" y="404"/>
                      <a:pt x="193" y="402"/>
                      <a:pt x="184" y="400"/>
                    </a:cubicBezTo>
                    <a:cubicBezTo>
                      <a:pt x="191" y="354"/>
                      <a:pt x="194" y="273"/>
                      <a:pt x="195" y="228"/>
                    </a:cubicBezTo>
                    <a:cubicBezTo>
                      <a:pt x="195" y="215"/>
                      <a:pt x="196" y="205"/>
                      <a:pt x="196" y="200"/>
                    </a:cubicBezTo>
                    <a:cubicBezTo>
                      <a:pt x="230" y="206"/>
                      <a:pt x="230" y="206"/>
                      <a:pt x="230" y="206"/>
                    </a:cubicBezTo>
                    <a:cubicBezTo>
                      <a:pt x="230" y="211"/>
                      <a:pt x="230" y="219"/>
                      <a:pt x="230" y="228"/>
                    </a:cubicBezTo>
                    <a:cubicBezTo>
                      <a:pt x="231" y="273"/>
                      <a:pt x="234" y="354"/>
                      <a:pt x="241" y="400"/>
                    </a:cubicBezTo>
                    <a:cubicBezTo>
                      <a:pt x="233" y="402"/>
                      <a:pt x="225" y="404"/>
                      <a:pt x="218" y="408"/>
                    </a:cubicBezTo>
                    <a:close/>
                    <a:moveTo>
                      <a:pt x="225" y="448"/>
                    </a:moveTo>
                    <a:cubicBezTo>
                      <a:pt x="224" y="452"/>
                      <a:pt x="218" y="459"/>
                      <a:pt x="213" y="459"/>
                    </a:cubicBezTo>
                    <a:cubicBezTo>
                      <a:pt x="208" y="459"/>
                      <a:pt x="201" y="452"/>
                      <a:pt x="201" y="448"/>
                    </a:cubicBezTo>
                    <a:cubicBezTo>
                      <a:pt x="201" y="445"/>
                      <a:pt x="204" y="439"/>
                      <a:pt x="213" y="435"/>
                    </a:cubicBezTo>
                    <a:cubicBezTo>
                      <a:pt x="221" y="439"/>
                      <a:pt x="225" y="445"/>
                      <a:pt x="225" y="448"/>
                    </a:cubicBezTo>
                    <a:close/>
                    <a:moveTo>
                      <a:pt x="136" y="245"/>
                    </a:moveTo>
                    <a:cubicBezTo>
                      <a:pt x="144" y="242"/>
                      <a:pt x="144" y="242"/>
                      <a:pt x="144" y="242"/>
                    </a:cubicBezTo>
                    <a:cubicBezTo>
                      <a:pt x="143" y="191"/>
                      <a:pt x="143" y="191"/>
                      <a:pt x="143" y="191"/>
                    </a:cubicBezTo>
                    <a:cubicBezTo>
                      <a:pt x="183" y="198"/>
                      <a:pt x="183" y="198"/>
                      <a:pt x="183" y="198"/>
                    </a:cubicBezTo>
                    <a:cubicBezTo>
                      <a:pt x="183" y="205"/>
                      <a:pt x="183" y="215"/>
                      <a:pt x="183" y="228"/>
                    </a:cubicBezTo>
                    <a:cubicBezTo>
                      <a:pt x="181" y="278"/>
                      <a:pt x="178" y="360"/>
                      <a:pt x="172" y="400"/>
                    </a:cubicBezTo>
                    <a:cubicBezTo>
                      <a:pt x="162" y="401"/>
                      <a:pt x="153" y="404"/>
                      <a:pt x="146" y="411"/>
                    </a:cubicBezTo>
                    <a:cubicBezTo>
                      <a:pt x="138" y="418"/>
                      <a:pt x="133" y="429"/>
                      <a:pt x="131" y="441"/>
                    </a:cubicBezTo>
                    <a:cubicBezTo>
                      <a:pt x="129" y="453"/>
                      <a:pt x="132" y="464"/>
                      <a:pt x="139" y="470"/>
                    </a:cubicBezTo>
                    <a:cubicBezTo>
                      <a:pt x="146" y="477"/>
                      <a:pt x="158" y="477"/>
                      <a:pt x="170" y="457"/>
                    </a:cubicBezTo>
                    <a:cubicBezTo>
                      <a:pt x="174" y="449"/>
                      <a:pt x="178" y="436"/>
                      <a:pt x="181" y="421"/>
                    </a:cubicBezTo>
                    <a:cubicBezTo>
                      <a:pt x="186" y="421"/>
                      <a:pt x="192" y="423"/>
                      <a:pt x="197" y="425"/>
                    </a:cubicBezTo>
                    <a:cubicBezTo>
                      <a:pt x="189" y="434"/>
                      <a:pt x="188" y="444"/>
                      <a:pt x="188" y="450"/>
                    </a:cubicBezTo>
                    <a:cubicBezTo>
                      <a:pt x="189" y="464"/>
                      <a:pt x="200" y="480"/>
                      <a:pt x="213" y="480"/>
                    </a:cubicBezTo>
                    <a:cubicBezTo>
                      <a:pt x="225" y="480"/>
                      <a:pt x="236" y="464"/>
                      <a:pt x="237" y="450"/>
                    </a:cubicBezTo>
                    <a:cubicBezTo>
                      <a:pt x="237" y="444"/>
                      <a:pt x="236" y="434"/>
                      <a:pt x="229" y="425"/>
                    </a:cubicBezTo>
                    <a:cubicBezTo>
                      <a:pt x="234" y="423"/>
                      <a:pt x="239" y="421"/>
                      <a:pt x="245" y="421"/>
                    </a:cubicBezTo>
                    <a:cubicBezTo>
                      <a:pt x="248" y="436"/>
                      <a:pt x="251" y="449"/>
                      <a:pt x="256" y="457"/>
                    </a:cubicBezTo>
                    <a:cubicBezTo>
                      <a:pt x="267" y="477"/>
                      <a:pt x="279" y="477"/>
                      <a:pt x="286" y="470"/>
                    </a:cubicBezTo>
                    <a:cubicBezTo>
                      <a:pt x="293" y="464"/>
                      <a:pt x="296" y="453"/>
                      <a:pt x="294" y="441"/>
                    </a:cubicBezTo>
                    <a:cubicBezTo>
                      <a:pt x="292" y="429"/>
                      <a:pt x="287" y="418"/>
                      <a:pt x="279" y="411"/>
                    </a:cubicBezTo>
                    <a:cubicBezTo>
                      <a:pt x="272" y="404"/>
                      <a:pt x="263" y="401"/>
                      <a:pt x="254" y="400"/>
                    </a:cubicBezTo>
                    <a:cubicBezTo>
                      <a:pt x="247" y="360"/>
                      <a:pt x="244" y="278"/>
                      <a:pt x="243" y="228"/>
                    </a:cubicBezTo>
                    <a:cubicBezTo>
                      <a:pt x="243" y="220"/>
                      <a:pt x="242" y="214"/>
                      <a:pt x="242" y="208"/>
                    </a:cubicBezTo>
                    <a:cubicBezTo>
                      <a:pt x="294" y="217"/>
                      <a:pt x="294" y="217"/>
                      <a:pt x="294" y="217"/>
                    </a:cubicBezTo>
                    <a:cubicBezTo>
                      <a:pt x="294" y="240"/>
                      <a:pt x="294" y="240"/>
                      <a:pt x="294" y="240"/>
                    </a:cubicBezTo>
                    <a:cubicBezTo>
                      <a:pt x="302" y="244"/>
                      <a:pt x="302" y="244"/>
                      <a:pt x="302" y="244"/>
                    </a:cubicBezTo>
                    <a:cubicBezTo>
                      <a:pt x="369" y="275"/>
                      <a:pt x="413" y="344"/>
                      <a:pt x="413" y="418"/>
                    </a:cubicBezTo>
                    <a:cubicBezTo>
                      <a:pt x="413" y="524"/>
                      <a:pt x="326" y="610"/>
                      <a:pt x="220" y="610"/>
                    </a:cubicBezTo>
                    <a:cubicBezTo>
                      <a:pt x="114" y="610"/>
                      <a:pt x="28" y="524"/>
                      <a:pt x="28" y="418"/>
                    </a:cubicBezTo>
                    <a:cubicBezTo>
                      <a:pt x="28" y="344"/>
                      <a:pt x="70" y="278"/>
                      <a:pt x="136" y="245"/>
                    </a:cubicBezTo>
                    <a:close/>
                    <a:moveTo>
                      <a:pt x="168" y="422"/>
                    </a:moveTo>
                    <a:cubicBezTo>
                      <a:pt x="165" y="431"/>
                      <a:pt x="163" y="438"/>
                      <a:pt x="160" y="443"/>
                    </a:cubicBezTo>
                    <a:cubicBezTo>
                      <a:pt x="154" y="454"/>
                      <a:pt x="148" y="455"/>
                      <a:pt x="145" y="452"/>
                    </a:cubicBezTo>
                    <a:cubicBezTo>
                      <a:pt x="144" y="451"/>
                      <a:pt x="143" y="449"/>
                      <a:pt x="143" y="447"/>
                    </a:cubicBezTo>
                    <a:cubicBezTo>
                      <a:pt x="144" y="439"/>
                      <a:pt x="147" y="434"/>
                      <a:pt x="152" y="429"/>
                    </a:cubicBezTo>
                    <a:cubicBezTo>
                      <a:pt x="156" y="425"/>
                      <a:pt x="162" y="423"/>
                      <a:pt x="168" y="422"/>
                    </a:cubicBezTo>
                    <a:close/>
                    <a:moveTo>
                      <a:pt x="258" y="422"/>
                    </a:moveTo>
                    <a:cubicBezTo>
                      <a:pt x="264" y="423"/>
                      <a:pt x="269" y="425"/>
                      <a:pt x="273" y="429"/>
                    </a:cubicBezTo>
                    <a:cubicBezTo>
                      <a:pt x="278" y="434"/>
                      <a:pt x="281" y="439"/>
                      <a:pt x="282" y="447"/>
                    </a:cubicBezTo>
                    <a:cubicBezTo>
                      <a:pt x="283" y="449"/>
                      <a:pt x="282" y="451"/>
                      <a:pt x="280" y="452"/>
                    </a:cubicBezTo>
                    <a:cubicBezTo>
                      <a:pt x="277" y="455"/>
                      <a:pt x="271" y="454"/>
                      <a:pt x="265" y="443"/>
                    </a:cubicBezTo>
                    <a:cubicBezTo>
                      <a:pt x="262" y="438"/>
                      <a:pt x="260" y="431"/>
                      <a:pt x="258" y="422"/>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18" name="Freeform 7"/>
              <p:cNvSpPr/>
              <p:nvPr/>
            </p:nvSpPr>
            <p:spPr bwMode="auto">
              <a:xfrm>
                <a:off x="2145" y="1578"/>
                <a:ext cx="164" cy="42"/>
              </a:xfrm>
              <a:custGeom>
                <a:gdLst>
                  <a:gd name="T0" fmla="*/ 0 w 126"/>
                  <a:gd name="T1" fmla="*/ 16 h 33"/>
                  <a:gd name="T2" fmla="*/ 17 w 126"/>
                  <a:gd name="T3" fmla="*/ 33 h 33"/>
                  <a:gd name="T4" fmla="*/ 109 w 126"/>
                  <a:gd name="T5" fmla="*/ 33 h 33"/>
                  <a:gd name="T6" fmla="*/ 126 w 126"/>
                  <a:gd name="T7" fmla="*/ 16 h 33"/>
                  <a:gd name="T8" fmla="*/ 109 w 126"/>
                  <a:gd name="T9" fmla="*/ 0 h 33"/>
                  <a:gd name="T10" fmla="*/ 17 w 126"/>
                  <a:gd name="T11" fmla="*/ 0 h 33"/>
                  <a:gd name="T12" fmla="*/ 0 w 126"/>
                  <a:gd name="T13" fmla="*/ 16 h 33"/>
                </a:gdLst>
                <a:cxnLst>
                  <a:cxn ang="0">
                    <a:pos x="T0" y="T1"/>
                  </a:cxn>
                  <a:cxn ang="0">
                    <a:pos x="T2" y="T3"/>
                  </a:cxn>
                  <a:cxn ang="0">
                    <a:pos x="T4" y="T5"/>
                  </a:cxn>
                  <a:cxn ang="0">
                    <a:pos x="T6" y="T7"/>
                  </a:cxn>
                  <a:cxn ang="0">
                    <a:pos x="T8" y="T9"/>
                  </a:cxn>
                  <a:cxn ang="0">
                    <a:pos x="T10" y="T11"/>
                  </a:cxn>
                  <a:cxn ang="0">
                    <a:pos x="T12" y="T13"/>
                  </a:cxn>
                </a:cxnLst>
                <a:rect l="0" t="0" r="r" b="b"/>
                <a:pathLst>
                  <a:path w="125" h="33">
                    <a:moveTo>
                      <a:pt x="0" y="16"/>
                    </a:moveTo>
                    <a:cubicBezTo>
                      <a:pt x="0" y="25"/>
                      <a:pt x="7" y="33"/>
                      <a:pt x="17" y="33"/>
                    </a:cubicBezTo>
                    <a:cubicBezTo>
                      <a:pt x="109" y="33"/>
                      <a:pt x="109" y="33"/>
                      <a:pt x="109" y="33"/>
                    </a:cubicBezTo>
                    <a:cubicBezTo>
                      <a:pt x="118" y="33"/>
                      <a:pt x="126" y="25"/>
                      <a:pt x="126" y="16"/>
                    </a:cubicBezTo>
                    <a:cubicBezTo>
                      <a:pt x="126" y="7"/>
                      <a:pt x="118" y="0"/>
                      <a:pt x="109" y="0"/>
                    </a:cubicBezTo>
                    <a:cubicBezTo>
                      <a:pt x="17" y="0"/>
                      <a:pt x="17" y="0"/>
                      <a:pt x="17" y="0"/>
                    </a:cubicBezTo>
                    <a:cubicBezTo>
                      <a:pt x="7" y="0"/>
                      <a:pt x="0" y="7"/>
                      <a:pt x="0" y="16"/>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20" name="Freeform 8"/>
              <p:cNvSpPr/>
              <p:nvPr/>
            </p:nvSpPr>
            <p:spPr bwMode="auto">
              <a:xfrm>
                <a:off x="1763" y="1882"/>
                <a:ext cx="44" cy="160"/>
              </a:xfrm>
              <a:custGeom>
                <a:gdLst>
                  <a:gd name="T0" fmla="*/ 17 w 34"/>
                  <a:gd name="T1" fmla="*/ 0 h 123"/>
                  <a:gd name="T2" fmla="*/ 0 w 34"/>
                  <a:gd name="T3" fmla="*/ 16 h 123"/>
                  <a:gd name="T4" fmla="*/ 0 w 34"/>
                  <a:gd name="T5" fmla="*/ 106 h 123"/>
                  <a:gd name="T6" fmla="*/ 17 w 34"/>
                  <a:gd name="T7" fmla="*/ 123 h 123"/>
                  <a:gd name="T8" fmla="*/ 34 w 34"/>
                  <a:gd name="T9" fmla="*/ 106 h 123"/>
                  <a:gd name="T10" fmla="*/ 34 w 34"/>
                  <a:gd name="T11" fmla="*/ 16 h 123"/>
                  <a:gd name="T12" fmla="*/ 17 w 34"/>
                  <a:gd name="T13" fmla="*/ 0 h 123"/>
                </a:gdLst>
                <a:cxnLst>
                  <a:cxn ang="0">
                    <a:pos x="T0" y="T1"/>
                  </a:cxn>
                  <a:cxn ang="0">
                    <a:pos x="T2" y="T3"/>
                  </a:cxn>
                  <a:cxn ang="0">
                    <a:pos x="T4" y="T5"/>
                  </a:cxn>
                  <a:cxn ang="0">
                    <a:pos x="T6" y="T7"/>
                  </a:cxn>
                  <a:cxn ang="0">
                    <a:pos x="T8" y="T9"/>
                  </a:cxn>
                  <a:cxn ang="0">
                    <a:pos x="T10" y="T11"/>
                  </a:cxn>
                  <a:cxn ang="0">
                    <a:pos x="T12" y="T13"/>
                  </a:cxn>
                </a:cxnLst>
                <a:rect l="0" t="0" r="r" b="b"/>
                <a:pathLst>
                  <a:path w="34" h="123">
                    <a:moveTo>
                      <a:pt x="17" y="0"/>
                    </a:moveTo>
                    <a:cubicBezTo>
                      <a:pt x="7" y="0"/>
                      <a:pt x="0" y="7"/>
                      <a:pt x="0" y="16"/>
                    </a:cubicBezTo>
                    <a:cubicBezTo>
                      <a:pt x="0" y="106"/>
                      <a:pt x="0" y="106"/>
                      <a:pt x="0" y="106"/>
                    </a:cubicBezTo>
                    <a:cubicBezTo>
                      <a:pt x="0" y="115"/>
                      <a:pt x="7" y="123"/>
                      <a:pt x="17" y="123"/>
                    </a:cubicBezTo>
                    <a:cubicBezTo>
                      <a:pt x="26" y="123"/>
                      <a:pt x="34" y="115"/>
                      <a:pt x="34" y="106"/>
                    </a:cubicBezTo>
                    <a:cubicBezTo>
                      <a:pt x="34" y="16"/>
                      <a:pt x="34" y="16"/>
                      <a:pt x="34" y="16"/>
                    </a:cubicBezTo>
                    <a:cubicBezTo>
                      <a:pt x="34" y="7"/>
                      <a:pt x="26" y="0"/>
                      <a:pt x="17"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21" name="Freeform 9"/>
              <p:cNvSpPr/>
              <p:nvPr/>
            </p:nvSpPr>
            <p:spPr bwMode="auto">
              <a:xfrm>
                <a:off x="1308" y="1557"/>
                <a:ext cx="165" cy="44"/>
              </a:xfrm>
              <a:custGeom>
                <a:gdLst>
                  <a:gd name="T0" fmla="*/ 17 w 127"/>
                  <a:gd name="T1" fmla="*/ 34 h 34"/>
                  <a:gd name="T2" fmla="*/ 110 w 127"/>
                  <a:gd name="T3" fmla="*/ 34 h 34"/>
                  <a:gd name="T4" fmla="*/ 127 w 127"/>
                  <a:gd name="T5" fmla="*/ 17 h 34"/>
                  <a:gd name="T6" fmla="*/ 110 w 127"/>
                  <a:gd name="T7" fmla="*/ 0 h 34"/>
                  <a:gd name="T8" fmla="*/ 17 w 127"/>
                  <a:gd name="T9" fmla="*/ 0 h 34"/>
                  <a:gd name="T10" fmla="*/ 0 w 127"/>
                  <a:gd name="T11" fmla="*/ 17 h 34"/>
                  <a:gd name="T12" fmla="*/ 17 w 127"/>
                  <a:gd name="T13" fmla="*/ 34 h 34"/>
                </a:gdLst>
                <a:cxnLst>
                  <a:cxn ang="0">
                    <a:pos x="T0" y="T1"/>
                  </a:cxn>
                  <a:cxn ang="0">
                    <a:pos x="T2" y="T3"/>
                  </a:cxn>
                  <a:cxn ang="0">
                    <a:pos x="T4" y="T5"/>
                  </a:cxn>
                  <a:cxn ang="0">
                    <a:pos x="T6" y="T7"/>
                  </a:cxn>
                  <a:cxn ang="0">
                    <a:pos x="T8" y="T9"/>
                  </a:cxn>
                  <a:cxn ang="0">
                    <a:pos x="T10" y="T11"/>
                  </a:cxn>
                  <a:cxn ang="0">
                    <a:pos x="T12" y="T13"/>
                  </a:cxn>
                </a:cxnLst>
                <a:rect l="0" t="0" r="r" b="b"/>
                <a:pathLst>
                  <a:path w="127" h="34">
                    <a:moveTo>
                      <a:pt x="17" y="34"/>
                    </a:moveTo>
                    <a:cubicBezTo>
                      <a:pt x="110" y="34"/>
                      <a:pt x="110" y="34"/>
                      <a:pt x="110" y="34"/>
                    </a:cubicBezTo>
                    <a:cubicBezTo>
                      <a:pt x="119" y="34"/>
                      <a:pt x="127" y="26"/>
                      <a:pt x="127" y="17"/>
                    </a:cubicBezTo>
                    <a:cubicBezTo>
                      <a:pt x="127" y="8"/>
                      <a:pt x="119" y="0"/>
                      <a:pt x="110" y="0"/>
                    </a:cubicBezTo>
                    <a:cubicBezTo>
                      <a:pt x="17" y="0"/>
                      <a:pt x="17" y="0"/>
                      <a:pt x="17" y="0"/>
                    </a:cubicBezTo>
                    <a:cubicBezTo>
                      <a:pt x="8" y="0"/>
                      <a:pt x="0" y="8"/>
                      <a:pt x="0" y="17"/>
                    </a:cubicBezTo>
                    <a:cubicBezTo>
                      <a:pt x="0" y="26"/>
                      <a:pt x="8" y="34"/>
                      <a:pt x="17" y="3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23" name="Freeform 10"/>
              <p:cNvSpPr/>
              <p:nvPr/>
            </p:nvSpPr>
            <p:spPr bwMode="auto">
              <a:xfrm>
                <a:off x="1403" y="1231"/>
                <a:ext cx="145" cy="117"/>
              </a:xfrm>
              <a:custGeom>
                <a:gdLst>
                  <a:gd name="T0" fmla="*/ 9 w 112"/>
                  <a:gd name="T1" fmla="*/ 30 h 90"/>
                  <a:gd name="T2" fmla="*/ 83 w 112"/>
                  <a:gd name="T3" fmla="*/ 84 h 90"/>
                  <a:gd name="T4" fmla="*/ 107 w 112"/>
                  <a:gd name="T5" fmla="*/ 81 h 90"/>
                  <a:gd name="T6" fmla="*/ 103 w 112"/>
                  <a:gd name="T7" fmla="*/ 58 h 90"/>
                  <a:gd name="T8" fmla="*/ 30 w 112"/>
                  <a:gd name="T9" fmla="*/ 3 h 90"/>
                  <a:gd name="T10" fmla="*/ 20 w 112"/>
                  <a:gd name="T11" fmla="*/ 0 h 90"/>
                  <a:gd name="T12" fmla="*/ 6 w 112"/>
                  <a:gd name="T13" fmla="*/ 7 h 90"/>
                  <a:gd name="T14" fmla="*/ 9 w 112"/>
                  <a:gd name="T15" fmla="*/ 30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9" y="30"/>
                    </a:moveTo>
                    <a:cubicBezTo>
                      <a:pt x="83" y="84"/>
                      <a:pt x="83" y="84"/>
                      <a:pt x="83" y="84"/>
                    </a:cubicBezTo>
                    <a:cubicBezTo>
                      <a:pt x="90" y="90"/>
                      <a:pt x="101" y="88"/>
                      <a:pt x="107" y="81"/>
                    </a:cubicBezTo>
                    <a:cubicBezTo>
                      <a:pt x="112" y="74"/>
                      <a:pt x="111" y="63"/>
                      <a:pt x="103" y="58"/>
                    </a:cubicBezTo>
                    <a:cubicBezTo>
                      <a:pt x="30" y="3"/>
                      <a:pt x="30" y="3"/>
                      <a:pt x="30" y="3"/>
                    </a:cubicBezTo>
                    <a:cubicBezTo>
                      <a:pt x="27" y="1"/>
                      <a:pt x="23" y="0"/>
                      <a:pt x="20" y="0"/>
                    </a:cubicBezTo>
                    <a:cubicBezTo>
                      <a:pt x="14" y="0"/>
                      <a:pt x="9" y="2"/>
                      <a:pt x="6" y="7"/>
                    </a:cubicBezTo>
                    <a:cubicBezTo>
                      <a:pt x="0" y="14"/>
                      <a:pt x="2" y="24"/>
                      <a:pt x="9" y="3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29" name="Freeform 11"/>
              <p:cNvSpPr/>
              <p:nvPr/>
            </p:nvSpPr>
            <p:spPr bwMode="auto">
              <a:xfrm>
                <a:off x="2073" y="1231"/>
                <a:ext cx="145" cy="117"/>
              </a:xfrm>
              <a:custGeom>
                <a:gdLst>
                  <a:gd name="T0" fmla="*/ 29 w 112"/>
                  <a:gd name="T1" fmla="*/ 84 h 90"/>
                  <a:gd name="T2" fmla="*/ 103 w 112"/>
                  <a:gd name="T3" fmla="*/ 30 h 90"/>
                  <a:gd name="T4" fmla="*/ 106 w 112"/>
                  <a:gd name="T5" fmla="*/ 7 h 90"/>
                  <a:gd name="T6" fmla="*/ 92 w 112"/>
                  <a:gd name="T7" fmla="*/ 0 h 90"/>
                  <a:gd name="T8" fmla="*/ 82 w 112"/>
                  <a:gd name="T9" fmla="*/ 3 h 90"/>
                  <a:gd name="T10" fmla="*/ 9 w 112"/>
                  <a:gd name="T11" fmla="*/ 58 h 90"/>
                  <a:gd name="T12" fmla="*/ 5 w 112"/>
                  <a:gd name="T13" fmla="*/ 81 h 90"/>
                  <a:gd name="T14" fmla="*/ 29 w 112"/>
                  <a:gd name="T15" fmla="*/ 84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29" y="84"/>
                    </a:moveTo>
                    <a:cubicBezTo>
                      <a:pt x="103" y="30"/>
                      <a:pt x="103" y="30"/>
                      <a:pt x="103" y="30"/>
                    </a:cubicBezTo>
                    <a:cubicBezTo>
                      <a:pt x="110" y="24"/>
                      <a:pt x="112" y="14"/>
                      <a:pt x="106" y="7"/>
                    </a:cubicBezTo>
                    <a:cubicBezTo>
                      <a:pt x="103" y="2"/>
                      <a:pt x="98" y="0"/>
                      <a:pt x="92" y="0"/>
                    </a:cubicBezTo>
                    <a:cubicBezTo>
                      <a:pt x="89" y="0"/>
                      <a:pt x="85" y="1"/>
                      <a:pt x="82" y="3"/>
                    </a:cubicBezTo>
                    <a:cubicBezTo>
                      <a:pt x="9" y="58"/>
                      <a:pt x="9" y="58"/>
                      <a:pt x="9" y="58"/>
                    </a:cubicBezTo>
                    <a:cubicBezTo>
                      <a:pt x="1" y="63"/>
                      <a:pt x="0" y="74"/>
                      <a:pt x="5" y="81"/>
                    </a:cubicBezTo>
                    <a:cubicBezTo>
                      <a:pt x="11" y="88"/>
                      <a:pt x="22" y="90"/>
                      <a:pt x="29" y="8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30" name="Freeform 12"/>
              <p:cNvSpPr/>
              <p:nvPr/>
            </p:nvSpPr>
            <p:spPr bwMode="auto">
              <a:xfrm>
                <a:off x="1431" y="1813"/>
                <a:ext cx="134" cy="128"/>
              </a:xfrm>
              <a:custGeom>
                <a:gdLst>
                  <a:gd name="T0" fmla="*/ 84 w 103"/>
                  <a:gd name="T1" fmla="*/ 0 h 98"/>
                  <a:gd name="T2" fmla="*/ 72 w 103"/>
                  <a:gd name="T3" fmla="*/ 4 h 98"/>
                  <a:gd name="T4" fmla="*/ 7 w 103"/>
                  <a:gd name="T5" fmla="*/ 68 h 98"/>
                  <a:gd name="T6" fmla="*/ 7 w 103"/>
                  <a:gd name="T7" fmla="*/ 91 h 98"/>
                  <a:gd name="T8" fmla="*/ 31 w 103"/>
                  <a:gd name="T9" fmla="*/ 91 h 98"/>
                  <a:gd name="T10" fmla="*/ 96 w 103"/>
                  <a:gd name="T11" fmla="*/ 28 h 98"/>
                  <a:gd name="T12" fmla="*/ 96 w 103"/>
                  <a:gd name="T13" fmla="*/ 4 h 98"/>
                  <a:gd name="T14" fmla="*/ 84 w 103"/>
                  <a:gd name="T15" fmla="*/ 0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3" h="98">
                    <a:moveTo>
                      <a:pt x="84" y="0"/>
                    </a:moveTo>
                    <a:cubicBezTo>
                      <a:pt x="80" y="0"/>
                      <a:pt x="75" y="1"/>
                      <a:pt x="72" y="4"/>
                    </a:cubicBezTo>
                    <a:cubicBezTo>
                      <a:pt x="7" y="68"/>
                      <a:pt x="7" y="68"/>
                      <a:pt x="7" y="68"/>
                    </a:cubicBezTo>
                    <a:cubicBezTo>
                      <a:pt x="0" y="74"/>
                      <a:pt x="0" y="85"/>
                      <a:pt x="7" y="91"/>
                    </a:cubicBezTo>
                    <a:cubicBezTo>
                      <a:pt x="13" y="98"/>
                      <a:pt x="24" y="98"/>
                      <a:pt x="31" y="91"/>
                    </a:cubicBezTo>
                    <a:cubicBezTo>
                      <a:pt x="96" y="28"/>
                      <a:pt x="96" y="28"/>
                      <a:pt x="96" y="28"/>
                    </a:cubicBezTo>
                    <a:cubicBezTo>
                      <a:pt x="103" y="21"/>
                      <a:pt x="103" y="11"/>
                      <a:pt x="96" y="4"/>
                    </a:cubicBezTo>
                    <a:cubicBezTo>
                      <a:pt x="93" y="1"/>
                      <a:pt x="88" y="0"/>
                      <a:pt x="84"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sp>
            <p:nvSpPr>
              <p:cNvPr id="31" name="Freeform 13"/>
              <p:cNvSpPr/>
              <p:nvPr/>
            </p:nvSpPr>
            <p:spPr bwMode="auto">
              <a:xfrm>
                <a:off x="2043" y="1813"/>
                <a:ext cx="132" cy="128"/>
              </a:xfrm>
              <a:custGeom>
                <a:gdLst>
                  <a:gd name="T0" fmla="*/ 31 w 102"/>
                  <a:gd name="T1" fmla="*/ 4 h 98"/>
                  <a:gd name="T2" fmla="*/ 19 w 102"/>
                  <a:gd name="T3" fmla="*/ 0 h 98"/>
                  <a:gd name="T4" fmla="*/ 7 w 102"/>
                  <a:gd name="T5" fmla="*/ 4 h 98"/>
                  <a:gd name="T6" fmla="*/ 7 w 102"/>
                  <a:gd name="T7" fmla="*/ 28 h 98"/>
                  <a:gd name="T8" fmla="*/ 72 w 102"/>
                  <a:gd name="T9" fmla="*/ 91 h 98"/>
                  <a:gd name="T10" fmla="*/ 96 w 102"/>
                  <a:gd name="T11" fmla="*/ 91 h 98"/>
                  <a:gd name="T12" fmla="*/ 96 w 102"/>
                  <a:gd name="T13" fmla="*/ 68 h 98"/>
                  <a:gd name="T14" fmla="*/ 31 w 102"/>
                  <a:gd name="T15" fmla="*/ 4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2" h="98">
                    <a:moveTo>
                      <a:pt x="31" y="4"/>
                    </a:moveTo>
                    <a:cubicBezTo>
                      <a:pt x="27" y="1"/>
                      <a:pt x="23" y="0"/>
                      <a:pt x="19" y="0"/>
                    </a:cubicBezTo>
                    <a:cubicBezTo>
                      <a:pt x="14" y="0"/>
                      <a:pt x="10" y="1"/>
                      <a:pt x="7" y="4"/>
                    </a:cubicBezTo>
                    <a:cubicBezTo>
                      <a:pt x="0" y="11"/>
                      <a:pt x="0" y="21"/>
                      <a:pt x="7" y="28"/>
                    </a:cubicBezTo>
                    <a:cubicBezTo>
                      <a:pt x="72" y="91"/>
                      <a:pt x="72" y="91"/>
                      <a:pt x="72" y="91"/>
                    </a:cubicBezTo>
                    <a:cubicBezTo>
                      <a:pt x="78" y="98"/>
                      <a:pt x="89" y="98"/>
                      <a:pt x="96" y="91"/>
                    </a:cubicBezTo>
                    <a:cubicBezTo>
                      <a:pt x="102" y="85"/>
                      <a:pt x="102" y="74"/>
                      <a:pt x="96" y="68"/>
                    </a:cubicBezTo>
                    <a:lnTo>
                      <a:pt x="31" y="4"/>
                    </a:ln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ea typeface="华文仿宋" panose="02010600040101010101" pitchFamily="2" charset="-122"/>
                </a:endParaRPr>
              </a:p>
            </p:txBody>
          </p:sp>
        </p:grpSp>
      </p:grpSp>
      <p:pic>
        <p:nvPicPr>
          <p:cNvPr id="6" name="图片 5"/>
          <p:cNvPicPr>
            <a:picLocks noChangeAspect="1"/>
          </p:cNvPicPr>
          <p:nvPr/>
        </p:nvPicPr>
        <p:blipFill>
          <a:blip r:embed="rId2">
            <a:extLst>
              <a:ext uri="{28A0092B-C50C-407E-A947-70E740481C1C}">
                <a14:useLocalDpi xmlns:a14="http://schemas.microsoft.com/office/drawing/2010/main" val="0"/>
              </a:ext>
            </a:extLst>
          </a:blip>
          <a:srcRect l="16667" r="16667"/>
          <a:stretch>
            <a:fillRect/>
          </a:stretch>
        </p:blipFill>
        <p:spPr>
          <a:xfrm>
            <a:off x="896514" y="1140869"/>
            <a:ext cx="1514793" cy="1514793"/>
          </a:xfrm>
          <a:prstGeom prst="rect">
            <a:avLst/>
          </a:prstGeom>
        </p:spPr>
      </p:pic>
      <p:pic>
        <p:nvPicPr>
          <p:cNvPr id="7" name="图片 6"/>
          <p:cNvPicPr>
            <a:picLocks noChangeAspect="1"/>
          </p:cNvPicPr>
          <p:nvPr/>
        </p:nvPicPr>
        <p:blipFill>
          <a:blip r:embed="rId3">
            <a:extLst>
              <a:ext uri="{28A0092B-C50C-407E-A947-70E740481C1C}">
                <a14:useLocalDpi xmlns:a14="http://schemas.microsoft.com/office/drawing/2010/main" val="0"/>
              </a:ext>
            </a:extLst>
          </a:blip>
          <a:srcRect l="16879" r="16879"/>
          <a:stretch>
            <a:fillRect/>
          </a:stretch>
        </p:blipFill>
        <p:spPr>
          <a:xfrm>
            <a:off x="896514" y="2918365"/>
            <a:ext cx="1514793" cy="1514793"/>
          </a:xfrm>
          <a:prstGeom prst="rect">
            <a:avLst/>
          </a:prstGeom>
        </p:spPr>
      </p:pic>
      <p:sp>
        <p:nvSpPr>
          <p:cNvPr id="10" name="矩形 9"/>
          <p:cNvSpPr/>
          <p:nvPr/>
        </p:nvSpPr>
        <p:spPr>
          <a:xfrm>
            <a:off x="2485813" y="1140869"/>
            <a:ext cx="5926667" cy="151479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Light"/>
                <a:ea typeface="+mn-ea"/>
                <a:cs typeface="+mn-cs"/>
              </a:defRPr>
            </a:lvl1pPr>
            <a:lvl2pPr marL="342900" algn="l" defTabSz="685800" rtl="0" eaLnBrk="1" latinLnBrk="0" hangingPunct="1">
              <a:defRPr sz="1350" kern="1200">
                <a:solidFill>
                  <a:srgbClr val="FFFFFF"/>
                </a:solidFill>
                <a:latin typeface="Calibri Light"/>
                <a:ea typeface="+mn-ea"/>
                <a:cs typeface="+mn-cs"/>
              </a:defRPr>
            </a:lvl2pPr>
            <a:lvl3pPr marL="685800" algn="l" defTabSz="685800" rtl="0" eaLnBrk="1" latinLnBrk="0" hangingPunct="1">
              <a:defRPr sz="1350" kern="1200">
                <a:solidFill>
                  <a:srgbClr val="FFFFFF"/>
                </a:solidFill>
                <a:latin typeface="Calibri Light"/>
                <a:ea typeface="+mn-ea"/>
                <a:cs typeface="+mn-cs"/>
              </a:defRPr>
            </a:lvl3pPr>
            <a:lvl4pPr marL="1028700" algn="l" defTabSz="685800" rtl="0" eaLnBrk="1" latinLnBrk="0" hangingPunct="1">
              <a:defRPr sz="1350" kern="1200">
                <a:solidFill>
                  <a:srgbClr val="FFFFFF"/>
                </a:solidFill>
                <a:latin typeface="Calibri Light"/>
                <a:ea typeface="+mn-ea"/>
                <a:cs typeface="+mn-cs"/>
              </a:defRPr>
            </a:lvl4pPr>
            <a:lvl5pPr marL="1371600" algn="l" defTabSz="685800" rtl="0" eaLnBrk="1" latinLnBrk="0" hangingPunct="1">
              <a:defRPr sz="1350" kern="1200">
                <a:solidFill>
                  <a:srgbClr val="FFFFFF"/>
                </a:solidFill>
                <a:latin typeface="Calibri Light"/>
                <a:ea typeface="+mn-ea"/>
                <a:cs typeface="+mn-cs"/>
              </a:defRPr>
            </a:lvl5pPr>
            <a:lvl6pPr marL="1714500" algn="l" defTabSz="685800" rtl="0" eaLnBrk="1" latinLnBrk="0" hangingPunct="1">
              <a:defRPr sz="1350" kern="1200">
                <a:solidFill>
                  <a:srgbClr val="FFFFFF"/>
                </a:solidFill>
                <a:latin typeface="Calibri Light"/>
                <a:ea typeface="+mn-ea"/>
                <a:cs typeface="+mn-cs"/>
              </a:defRPr>
            </a:lvl6pPr>
            <a:lvl7pPr marL="2057400" algn="l" defTabSz="685800" rtl="0" eaLnBrk="1" latinLnBrk="0" hangingPunct="1">
              <a:defRPr sz="1350" kern="1200">
                <a:solidFill>
                  <a:srgbClr val="FFFFFF"/>
                </a:solidFill>
                <a:latin typeface="Calibri Light"/>
                <a:ea typeface="+mn-ea"/>
                <a:cs typeface="+mn-cs"/>
              </a:defRPr>
            </a:lvl7pPr>
            <a:lvl8pPr marL="2400300" algn="l" defTabSz="685800" rtl="0" eaLnBrk="1" latinLnBrk="0" hangingPunct="1">
              <a:defRPr sz="1350" kern="1200">
                <a:solidFill>
                  <a:srgbClr val="FFFFFF"/>
                </a:solidFill>
                <a:latin typeface="Calibri Light"/>
                <a:ea typeface="+mn-ea"/>
                <a:cs typeface="+mn-cs"/>
              </a:defRPr>
            </a:lvl8pPr>
            <a:lvl9pPr marL="2743200" algn="l" defTabSz="685800" rtl="0" eaLnBrk="1" latinLnBrk="0" hangingPunct="1">
              <a:defRPr sz="1350" kern="1200">
                <a:solidFill>
                  <a:srgbClr val="FFFFFF"/>
                </a:solidFill>
                <a:latin typeface="Calibri Light"/>
                <a:ea typeface="+mn-ea"/>
                <a:cs typeface="+mn-cs"/>
              </a:defRPr>
            </a:lvl9pPr>
          </a:lstStyle>
          <a:p>
            <a:pPr algn="ctr"/>
            <a:endParaRPr lang="zh-CN" altLang="en-US">
              <a:ea typeface="华文仿宋" panose="02010600040101010101" pitchFamily="2" charset="-122"/>
            </a:endParaRPr>
          </a:p>
        </p:txBody>
      </p:sp>
      <p:sp>
        <p:nvSpPr>
          <p:cNvPr id="87" name="矩形 86"/>
          <p:cNvSpPr/>
          <p:nvPr/>
        </p:nvSpPr>
        <p:spPr>
          <a:xfrm>
            <a:off x="2485813" y="2918365"/>
            <a:ext cx="5926667" cy="151479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Light"/>
                <a:ea typeface="+mn-ea"/>
                <a:cs typeface="+mn-cs"/>
              </a:defRPr>
            </a:lvl1pPr>
            <a:lvl2pPr marL="342900" algn="l" defTabSz="685800" rtl="0" eaLnBrk="1" latinLnBrk="0" hangingPunct="1">
              <a:defRPr sz="1350" kern="1200">
                <a:solidFill>
                  <a:srgbClr val="FFFFFF"/>
                </a:solidFill>
                <a:latin typeface="Calibri Light"/>
                <a:ea typeface="+mn-ea"/>
                <a:cs typeface="+mn-cs"/>
              </a:defRPr>
            </a:lvl2pPr>
            <a:lvl3pPr marL="685800" algn="l" defTabSz="685800" rtl="0" eaLnBrk="1" latinLnBrk="0" hangingPunct="1">
              <a:defRPr sz="1350" kern="1200">
                <a:solidFill>
                  <a:srgbClr val="FFFFFF"/>
                </a:solidFill>
                <a:latin typeface="Calibri Light"/>
                <a:ea typeface="+mn-ea"/>
                <a:cs typeface="+mn-cs"/>
              </a:defRPr>
            </a:lvl3pPr>
            <a:lvl4pPr marL="1028700" algn="l" defTabSz="685800" rtl="0" eaLnBrk="1" latinLnBrk="0" hangingPunct="1">
              <a:defRPr sz="1350" kern="1200">
                <a:solidFill>
                  <a:srgbClr val="FFFFFF"/>
                </a:solidFill>
                <a:latin typeface="Calibri Light"/>
                <a:ea typeface="+mn-ea"/>
                <a:cs typeface="+mn-cs"/>
              </a:defRPr>
            </a:lvl4pPr>
            <a:lvl5pPr marL="1371600" algn="l" defTabSz="685800" rtl="0" eaLnBrk="1" latinLnBrk="0" hangingPunct="1">
              <a:defRPr sz="1350" kern="1200">
                <a:solidFill>
                  <a:srgbClr val="FFFFFF"/>
                </a:solidFill>
                <a:latin typeface="Calibri Light"/>
                <a:ea typeface="+mn-ea"/>
                <a:cs typeface="+mn-cs"/>
              </a:defRPr>
            </a:lvl5pPr>
            <a:lvl6pPr marL="1714500" algn="l" defTabSz="685800" rtl="0" eaLnBrk="1" latinLnBrk="0" hangingPunct="1">
              <a:defRPr sz="1350" kern="1200">
                <a:solidFill>
                  <a:srgbClr val="FFFFFF"/>
                </a:solidFill>
                <a:latin typeface="Calibri Light"/>
                <a:ea typeface="+mn-ea"/>
                <a:cs typeface="+mn-cs"/>
              </a:defRPr>
            </a:lvl6pPr>
            <a:lvl7pPr marL="2057400" algn="l" defTabSz="685800" rtl="0" eaLnBrk="1" latinLnBrk="0" hangingPunct="1">
              <a:defRPr sz="1350" kern="1200">
                <a:solidFill>
                  <a:srgbClr val="FFFFFF"/>
                </a:solidFill>
                <a:latin typeface="Calibri Light"/>
                <a:ea typeface="+mn-ea"/>
                <a:cs typeface="+mn-cs"/>
              </a:defRPr>
            </a:lvl7pPr>
            <a:lvl8pPr marL="2400300" algn="l" defTabSz="685800" rtl="0" eaLnBrk="1" latinLnBrk="0" hangingPunct="1">
              <a:defRPr sz="1350" kern="1200">
                <a:solidFill>
                  <a:srgbClr val="FFFFFF"/>
                </a:solidFill>
                <a:latin typeface="Calibri Light"/>
                <a:ea typeface="+mn-ea"/>
                <a:cs typeface="+mn-cs"/>
              </a:defRPr>
            </a:lvl8pPr>
            <a:lvl9pPr marL="2743200" algn="l" defTabSz="685800" rtl="0" eaLnBrk="1" latinLnBrk="0" hangingPunct="1">
              <a:defRPr sz="1350" kern="1200">
                <a:solidFill>
                  <a:srgbClr val="FFFFFF"/>
                </a:solidFill>
                <a:latin typeface="Calibri Light"/>
                <a:ea typeface="+mn-ea"/>
                <a:cs typeface="+mn-cs"/>
              </a:defRPr>
            </a:lvl9pPr>
          </a:lstStyle>
          <a:p>
            <a:pPr algn="ctr"/>
            <a:endParaRPr lang="zh-CN" altLang="en-US">
              <a:ea typeface="华文仿宋" panose="02010600040101010101" pitchFamily="2" charset="-122"/>
            </a:endParaRPr>
          </a:p>
        </p:txBody>
      </p:sp>
      <p:sp>
        <p:nvSpPr>
          <p:cNvPr id="89" name="矩形 88"/>
          <p:cNvSpPr/>
          <p:nvPr/>
        </p:nvSpPr>
        <p:spPr>
          <a:xfrm>
            <a:off x="2500630" y="1094740"/>
            <a:ext cx="5914954" cy="1929788"/>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lvl="0" fontAlgn="auto">
              <a:lnSpc>
                <a:spcPct val="150000"/>
              </a:lnSpc>
            </a:pPr>
            <a:r>
              <a:rPr lang="zh-CN" altLang="en-US" sz="1600">
                <a:latin typeface="幼圆" panose="02010509060101010101" charset="-122"/>
                <a:ea typeface="华文仿宋" panose="02010600040101010101" pitchFamily="2" charset="-122"/>
                <a:sym typeface="+mn-ea"/>
              </a:rPr>
              <a:t>美国联邦医疗保险与医疗救助服务中心停止支付部分医院感染诊疗费：手术留下异物、空气栓塞、配血不合、</a:t>
            </a:r>
            <a:r>
              <a:rPr lang="zh-CN" altLang="en-US" sz="1600">
                <a:solidFill>
                  <a:srgbClr val="FF3300"/>
                </a:solidFill>
                <a:latin typeface="幼圆" panose="02010509060101010101" charset="-122"/>
                <a:ea typeface="华文仿宋" panose="02010600040101010101" pitchFamily="2" charset="-122"/>
                <a:sym typeface="+mn-ea"/>
              </a:rPr>
              <a:t>插管相关尿路感染、褥疮、血管插管相关感染、</a:t>
            </a:r>
            <a:r>
              <a:rPr lang="zh-CN" altLang="en-US" sz="1600">
                <a:latin typeface="幼圆" panose="02010509060101010101" charset="-122"/>
                <a:ea typeface="华文仿宋" panose="02010600040101010101" pitchFamily="2" charset="-122"/>
                <a:sym typeface="+mn-ea"/>
              </a:rPr>
              <a:t>医院内获得的外伤－骨折，脱臼，颅内损伤，挤压伤，烧伤，其他外源性的影响等。</a:t>
            </a:r>
            <a:endParaRPr lang="zh-CN" altLang="en-US" sz="1600">
              <a:latin typeface="幼圆" panose="02010509060101010101" charset="-122"/>
              <a:ea typeface="华文仿宋" panose="02010600040101010101" pitchFamily="2" charset="-122"/>
            </a:endParaRPr>
          </a:p>
          <a:p>
            <a:pPr lvl="0"/>
            <a:endParaRPr lang="zh-CN" altLang="en-US" sz="1400" b="1">
              <a:latin typeface="幼圆" panose="02010509060101010101" charset="-122"/>
              <a:ea typeface="华文仿宋" panose="02010600040101010101" pitchFamily="2" charset="-122"/>
            </a:endParaRPr>
          </a:p>
          <a:p>
            <a:pPr lvl="0"/>
            <a:endParaRPr lang="en-US" altLang="zh-CN" sz="1050">
              <a:solidFill>
                <a:schemeClr val="tx2"/>
              </a:solidFill>
              <a:ea typeface="华文仿宋" panose="02010600040101010101" pitchFamily="2" charset="-122"/>
            </a:endParaRPr>
          </a:p>
        </p:txBody>
      </p:sp>
      <p:sp>
        <p:nvSpPr>
          <p:cNvPr id="92" name="矩形 91"/>
          <p:cNvSpPr/>
          <p:nvPr/>
        </p:nvSpPr>
        <p:spPr>
          <a:xfrm>
            <a:off x="2572385" y="3022600"/>
            <a:ext cx="5770377" cy="1189909"/>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sz="1600">
                <a:latin typeface="幼圆" panose="02010509060101010101" charset="-122"/>
                <a:ea typeface="华文仿宋" panose="02010600040101010101" pitchFamily="2" charset="-122"/>
                <a:sym typeface="+mn-ea"/>
              </a:rPr>
              <a:t>血流感染所致病死率占所有医源性感染的</a:t>
            </a:r>
            <a:r>
              <a:rPr lang="en-US" altLang="zh-CN" sz="1600">
                <a:latin typeface="幼圆" panose="02010509060101010101" charset="-122"/>
                <a:ea typeface="华文仿宋" panose="02010600040101010101" pitchFamily="2" charset="-122"/>
                <a:sym typeface="+mn-ea"/>
              </a:rPr>
              <a:t>30%[8]</a:t>
            </a:r>
            <a:r>
              <a:rPr lang="zh-CN" altLang="en-US" sz="1600">
                <a:latin typeface="幼圆" panose="02010509060101010101" charset="-122"/>
                <a:ea typeface="华文仿宋" panose="02010600040101010101" pitchFamily="2" charset="-122"/>
                <a:sym typeface="+mn-ea"/>
              </a:rPr>
              <a:t>，有研究显示，每年大约</a:t>
            </a:r>
            <a:r>
              <a:rPr lang="en-US" altLang="zh-CN" sz="1600">
                <a:latin typeface="幼圆" panose="02010509060101010101" charset="-122"/>
                <a:ea typeface="华文仿宋" panose="02010600040101010101" pitchFamily="2" charset="-122"/>
                <a:sym typeface="+mn-ea"/>
              </a:rPr>
              <a:t>8</a:t>
            </a:r>
            <a:r>
              <a:rPr lang="zh-CN" altLang="en-US" sz="1600">
                <a:latin typeface="幼圆" panose="02010509060101010101" charset="-122"/>
                <a:ea typeface="华文仿宋" panose="02010600040101010101" pitchFamily="2" charset="-122"/>
                <a:sym typeface="+mn-ea"/>
              </a:rPr>
              <a:t>万个导管相关性血流感染发生</a:t>
            </a:r>
            <a:r>
              <a:rPr lang="en-US" altLang="zh-CN" sz="1600">
                <a:latin typeface="幼圆" panose="02010509060101010101" charset="-122"/>
                <a:ea typeface="华文仿宋" panose="02010600040101010101" pitchFamily="2" charset="-122"/>
                <a:sym typeface="+mn-ea"/>
              </a:rPr>
              <a:t>[9]</a:t>
            </a:r>
            <a:r>
              <a:rPr lang="zh-CN" altLang="en-US" sz="1600">
                <a:latin typeface="幼圆" panose="02010509060101010101" charset="-122"/>
                <a:ea typeface="华文仿宋" panose="02010600040101010101" pitchFamily="2" charset="-122"/>
                <a:sym typeface="+mn-ea"/>
              </a:rPr>
              <a:t>。发生率为</a:t>
            </a:r>
            <a:r>
              <a:rPr lang="en-US" altLang="zh-CN" sz="1600">
                <a:latin typeface="幼圆" panose="02010509060101010101" charset="-122"/>
                <a:ea typeface="华文仿宋" panose="02010600040101010101" pitchFamily="2" charset="-122"/>
                <a:sym typeface="+mn-ea"/>
              </a:rPr>
              <a:t>2.3%-16.4%[10]</a:t>
            </a:r>
            <a:r>
              <a:rPr lang="zh-CN" altLang="en-US" sz="1600">
                <a:latin typeface="幼圆" panose="02010509060101010101" charset="-122"/>
                <a:ea typeface="华文仿宋" panose="02010600040101010101" pitchFamily="2" charset="-122"/>
                <a:sym typeface="+mn-ea"/>
              </a:rPr>
              <a:t>，因此护理和预防导管相关性血流感染十分重要。</a:t>
            </a:r>
            <a:r>
              <a:rPr lang="zh-CN" altLang="en-US" sz="1400" b="1">
                <a:latin typeface="幼圆" panose="02010509060101010101" charset="-122"/>
                <a:ea typeface="华文仿宋" panose="02010600040101010101" pitchFamily="2" charset="-122"/>
                <a:sym typeface="+mn-ea"/>
              </a:rPr>
              <a:t> </a:t>
            </a:r>
            <a:endParaRPr lang="en-US" altLang="zh-CN" sz="1400">
              <a:solidFill>
                <a:schemeClr val="tx2"/>
              </a:solidFill>
              <a:latin typeface="幼圆" panose="02010509060101010101" charset="-122"/>
              <a:ea typeface="华文仿宋" panose="02010600040101010101" pitchFamily="2" charset="-122"/>
            </a:endParaRPr>
          </a:p>
        </p:txBody>
      </p:sp>
      <p:sp>
        <p:nvSpPr>
          <p:cNvPr id="5" name="文本框 6"/>
          <p:cNvSpPr txBox="1">
            <a:spLocks noChangeArrowheads="1"/>
          </p:cNvSpPr>
          <p:nvPr/>
        </p:nvSpPr>
        <p:spPr bwMode="auto">
          <a:xfrm>
            <a:off x="735330" y="306705"/>
            <a:ext cx="3606166" cy="457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fontAlgn="base">
              <a:spcBef>
                <a:spcPct val="0"/>
              </a:spcBef>
              <a:spcAft>
                <a:spcPct val="0"/>
              </a:spcAft>
              <a:defRPr/>
            </a:pPr>
            <a:r>
              <a:rPr lang="en-US" altLang="zh-CN" sz="2400" b="1">
                <a:solidFill>
                  <a:schemeClr val="tx2"/>
                </a:solidFill>
                <a:latin typeface="幼圆" panose="02010509060101010101" charset="-122"/>
                <a:ea typeface="华文仿宋" panose="02010600040101010101" pitchFamily="2" charset="-122"/>
              </a:rPr>
              <a:t>CLABSI</a:t>
            </a:r>
            <a:r>
              <a:rPr lang="zh-CN" altLang="en-US" sz="2400" b="1">
                <a:solidFill>
                  <a:schemeClr val="tx2"/>
                </a:solidFill>
                <a:latin typeface="幼圆" panose="02010509060101010101" charset="-122"/>
                <a:ea typeface="华文仿宋" panose="02010600040101010101" pitchFamily="2" charset="-122"/>
              </a:rPr>
              <a:t>的现状</a:t>
            </a:r>
            <a:endParaRPr lang="en-US" altLang="zh-CN" sz="2400" b="1">
              <a:solidFill>
                <a:schemeClr val="tx2"/>
              </a:solidFill>
              <a:latin typeface="幼圆" panose="02010509060101010101" charset="-122"/>
              <a:ea typeface="华文仿宋" panose="02010600040101010101" pitchFamily="2" charset="-122"/>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89"/>
                                        </p:tgtEl>
                                        <p:attrNameLst>
                                          <p:attrName>style.visibility</p:attrName>
                                        </p:attrNameLst>
                                      </p:cBhvr>
                                      <p:to>
                                        <p:strVal val="visible"/>
                                      </p:to>
                                    </p:set>
                                    <p:anim calcmode="lin" valueType="num">
                                      <p:cBhvr additive="base">
                                        <p:cTn id="7" dur="500" fill="hold"/>
                                        <p:tgtEl>
                                          <p:spTgt spid="89"/>
                                        </p:tgtEl>
                                        <p:attrNameLst>
                                          <p:attrName>ppt_x</p:attrName>
                                        </p:attrNameLst>
                                      </p:cBhvr>
                                      <p:tavLst>
                                        <p:tav tm="0">
                                          <p:val>
                                            <p:strVal val="#ppt_x"/>
                                          </p:val>
                                        </p:tav>
                                        <p:tav tm="100000">
                                          <p:val>
                                            <p:strVal val="#ppt_x"/>
                                          </p:val>
                                        </p:tav>
                                      </p:tavLst>
                                    </p:anim>
                                    <p:anim calcmode="lin" valueType="num">
                                      <p:cBhvr additive="base">
                                        <p:cTn id="8" dur="500" fill="hold"/>
                                        <p:tgtEl>
                                          <p:spTgt spid="89"/>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1" nodeType="clickEffect">
                                  <p:stCondLst>
                                    <p:cond delay="0"/>
                                  </p:stCondLst>
                                  <p:childTnLst>
                                    <p:set>
                                      <p:cBhvr>
                                        <p:cTn id="12" dur="1" fill="hold">
                                          <p:stCondLst>
                                            <p:cond delay="0"/>
                                          </p:stCondLst>
                                        </p:cTn>
                                        <p:tgtEl>
                                          <p:spTgt spid="92"/>
                                        </p:tgtEl>
                                        <p:attrNameLst>
                                          <p:attrName>style.visibility</p:attrName>
                                        </p:attrNameLst>
                                      </p:cBhvr>
                                      <p:to>
                                        <p:strVal val="visible"/>
                                      </p:to>
                                    </p:set>
                                    <p:anim calcmode="lin" valueType="num">
                                      <p:cBhvr additive="base">
                                        <p:cTn id="13" dur="500" fill="hold"/>
                                        <p:tgtEl>
                                          <p:spTgt spid="92"/>
                                        </p:tgtEl>
                                        <p:attrNameLst>
                                          <p:attrName>ppt_x</p:attrName>
                                        </p:attrNameLst>
                                      </p:cBhvr>
                                      <p:tavLst>
                                        <p:tav tm="0">
                                          <p:val>
                                            <p:strVal val="#ppt_x"/>
                                          </p:val>
                                        </p:tav>
                                        <p:tav tm="100000">
                                          <p:val>
                                            <p:strVal val="#ppt_x"/>
                                          </p:val>
                                        </p:tav>
                                      </p:tavLst>
                                    </p:anim>
                                    <p:anim calcmode="lin" valueType="num">
                                      <p:cBhvr additive="base">
                                        <p:cTn id="14" dur="500" fill="hold"/>
                                        <p:tgtEl>
                                          <p:spTgt spid="9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 grpId="0"/>
      <p:bldP spid="92" grpId="1"/>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3" name="组合 12"/>
          <p:cNvGrpSpPr/>
          <p:nvPr/>
        </p:nvGrpSpPr>
        <p:grpSpPr>
          <a:xfrm>
            <a:off x="216816" y="0"/>
            <a:ext cx="518476" cy="985698"/>
            <a:chOff x="8730" y="0"/>
            <a:chExt cx="1589087" cy="3021084"/>
          </a:xfrm>
        </p:grpSpPr>
        <p:cxnSp>
          <p:nvCxnSpPr>
            <p:cNvPr id="14" name="直接连接符 13"/>
            <p:cNvCxnSpPr/>
            <p:nvPr/>
          </p:nvCxnSpPr>
          <p:spPr>
            <a:xfrm flipH="1">
              <a:off x="803273" y="0"/>
              <a:ext cx="0" cy="1381196"/>
            </a:xfrm>
            <a:prstGeom prst="line">
              <a:avLst/>
            </a:prstGeom>
            <a:ln w="28575">
              <a:solidFill>
                <a:srgbClr val="3D3D3D"/>
              </a:solidFill>
            </a:ln>
          </p:spPr>
          <p:style>
            <a:lnRef idx="1">
              <a:schemeClr val="accent1"/>
            </a:lnRef>
            <a:fillRef idx="0">
              <a:schemeClr val="accent1"/>
            </a:fillRef>
            <a:effectRef idx="0">
              <a:schemeClr val="accent1"/>
            </a:effectRef>
            <a:fontRef idx="minor">
              <a:schemeClr val="tx1"/>
            </a:fontRef>
          </p:style>
        </p:cxnSp>
        <p:grpSp>
          <p:nvGrpSpPr>
            <p:cNvPr id="15" name="Group 4"/>
            <p:cNvGrpSpPr>
              <a:grpSpLocks noChangeAspect="1"/>
            </p:cNvGrpSpPr>
            <p:nvPr/>
          </p:nvGrpSpPr>
          <p:grpSpPr>
            <a:xfrm>
              <a:off x="8730" y="1381196"/>
              <a:ext cx="1589087" cy="1639888"/>
              <a:chOff x="1308" y="1009"/>
              <a:chExt cx="1001" cy="1033"/>
            </a:xfrm>
          </p:grpSpPr>
          <p:sp>
            <p:nvSpPr>
              <p:cNvPr id="16" name="Freeform 5"/>
              <p:cNvSpPr/>
              <p:nvPr/>
            </p:nvSpPr>
            <p:spPr bwMode="auto">
              <a:xfrm>
                <a:off x="1533" y="1009"/>
                <a:ext cx="571" cy="830"/>
              </a:xfrm>
              <a:custGeom>
                <a:gdLst>
                  <a:gd name="T0" fmla="*/ 404 w 439"/>
                  <a:gd name="T1" fmla="*/ 298 h 638"/>
                  <a:gd name="T2" fmla="*/ 321 w 439"/>
                  <a:gd name="T3" fmla="*/ 223 h 638"/>
                  <a:gd name="T4" fmla="*/ 321 w 439"/>
                  <a:gd name="T5" fmla="*/ 50 h 638"/>
                  <a:gd name="T6" fmla="*/ 318 w 439"/>
                  <a:gd name="T7" fmla="*/ 41 h 638"/>
                  <a:gd name="T8" fmla="*/ 221 w 439"/>
                  <a:gd name="T9" fmla="*/ 0 h 638"/>
                  <a:gd name="T10" fmla="*/ 118 w 439"/>
                  <a:gd name="T11" fmla="*/ 40 h 638"/>
                  <a:gd name="T12" fmla="*/ 114 w 439"/>
                  <a:gd name="T13" fmla="*/ 50 h 638"/>
                  <a:gd name="T14" fmla="*/ 114 w 439"/>
                  <a:gd name="T15" fmla="*/ 225 h 638"/>
                  <a:gd name="T16" fmla="*/ 34 w 439"/>
                  <a:gd name="T17" fmla="*/ 300 h 638"/>
                  <a:gd name="T18" fmla="*/ 0 w 439"/>
                  <a:gd name="T19" fmla="*/ 418 h 638"/>
                  <a:gd name="T20" fmla="*/ 220 w 439"/>
                  <a:gd name="T21" fmla="*/ 638 h 638"/>
                  <a:gd name="T22" fmla="*/ 439 w 439"/>
                  <a:gd name="T23" fmla="*/ 418 h 638"/>
                  <a:gd name="T24" fmla="*/ 404 w 439"/>
                  <a:gd name="T25" fmla="*/ 298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9" h="638">
                    <a:moveTo>
                      <a:pt x="404" y="298"/>
                    </a:moveTo>
                    <a:cubicBezTo>
                      <a:pt x="383" y="267"/>
                      <a:pt x="355" y="241"/>
                      <a:pt x="321" y="223"/>
                    </a:cubicBezTo>
                    <a:cubicBezTo>
                      <a:pt x="321" y="222"/>
                      <a:pt x="321" y="50"/>
                      <a:pt x="321" y="50"/>
                    </a:cubicBezTo>
                    <a:cubicBezTo>
                      <a:pt x="321" y="47"/>
                      <a:pt x="320" y="44"/>
                      <a:pt x="318" y="41"/>
                    </a:cubicBezTo>
                    <a:cubicBezTo>
                      <a:pt x="316" y="39"/>
                      <a:pt x="282" y="0"/>
                      <a:pt x="221" y="0"/>
                    </a:cubicBezTo>
                    <a:cubicBezTo>
                      <a:pt x="162" y="0"/>
                      <a:pt x="120" y="38"/>
                      <a:pt x="118" y="40"/>
                    </a:cubicBezTo>
                    <a:cubicBezTo>
                      <a:pt x="116" y="43"/>
                      <a:pt x="114" y="46"/>
                      <a:pt x="114" y="50"/>
                    </a:cubicBezTo>
                    <a:cubicBezTo>
                      <a:pt x="114" y="50"/>
                      <a:pt x="114" y="223"/>
                      <a:pt x="114" y="225"/>
                    </a:cubicBezTo>
                    <a:cubicBezTo>
                      <a:pt x="81" y="243"/>
                      <a:pt x="54" y="269"/>
                      <a:pt x="34" y="300"/>
                    </a:cubicBezTo>
                    <a:cubicBezTo>
                      <a:pt x="11" y="335"/>
                      <a:pt x="0" y="376"/>
                      <a:pt x="0" y="418"/>
                    </a:cubicBezTo>
                    <a:cubicBezTo>
                      <a:pt x="0" y="539"/>
                      <a:pt x="98" y="638"/>
                      <a:pt x="220" y="638"/>
                    </a:cubicBezTo>
                    <a:cubicBezTo>
                      <a:pt x="341" y="638"/>
                      <a:pt x="439" y="539"/>
                      <a:pt x="439" y="418"/>
                    </a:cubicBezTo>
                    <a:cubicBezTo>
                      <a:pt x="439" y="375"/>
                      <a:pt x="427" y="334"/>
                      <a:pt x="404" y="298"/>
                    </a:cubicBez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17" name="Freeform 6"/>
              <p:cNvSpPr>
                <a:spLocks noEditPoints="1"/>
              </p:cNvSpPr>
              <p:nvPr/>
            </p:nvSpPr>
            <p:spPr bwMode="auto">
              <a:xfrm>
                <a:off x="1526" y="1009"/>
                <a:ext cx="573" cy="830"/>
              </a:xfrm>
              <a:custGeom>
                <a:gdLst>
                  <a:gd name="T0" fmla="*/ 440 w 440"/>
                  <a:gd name="T1" fmla="*/ 418 h 638"/>
                  <a:gd name="T2" fmla="*/ 322 w 440"/>
                  <a:gd name="T3" fmla="*/ 223 h 638"/>
                  <a:gd name="T4" fmla="*/ 319 w 440"/>
                  <a:gd name="T5" fmla="*/ 41 h 638"/>
                  <a:gd name="T6" fmla="*/ 119 w 440"/>
                  <a:gd name="T7" fmla="*/ 40 h 638"/>
                  <a:gd name="T8" fmla="*/ 114 w 440"/>
                  <a:gd name="T9" fmla="*/ 225 h 638"/>
                  <a:gd name="T10" fmla="*/ 0 w 440"/>
                  <a:gd name="T11" fmla="*/ 418 h 638"/>
                  <a:gd name="T12" fmla="*/ 143 w 440"/>
                  <a:gd name="T13" fmla="*/ 75 h 638"/>
                  <a:gd name="T14" fmla="*/ 294 w 440"/>
                  <a:gd name="T15" fmla="*/ 134 h 638"/>
                  <a:gd name="T16" fmla="*/ 143 w 440"/>
                  <a:gd name="T17" fmla="*/ 75 h 638"/>
                  <a:gd name="T18" fmla="*/ 294 w 440"/>
                  <a:gd name="T19" fmla="*/ 162 h 638"/>
                  <a:gd name="T20" fmla="*/ 294 w 440"/>
                  <a:gd name="T21" fmla="*/ 189 h 638"/>
                  <a:gd name="T22" fmla="*/ 143 w 440"/>
                  <a:gd name="T23" fmla="*/ 134 h 638"/>
                  <a:gd name="T24" fmla="*/ 213 w 440"/>
                  <a:gd name="T25" fmla="*/ 411 h 638"/>
                  <a:gd name="T26" fmla="*/ 184 w 440"/>
                  <a:gd name="T27" fmla="*/ 400 h 638"/>
                  <a:gd name="T28" fmla="*/ 196 w 440"/>
                  <a:gd name="T29" fmla="*/ 200 h 638"/>
                  <a:gd name="T30" fmla="*/ 230 w 440"/>
                  <a:gd name="T31" fmla="*/ 228 h 638"/>
                  <a:gd name="T32" fmla="*/ 218 w 440"/>
                  <a:gd name="T33" fmla="*/ 408 h 638"/>
                  <a:gd name="T34" fmla="*/ 213 w 440"/>
                  <a:gd name="T35" fmla="*/ 459 h 638"/>
                  <a:gd name="T36" fmla="*/ 213 w 440"/>
                  <a:gd name="T37" fmla="*/ 435 h 638"/>
                  <a:gd name="T38" fmla="*/ 136 w 440"/>
                  <a:gd name="T39" fmla="*/ 245 h 638"/>
                  <a:gd name="T40" fmla="*/ 143 w 440"/>
                  <a:gd name="T41" fmla="*/ 191 h 638"/>
                  <a:gd name="T42" fmla="*/ 183 w 440"/>
                  <a:gd name="T43" fmla="*/ 228 h 638"/>
                  <a:gd name="T44" fmla="*/ 146 w 440"/>
                  <a:gd name="T45" fmla="*/ 411 h 638"/>
                  <a:gd name="T46" fmla="*/ 139 w 440"/>
                  <a:gd name="T47" fmla="*/ 470 h 638"/>
                  <a:gd name="T48" fmla="*/ 181 w 440"/>
                  <a:gd name="T49" fmla="*/ 421 h 638"/>
                  <a:gd name="T50" fmla="*/ 188 w 440"/>
                  <a:gd name="T51" fmla="*/ 450 h 638"/>
                  <a:gd name="T52" fmla="*/ 237 w 440"/>
                  <a:gd name="T53" fmla="*/ 450 h 638"/>
                  <a:gd name="T54" fmla="*/ 245 w 440"/>
                  <a:gd name="T55" fmla="*/ 421 h 638"/>
                  <a:gd name="T56" fmla="*/ 286 w 440"/>
                  <a:gd name="T57" fmla="*/ 470 h 638"/>
                  <a:gd name="T58" fmla="*/ 279 w 440"/>
                  <a:gd name="T59" fmla="*/ 411 h 638"/>
                  <a:gd name="T60" fmla="*/ 243 w 440"/>
                  <a:gd name="T61" fmla="*/ 228 h 638"/>
                  <a:gd name="T62" fmla="*/ 294 w 440"/>
                  <a:gd name="T63" fmla="*/ 217 h 638"/>
                  <a:gd name="T64" fmla="*/ 302 w 440"/>
                  <a:gd name="T65" fmla="*/ 244 h 638"/>
                  <a:gd name="T66" fmla="*/ 220 w 440"/>
                  <a:gd name="T67" fmla="*/ 610 h 638"/>
                  <a:gd name="T68" fmla="*/ 136 w 440"/>
                  <a:gd name="T69" fmla="*/ 245 h 638"/>
                  <a:gd name="T70" fmla="*/ 160 w 440"/>
                  <a:gd name="T71" fmla="*/ 443 h 638"/>
                  <a:gd name="T72" fmla="*/ 143 w 440"/>
                  <a:gd name="T73" fmla="*/ 447 h 638"/>
                  <a:gd name="T74" fmla="*/ 168 w 440"/>
                  <a:gd name="T75" fmla="*/ 422 h 638"/>
                  <a:gd name="T76" fmla="*/ 273 w 440"/>
                  <a:gd name="T77" fmla="*/ 429 h 638"/>
                  <a:gd name="T78" fmla="*/ 280 w 440"/>
                  <a:gd name="T79" fmla="*/ 452 h 638"/>
                  <a:gd name="T80" fmla="*/ 258 w 440"/>
                  <a:gd name="T81" fmla="*/ 422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40" h="638">
                    <a:moveTo>
                      <a:pt x="220" y="638"/>
                    </a:moveTo>
                    <a:cubicBezTo>
                      <a:pt x="342" y="638"/>
                      <a:pt x="440" y="539"/>
                      <a:pt x="440" y="418"/>
                    </a:cubicBezTo>
                    <a:cubicBezTo>
                      <a:pt x="440" y="375"/>
                      <a:pt x="428" y="334"/>
                      <a:pt x="405" y="298"/>
                    </a:cubicBezTo>
                    <a:cubicBezTo>
                      <a:pt x="384" y="267"/>
                      <a:pt x="356" y="241"/>
                      <a:pt x="322" y="223"/>
                    </a:cubicBezTo>
                    <a:cubicBezTo>
                      <a:pt x="322" y="222"/>
                      <a:pt x="322" y="50"/>
                      <a:pt x="322" y="50"/>
                    </a:cubicBezTo>
                    <a:cubicBezTo>
                      <a:pt x="322" y="47"/>
                      <a:pt x="321" y="44"/>
                      <a:pt x="319" y="41"/>
                    </a:cubicBezTo>
                    <a:cubicBezTo>
                      <a:pt x="317" y="39"/>
                      <a:pt x="283" y="0"/>
                      <a:pt x="222" y="0"/>
                    </a:cubicBezTo>
                    <a:cubicBezTo>
                      <a:pt x="162" y="0"/>
                      <a:pt x="121" y="38"/>
                      <a:pt x="119" y="40"/>
                    </a:cubicBezTo>
                    <a:cubicBezTo>
                      <a:pt x="117" y="43"/>
                      <a:pt x="115" y="46"/>
                      <a:pt x="115" y="50"/>
                    </a:cubicBezTo>
                    <a:cubicBezTo>
                      <a:pt x="115" y="50"/>
                      <a:pt x="115" y="223"/>
                      <a:pt x="114" y="225"/>
                    </a:cubicBezTo>
                    <a:cubicBezTo>
                      <a:pt x="82" y="243"/>
                      <a:pt x="55" y="269"/>
                      <a:pt x="35" y="300"/>
                    </a:cubicBezTo>
                    <a:cubicBezTo>
                      <a:pt x="12" y="335"/>
                      <a:pt x="0" y="376"/>
                      <a:pt x="0" y="418"/>
                    </a:cubicBezTo>
                    <a:cubicBezTo>
                      <a:pt x="0" y="539"/>
                      <a:pt x="99" y="638"/>
                      <a:pt x="220" y="638"/>
                    </a:cubicBezTo>
                    <a:close/>
                    <a:moveTo>
                      <a:pt x="143" y="75"/>
                    </a:moveTo>
                    <a:cubicBezTo>
                      <a:pt x="294" y="102"/>
                      <a:pt x="294" y="102"/>
                      <a:pt x="294" y="102"/>
                    </a:cubicBezTo>
                    <a:cubicBezTo>
                      <a:pt x="294" y="134"/>
                      <a:pt x="294" y="134"/>
                      <a:pt x="294" y="134"/>
                    </a:cubicBezTo>
                    <a:cubicBezTo>
                      <a:pt x="143" y="106"/>
                      <a:pt x="143" y="106"/>
                      <a:pt x="143" y="106"/>
                    </a:cubicBezTo>
                    <a:lnTo>
                      <a:pt x="143" y="75"/>
                    </a:lnTo>
                    <a:close/>
                    <a:moveTo>
                      <a:pt x="143" y="134"/>
                    </a:moveTo>
                    <a:cubicBezTo>
                      <a:pt x="294" y="162"/>
                      <a:pt x="294" y="162"/>
                      <a:pt x="294" y="162"/>
                    </a:cubicBezTo>
                    <a:cubicBezTo>
                      <a:pt x="294" y="180"/>
                      <a:pt x="294" y="180"/>
                      <a:pt x="294" y="180"/>
                    </a:cubicBezTo>
                    <a:cubicBezTo>
                      <a:pt x="294" y="189"/>
                      <a:pt x="294" y="189"/>
                      <a:pt x="294" y="189"/>
                    </a:cubicBezTo>
                    <a:cubicBezTo>
                      <a:pt x="143" y="163"/>
                      <a:pt x="143" y="163"/>
                      <a:pt x="143" y="163"/>
                    </a:cubicBezTo>
                    <a:lnTo>
                      <a:pt x="143" y="134"/>
                    </a:lnTo>
                    <a:close/>
                    <a:moveTo>
                      <a:pt x="218" y="408"/>
                    </a:moveTo>
                    <a:cubicBezTo>
                      <a:pt x="216" y="409"/>
                      <a:pt x="214" y="410"/>
                      <a:pt x="213" y="411"/>
                    </a:cubicBezTo>
                    <a:cubicBezTo>
                      <a:pt x="211" y="410"/>
                      <a:pt x="209" y="409"/>
                      <a:pt x="207" y="408"/>
                    </a:cubicBezTo>
                    <a:cubicBezTo>
                      <a:pt x="201" y="404"/>
                      <a:pt x="193" y="402"/>
                      <a:pt x="184" y="400"/>
                    </a:cubicBezTo>
                    <a:cubicBezTo>
                      <a:pt x="191" y="354"/>
                      <a:pt x="194" y="273"/>
                      <a:pt x="195" y="228"/>
                    </a:cubicBezTo>
                    <a:cubicBezTo>
                      <a:pt x="195" y="215"/>
                      <a:pt x="196" y="205"/>
                      <a:pt x="196" y="200"/>
                    </a:cubicBezTo>
                    <a:cubicBezTo>
                      <a:pt x="230" y="206"/>
                      <a:pt x="230" y="206"/>
                      <a:pt x="230" y="206"/>
                    </a:cubicBezTo>
                    <a:cubicBezTo>
                      <a:pt x="230" y="211"/>
                      <a:pt x="230" y="219"/>
                      <a:pt x="230" y="228"/>
                    </a:cubicBezTo>
                    <a:cubicBezTo>
                      <a:pt x="231" y="273"/>
                      <a:pt x="234" y="354"/>
                      <a:pt x="241" y="400"/>
                    </a:cubicBezTo>
                    <a:cubicBezTo>
                      <a:pt x="233" y="402"/>
                      <a:pt x="225" y="404"/>
                      <a:pt x="218" y="408"/>
                    </a:cubicBezTo>
                    <a:close/>
                    <a:moveTo>
                      <a:pt x="225" y="448"/>
                    </a:moveTo>
                    <a:cubicBezTo>
                      <a:pt x="224" y="452"/>
                      <a:pt x="218" y="459"/>
                      <a:pt x="213" y="459"/>
                    </a:cubicBezTo>
                    <a:cubicBezTo>
                      <a:pt x="208" y="459"/>
                      <a:pt x="201" y="452"/>
                      <a:pt x="201" y="448"/>
                    </a:cubicBezTo>
                    <a:cubicBezTo>
                      <a:pt x="201" y="445"/>
                      <a:pt x="204" y="439"/>
                      <a:pt x="213" y="435"/>
                    </a:cubicBezTo>
                    <a:cubicBezTo>
                      <a:pt x="221" y="439"/>
                      <a:pt x="225" y="445"/>
                      <a:pt x="225" y="448"/>
                    </a:cubicBezTo>
                    <a:close/>
                    <a:moveTo>
                      <a:pt x="136" y="245"/>
                    </a:moveTo>
                    <a:cubicBezTo>
                      <a:pt x="144" y="242"/>
                      <a:pt x="144" y="242"/>
                      <a:pt x="144" y="242"/>
                    </a:cubicBezTo>
                    <a:cubicBezTo>
                      <a:pt x="143" y="191"/>
                      <a:pt x="143" y="191"/>
                      <a:pt x="143" y="191"/>
                    </a:cubicBezTo>
                    <a:cubicBezTo>
                      <a:pt x="183" y="198"/>
                      <a:pt x="183" y="198"/>
                      <a:pt x="183" y="198"/>
                    </a:cubicBezTo>
                    <a:cubicBezTo>
                      <a:pt x="183" y="205"/>
                      <a:pt x="183" y="215"/>
                      <a:pt x="183" y="228"/>
                    </a:cubicBezTo>
                    <a:cubicBezTo>
                      <a:pt x="181" y="278"/>
                      <a:pt x="178" y="360"/>
                      <a:pt x="172" y="400"/>
                    </a:cubicBezTo>
                    <a:cubicBezTo>
                      <a:pt x="162" y="401"/>
                      <a:pt x="153" y="404"/>
                      <a:pt x="146" y="411"/>
                    </a:cubicBezTo>
                    <a:cubicBezTo>
                      <a:pt x="138" y="418"/>
                      <a:pt x="133" y="429"/>
                      <a:pt x="131" y="441"/>
                    </a:cubicBezTo>
                    <a:cubicBezTo>
                      <a:pt x="129" y="453"/>
                      <a:pt x="132" y="464"/>
                      <a:pt x="139" y="470"/>
                    </a:cubicBezTo>
                    <a:cubicBezTo>
                      <a:pt x="146" y="477"/>
                      <a:pt x="158" y="477"/>
                      <a:pt x="170" y="457"/>
                    </a:cubicBezTo>
                    <a:cubicBezTo>
                      <a:pt x="174" y="449"/>
                      <a:pt x="178" y="436"/>
                      <a:pt x="181" y="421"/>
                    </a:cubicBezTo>
                    <a:cubicBezTo>
                      <a:pt x="186" y="421"/>
                      <a:pt x="192" y="423"/>
                      <a:pt x="197" y="425"/>
                    </a:cubicBezTo>
                    <a:cubicBezTo>
                      <a:pt x="189" y="434"/>
                      <a:pt x="188" y="444"/>
                      <a:pt x="188" y="450"/>
                    </a:cubicBezTo>
                    <a:cubicBezTo>
                      <a:pt x="189" y="464"/>
                      <a:pt x="200" y="480"/>
                      <a:pt x="213" y="480"/>
                    </a:cubicBezTo>
                    <a:cubicBezTo>
                      <a:pt x="225" y="480"/>
                      <a:pt x="236" y="464"/>
                      <a:pt x="237" y="450"/>
                    </a:cubicBezTo>
                    <a:cubicBezTo>
                      <a:pt x="237" y="444"/>
                      <a:pt x="236" y="434"/>
                      <a:pt x="229" y="425"/>
                    </a:cubicBezTo>
                    <a:cubicBezTo>
                      <a:pt x="234" y="423"/>
                      <a:pt x="239" y="421"/>
                      <a:pt x="245" y="421"/>
                    </a:cubicBezTo>
                    <a:cubicBezTo>
                      <a:pt x="248" y="436"/>
                      <a:pt x="251" y="449"/>
                      <a:pt x="256" y="457"/>
                    </a:cubicBezTo>
                    <a:cubicBezTo>
                      <a:pt x="267" y="477"/>
                      <a:pt x="279" y="477"/>
                      <a:pt x="286" y="470"/>
                    </a:cubicBezTo>
                    <a:cubicBezTo>
                      <a:pt x="293" y="464"/>
                      <a:pt x="296" y="453"/>
                      <a:pt x="294" y="441"/>
                    </a:cubicBezTo>
                    <a:cubicBezTo>
                      <a:pt x="292" y="429"/>
                      <a:pt x="287" y="418"/>
                      <a:pt x="279" y="411"/>
                    </a:cubicBezTo>
                    <a:cubicBezTo>
                      <a:pt x="272" y="404"/>
                      <a:pt x="263" y="401"/>
                      <a:pt x="254" y="400"/>
                    </a:cubicBezTo>
                    <a:cubicBezTo>
                      <a:pt x="247" y="360"/>
                      <a:pt x="244" y="278"/>
                      <a:pt x="243" y="228"/>
                    </a:cubicBezTo>
                    <a:cubicBezTo>
                      <a:pt x="243" y="220"/>
                      <a:pt x="242" y="214"/>
                      <a:pt x="242" y="208"/>
                    </a:cubicBezTo>
                    <a:cubicBezTo>
                      <a:pt x="294" y="217"/>
                      <a:pt x="294" y="217"/>
                      <a:pt x="294" y="217"/>
                    </a:cubicBezTo>
                    <a:cubicBezTo>
                      <a:pt x="294" y="240"/>
                      <a:pt x="294" y="240"/>
                      <a:pt x="294" y="240"/>
                    </a:cubicBezTo>
                    <a:cubicBezTo>
                      <a:pt x="302" y="244"/>
                      <a:pt x="302" y="244"/>
                      <a:pt x="302" y="244"/>
                    </a:cubicBezTo>
                    <a:cubicBezTo>
                      <a:pt x="369" y="275"/>
                      <a:pt x="413" y="344"/>
                      <a:pt x="413" y="418"/>
                    </a:cubicBezTo>
                    <a:cubicBezTo>
                      <a:pt x="413" y="524"/>
                      <a:pt x="326" y="610"/>
                      <a:pt x="220" y="610"/>
                    </a:cubicBezTo>
                    <a:cubicBezTo>
                      <a:pt x="114" y="610"/>
                      <a:pt x="28" y="524"/>
                      <a:pt x="28" y="418"/>
                    </a:cubicBezTo>
                    <a:cubicBezTo>
                      <a:pt x="28" y="344"/>
                      <a:pt x="70" y="278"/>
                      <a:pt x="136" y="245"/>
                    </a:cubicBezTo>
                    <a:close/>
                    <a:moveTo>
                      <a:pt x="168" y="422"/>
                    </a:moveTo>
                    <a:cubicBezTo>
                      <a:pt x="165" y="431"/>
                      <a:pt x="163" y="438"/>
                      <a:pt x="160" y="443"/>
                    </a:cubicBezTo>
                    <a:cubicBezTo>
                      <a:pt x="154" y="454"/>
                      <a:pt x="148" y="455"/>
                      <a:pt x="145" y="452"/>
                    </a:cubicBezTo>
                    <a:cubicBezTo>
                      <a:pt x="144" y="451"/>
                      <a:pt x="143" y="449"/>
                      <a:pt x="143" y="447"/>
                    </a:cubicBezTo>
                    <a:cubicBezTo>
                      <a:pt x="144" y="439"/>
                      <a:pt x="147" y="434"/>
                      <a:pt x="152" y="429"/>
                    </a:cubicBezTo>
                    <a:cubicBezTo>
                      <a:pt x="156" y="425"/>
                      <a:pt x="162" y="423"/>
                      <a:pt x="168" y="422"/>
                    </a:cubicBezTo>
                    <a:close/>
                    <a:moveTo>
                      <a:pt x="258" y="422"/>
                    </a:moveTo>
                    <a:cubicBezTo>
                      <a:pt x="264" y="423"/>
                      <a:pt x="269" y="425"/>
                      <a:pt x="273" y="429"/>
                    </a:cubicBezTo>
                    <a:cubicBezTo>
                      <a:pt x="278" y="434"/>
                      <a:pt x="281" y="439"/>
                      <a:pt x="282" y="447"/>
                    </a:cubicBezTo>
                    <a:cubicBezTo>
                      <a:pt x="283" y="449"/>
                      <a:pt x="282" y="451"/>
                      <a:pt x="280" y="452"/>
                    </a:cubicBezTo>
                    <a:cubicBezTo>
                      <a:pt x="277" y="455"/>
                      <a:pt x="271" y="454"/>
                      <a:pt x="265" y="443"/>
                    </a:cubicBezTo>
                    <a:cubicBezTo>
                      <a:pt x="262" y="438"/>
                      <a:pt x="260" y="431"/>
                      <a:pt x="258" y="422"/>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18" name="Freeform 7"/>
              <p:cNvSpPr/>
              <p:nvPr/>
            </p:nvSpPr>
            <p:spPr bwMode="auto">
              <a:xfrm>
                <a:off x="2145" y="1578"/>
                <a:ext cx="164" cy="42"/>
              </a:xfrm>
              <a:custGeom>
                <a:gdLst>
                  <a:gd name="T0" fmla="*/ 0 w 126"/>
                  <a:gd name="T1" fmla="*/ 16 h 33"/>
                  <a:gd name="T2" fmla="*/ 17 w 126"/>
                  <a:gd name="T3" fmla="*/ 33 h 33"/>
                  <a:gd name="T4" fmla="*/ 109 w 126"/>
                  <a:gd name="T5" fmla="*/ 33 h 33"/>
                  <a:gd name="T6" fmla="*/ 126 w 126"/>
                  <a:gd name="T7" fmla="*/ 16 h 33"/>
                  <a:gd name="T8" fmla="*/ 109 w 126"/>
                  <a:gd name="T9" fmla="*/ 0 h 33"/>
                  <a:gd name="T10" fmla="*/ 17 w 126"/>
                  <a:gd name="T11" fmla="*/ 0 h 33"/>
                  <a:gd name="T12" fmla="*/ 0 w 126"/>
                  <a:gd name="T13" fmla="*/ 16 h 33"/>
                </a:gdLst>
                <a:cxnLst>
                  <a:cxn ang="0">
                    <a:pos x="T0" y="T1"/>
                  </a:cxn>
                  <a:cxn ang="0">
                    <a:pos x="T2" y="T3"/>
                  </a:cxn>
                  <a:cxn ang="0">
                    <a:pos x="T4" y="T5"/>
                  </a:cxn>
                  <a:cxn ang="0">
                    <a:pos x="T6" y="T7"/>
                  </a:cxn>
                  <a:cxn ang="0">
                    <a:pos x="T8" y="T9"/>
                  </a:cxn>
                  <a:cxn ang="0">
                    <a:pos x="T10" y="T11"/>
                  </a:cxn>
                  <a:cxn ang="0">
                    <a:pos x="T12" y="T13"/>
                  </a:cxn>
                </a:cxnLst>
                <a:rect l="0" t="0" r="r" b="b"/>
                <a:pathLst>
                  <a:path w="125" h="33">
                    <a:moveTo>
                      <a:pt x="0" y="16"/>
                    </a:moveTo>
                    <a:cubicBezTo>
                      <a:pt x="0" y="25"/>
                      <a:pt x="7" y="33"/>
                      <a:pt x="17" y="33"/>
                    </a:cubicBezTo>
                    <a:cubicBezTo>
                      <a:pt x="109" y="33"/>
                      <a:pt x="109" y="33"/>
                      <a:pt x="109" y="33"/>
                    </a:cubicBezTo>
                    <a:cubicBezTo>
                      <a:pt x="118" y="33"/>
                      <a:pt x="126" y="25"/>
                      <a:pt x="126" y="16"/>
                    </a:cubicBezTo>
                    <a:cubicBezTo>
                      <a:pt x="126" y="7"/>
                      <a:pt x="118" y="0"/>
                      <a:pt x="109" y="0"/>
                    </a:cubicBezTo>
                    <a:cubicBezTo>
                      <a:pt x="17" y="0"/>
                      <a:pt x="17" y="0"/>
                      <a:pt x="17" y="0"/>
                    </a:cubicBezTo>
                    <a:cubicBezTo>
                      <a:pt x="7" y="0"/>
                      <a:pt x="0" y="7"/>
                      <a:pt x="0" y="16"/>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20" name="Freeform 8"/>
              <p:cNvSpPr/>
              <p:nvPr/>
            </p:nvSpPr>
            <p:spPr bwMode="auto">
              <a:xfrm>
                <a:off x="1763" y="1882"/>
                <a:ext cx="44" cy="160"/>
              </a:xfrm>
              <a:custGeom>
                <a:gdLst>
                  <a:gd name="T0" fmla="*/ 17 w 34"/>
                  <a:gd name="T1" fmla="*/ 0 h 123"/>
                  <a:gd name="T2" fmla="*/ 0 w 34"/>
                  <a:gd name="T3" fmla="*/ 16 h 123"/>
                  <a:gd name="T4" fmla="*/ 0 w 34"/>
                  <a:gd name="T5" fmla="*/ 106 h 123"/>
                  <a:gd name="T6" fmla="*/ 17 w 34"/>
                  <a:gd name="T7" fmla="*/ 123 h 123"/>
                  <a:gd name="T8" fmla="*/ 34 w 34"/>
                  <a:gd name="T9" fmla="*/ 106 h 123"/>
                  <a:gd name="T10" fmla="*/ 34 w 34"/>
                  <a:gd name="T11" fmla="*/ 16 h 123"/>
                  <a:gd name="T12" fmla="*/ 17 w 34"/>
                  <a:gd name="T13" fmla="*/ 0 h 123"/>
                </a:gdLst>
                <a:cxnLst>
                  <a:cxn ang="0">
                    <a:pos x="T0" y="T1"/>
                  </a:cxn>
                  <a:cxn ang="0">
                    <a:pos x="T2" y="T3"/>
                  </a:cxn>
                  <a:cxn ang="0">
                    <a:pos x="T4" y="T5"/>
                  </a:cxn>
                  <a:cxn ang="0">
                    <a:pos x="T6" y="T7"/>
                  </a:cxn>
                  <a:cxn ang="0">
                    <a:pos x="T8" y="T9"/>
                  </a:cxn>
                  <a:cxn ang="0">
                    <a:pos x="T10" y="T11"/>
                  </a:cxn>
                  <a:cxn ang="0">
                    <a:pos x="T12" y="T13"/>
                  </a:cxn>
                </a:cxnLst>
                <a:rect l="0" t="0" r="r" b="b"/>
                <a:pathLst>
                  <a:path w="34" h="123">
                    <a:moveTo>
                      <a:pt x="17" y="0"/>
                    </a:moveTo>
                    <a:cubicBezTo>
                      <a:pt x="7" y="0"/>
                      <a:pt x="0" y="7"/>
                      <a:pt x="0" y="16"/>
                    </a:cubicBezTo>
                    <a:cubicBezTo>
                      <a:pt x="0" y="106"/>
                      <a:pt x="0" y="106"/>
                      <a:pt x="0" y="106"/>
                    </a:cubicBezTo>
                    <a:cubicBezTo>
                      <a:pt x="0" y="115"/>
                      <a:pt x="7" y="123"/>
                      <a:pt x="17" y="123"/>
                    </a:cubicBezTo>
                    <a:cubicBezTo>
                      <a:pt x="26" y="123"/>
                      <a:pt x="34" y="115"/>
                      <a:pt x="34" y="106"/>
                    </a:cubicBezTo>
                    <a:cubicBezTo>
                      <a:pt x="34" y="16"/>
                      <a:pt x="34" y="16"/>
                      <a:pt x="34" y="16"/>
                    </a:cubicBezTo>
                    <a:cubicBezTo>
                      <a:pt x="34" y="7"/>
                      <a:pt x="26" y="0"/>
                      <a:pt x="17"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21" name="Freeform 9"/>
              <p:cNvSpPr/>
              <p:nvPr/>
            </p:nvSpPr>
            <p:spPr bwMode="auto">
              <a:xfrm>
                <a:off x="1308" y="1557"/>
                <a:ext cx="165" cy="44"/>
              </a:xfrm>
              <a:custGeom>
                <a:gdLst>
                  <a:gd name="T0" fmla="*/ 17 w 127"/>
                  <a:gd name="T1" fmla="*/ 34 h 34"/>
                  <a:gd name="T2" fmla="*/ 110 w 127"/>
                  <a:gd name="T3" fmla="*/ 34 h 34"/>
                  <a:gd name="T4" fmla="*/ 127 w 127"/>
                  <a:gd name="T5" fmla="*/ 17 h 34"/>
                  <a:gd name="T6" fmla="*/ 110 w 127"/>
                  <a:gd name="T7" fmla="*/ 0 h 34"/>
                  <a:gd name="T8" fmla="*/ 17 w 127"/>
                  <a:gd name="T9" fmla="*/ 0 h 34"/>
                  <a:gd name="T10" fmla="*/ 0 w 127"/>
                  <a:gd name="T11" fmla="*/ 17 h 34"/>
                  <a:gd name="T12" fmla="*/ 17 w 127"/>
                  <a:gd name="T13" fmla="*/ 34 h 34"/>
                </a:gdLst>
                <a:cxnLst>
                  <a:cxn ang="0">
                    <a:pos x="T0" y="T1"/>
                  </a:cxn>
                  <a:cxn ang="0">
                    <a:pos x="T2" y="T3"/>
                  </a:cxn>
                  <a:cxn ang="0">
                    <a:pos x="T4" y="T5"/>
                  </a:cxn>
                  <a:cxn ang="0">
                    <a:pos x="T6" y="T7"/>
                  </a:cxn>
                  <a:cxn ang="0">
                    <a:pos x="T8" y="T9"/>
                  </a:cxn>
                  <a:cxn ang="0">
                    <a:pos x="T10" y="T11"/>
                  </a:cxn>
                  <a:cxn ang="0">
                    <a:pos x="T12" y="T13"/>
                  </a:cxn>
                </a:cxnLst>
                <a:rect l="0" t="0" r="r" b="b"/>
                <a:pathLst>
                  <a:path w="127" h="34">
                    <a:moveTo>
                      <a:pt x="17" y="34"/>
                    </a:moveTo>
                    <a:cubicBezTo>
                      <a:pt x="110" y="34"/>
                      <a:pt x="110" y="34"/>
                      <a:pt x="110" y="34"/>
                    </a:cubicBezTo>
                    <a:cubicBezTo>
                      <a:pt x="119" y="34"/>
                      <a:pt x="127" y="26"/>
                      <a:pt x="127" y="17"/>
                    </a:cubicBezTo>
                    <a:cubicBezTo>
                      <a:pt x="127" y="8"/>
                      <a:pt x="119" y="0"/>
                      <a:pt x="110" y="0"/>
                    </a:cubicBezTo>
                    <a:cubicBezTo>
                      <a:pt x="17" y="0"/>
                      <a:pt x="17" y="0"/>
                      <a:pt x="17" y="0"/>
                    </a:cubicBezTo>
                    <a:cubicBezTo>
                      <a:pt x="8" y="0"/>
                      <a:pt x="0" y="8"/>
                      <a:pt x="0" y="17"/>
                    </a:cubicBezTo>
                    <a:cubicBezTo>
                      <a:pt x="0" y="26"/>
                      <a:pt x="8" y="34"/>
                      <a:pt x="17" y="3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23" name="Freeform 10"/>
              <p:cNvSpPr/>
              <p:nvPr/>
            </p:nvSpPr>
            <p:spPr bwMode="auto">
              <a:xfrm>
                <a:off x="1403" y="1231"/>
                <a:ext cx="145" cy="117"/>
              </a:xfrm>
              <a:custGeom>
                <a:gdLst>
                  <a:gd name="T0" fmla="*/ 9 w 112"/>
                  <a:gd name="T1" fmla="*/ 30 h 90"/>
                  <a:gd name="T2" fmla="*/ 83 w 112"/>
                  <a:gd name="T3" fmla="*/ 84 h 90"/>
                  <a:gd name="T4" fmla="*/ 107 w 112"/>
                  <a:gd name="T5" fmla="*/ 81 h 90"/>
                  <a:gd name="T6" fmla="*/ 103 w 112"/>
                  <a:gd name="T7" fmla="*/ 58 h 90"/>
                  <a:gd name="T8" fmla="*/ 30 w 112"/>
                  <a:gd name="T9" fmla="*/ 3 h 90"/>
                  <a:gd name="T10" fmla="*/ 20 w 112"/>
                  <a:gd name="T11" fmla="*/ 0 h 90"/>
                  <a:gd name="T12" fmla="*/ 6 w 112"/>
                  <a:gd name="T13" fmla="*/ 7 h 90"/>
                  <a:gd name="T14" fmla="*/ 9 w 112"/>
                  <a:gd name="T15" fmla="*/ 30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9" y="30"/>
                    </a:moveTo>
                    <a:cubicBezTo>
                      <a:pt x="83" y="84"/>
                      <a:pt x="83" y="84"/>
                      <a:pt x="83" y="84"/>
                    </a:cubicBezTo>
                    <a:cubicBezTo>
                      <a:pt x="90" y="90"/>
                      <a:pt x="101" y="88"/>
                      <a:pt x="107" y="81"/>
                    </a:cubicBezTo>
                    <a:cubicBezTo>
                      <a:pt x="112" y="74"/>
                      <a:pt x="111" y="63"/>
                      <a:pt x="103" y="58"/>
                    </a:cubicBezTo>
                    <a:cubicBezTo>
                      <a:pt x="30" y="3"/>
                      <a:pt x="30" y="3"/>
                      <a:pt x="30" y="3"/>
                    </a:cubicBezTo>
                    <a:cubicBezTo>
                      <a:pt x="27" y="1"/>
                      <a:pt x="23" y="0"/>
                      <a:pt x="20" y="0"/>
                    </a:cubicBezTo>
                    <a:cubicBezTo>
                      <a:pt x="14" y="0"/>
                      <a:pt x="9" y="2"/>
                      <a:pt x="6" y="7"/>
                    </a:cubicBezTo>
                    <a:cubicBezTo>
                      <a:pt x="0" y="14"/>
                      <a:pt x="2" y="24"/>
                      <a:pt x="9" y="3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29" name="Freeform 11"/>
              <p:cNvSpPr/>
              <p:nvPr/>
            </p:nvSpPr>
            <p:spPr bwMode="auto">
              <a:xfrm>
                <a:off x="2073" y="1231"/>
                <a:ext cx="145" cy="117"/>
              </a:xfrm>
              <a:custGeom>
                <a:gdLst>
                  <a:gd name="T0" fmla="*/ 29 w 112"/>
                  <a:gd name="T1" fmla="*/ 84 h 90"/>
                  <a:gd name="T2" fmla="*/ 103 w 112"/>
                  <a:gd name="T3" fmla="*/ 30 h 90"/>
                  <a:gd name="T4" fmla="*/ 106 w 112"/>
                  <a:gd name="T5" fmla="*/ 7 h 90"/>
                  <a:gd name="T6" fmla="*/ 92 w 112"/>
                  <a:gd name="T7" fmla="*/ 0 h 90"/>
                  <a:gd name="T8" fmla="*/ 82 w 112"/>
                  <a:gd name="T9" fmla="*/ 3 h 90"/>
                  <a:gd name="T10" fmla="*/ 9 w 112"/>
                  <a:gd name="T11" fmla="*/ 58 h 90"/>
                  <a:gd name="T12" fmla="*/ 5 w 112"/>
                  <a:gd name="T13" fmla="*/ 81 h 90"/>
                  <a:gd name="T14" fmla="*/ 29 w 112"/>
                  <a:gd name="T15" fmla="*/ 84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29" y="84"/>
                    </a:moveTo>
                    <a:cubicBezTo>
                      <a:pt x="103" y="30"/>
                      <a:pt x="103" y="30"/>
                      <a:pt x="103" y="30"/>
                    </a:cubicBezTo>
                    <a:cubicBezTo>
                      <a:pt x="110" y="24"/>
                      <a:pt x="112" y="14"/>
                      <a:pt x="106" y="7"/>
                    </a:cubicBezTo>
                    <a:cubicBezTo>
                      <a:pt x="103" y="2"/>
                      <a:pt x="98" y="0"/>
                      <a:pt x="92" y="0"/>
                    </a:cubicBezTo>
                    <a:cubicBezTo>
                      <a:pt x="89" y="0"/>
                      <a:pt x="85" y="1"/>
                      <a:pt x="82" y="3"/>
                    </a:cubicBezTo>
                    <a:cubicBezTo>
                      <a:pt x="9" y="58"/>
                      <a:pt x="9" y="58"/>
                      <a:pt x="9" y="58"/>
                    </a:cubicBezTo>
                    <a:cubicBezTo>
                      <a:pt x="1" y="63"/>
                      <a:pt x="0" y="74"/>
                      <a:pt x="5" y="81"/>
                    </a:cubicBezTo>
                    <a:cubicBezTo>
                      <a:pt x="11" y="88"/>
                      <a:pt x="22" y="90"/>
                      <a:pt x="29" y="8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30" name="Freeform 12"/>
              <p:cNvSpPr/>
              <p:nvPr/>
            </p:nvSpPr>
            <p:spPr bwMode="auto">
              <a:xfrm>
                <a:off x="1431" y="1813"/>
                <a:ext cx="134" cy="128"/>
              </a:xfrm>
              <a:custGeom>
                <a:gdLst>
                  <a:gd name="T0" fmla="*/ 84 w 103"/>
                  <a:gd name="T1" fmla="*/ 0 h 98"/>
                  <a:gd name="T2" fmla="*/ 72 w 103"/>
                  <a:gd name="T3" fmla="*/ 4 h 98"/>
                  <a:gd name="T4" fmla="*/ 7 w 103"/>
                  <a:gd name="T5" fmla="*/ 68 h 98"/>
                  <a:gd name="T6" fmla="*/ 7 w 103"/>
                  <a:gd name="T7" fmla="*/ 91 h 98"/>
                  <a:gd name="T8" fmla="*/ 31 w 103"/>
                  <a:gd name="T9" fmla="*/ 91 h 98"/>
                  <a:gd name="T10" fmla="*/ 96 w 103"/>
                  <a:gd name="T11" fmla="*/ 28 h 98"/>
                  <a:gd name="T12" fmla="*/ 96 w 103"/>
                  <a:gd name="T13" fmla="*/ 4 h 98"/>
                  <a:gd name="T14" fmla="*/ 84 w 103"/>
                  <a:gd name="T15" fmla="*/ 0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3" h="98">
                    <a:moveTo>
                      <a:pt x="84" y="0"/>
                    </a:moveTo>
                    <a:cubicBezTo>
                      <a:pt x="80" y="0"/>
                      <a:pt x="75" y="1"/>
                      <a:pt x="72" y="4"/>
                    </a:cubicBezTo>
                    <a:cubicBezTo>
                      <a:pt x="7" y="68"/>
                      <a:pt x="7" y="68"/>
                      <a:pt x="7" y="68"/>
                    </a:cubicBezTo>
                    <a:cubicBezTo>
                      <a:pt x="0" y="74"/>
                      <a:pt x="0" y="85"/>
                      <a:pt x="7" y="91"/>
                    </a:cubicBezTo>
                    <a:cubicBezTo>
                      <a:pt x="13" y="98"/>
                      <a:pt x="24" y="98"/>
                      <a:pt x="31" y="91"/>
                    </a:cubicBezTo>
                    <a:cubicBezTo>
                      <a:pt x="96" y="28"/>
                      <a:pt x="96" y="28"/>
                      <a:pt x="96" y="28"/>
                    </a:cubicBezTo>
                    <a:cubicBezTo>
                      <a:pt x="103" y="21"/>
                      <a:pt x="103" y="11"/>
                      <a:pt x="96" y="4"/>
                    </a:cubicBezTo>
                    <a:cubicBezTo>
                      <a:pt x="93" y="1"/>
                      <a:pt x="88" y="0"/>
                      <a:pt x="84"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31" name="Freeform 13"/>
              <p:cNvSpPr/>
              <p:nvPr/>
            </p:nvSpPr>
            <p:spPr bwMode="auto">
              <a:xfrm>
                <a:off x="2043" y="1813"/>
                <a:ext cx="132" cy="128"/>
              </a:xfrm>
              <a:custGeom>
                <a:gdLst>
                  <a:gd name="T0" fmla="*/ 31 w 102"/>
                  <a:gd name="T1" fmla="*/ 4 h 98"/>
                  <a:gd name="T2" fmla="*/ 19 w 102"/>
                  <a:gd name="T3" fmla="*/ 0 h 98"/>
                  <a:gd name="T4" fmla="*/ 7 w 102"/>
                  <a:gd name="T5" fmla="*/ 4 h 98"/>
                  <a:gd name="T6" fmla="*/ 7 w 102"/>
                  <a:gd name="T7" fmla="*/ 28 h 98"/>
                  <a:gd name="T8" fmla="*/ 72 w 102"/>
                  <a:gd name="T9" fmla="*/ 91 h 98"/>
                  <a:gd name="T10" fmla="*/ 96 w 102"/>
                  <a:gd name="T11" fmla="*/ 91 h 98"/>
                  <a:gd name="T12" fmla="*/ 96 w 102"/>
                  <a:gd name="T13" fmla="*/ 68 h 98"/>
                  <a:gd name="T14" fmla="*/ 31 w 102"/>
                  <a:gd name="T15" fmla="*/ 4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2" h="98">
                    <a:moveTo>
                      <a:pt x="31" y="4"/>
                    </a:moveTo>
                    <a:cubicBezTo>
                      <a:pt x="27" y="1"/>
                      <a:pt x="23" y="0"/>
                      <a:pt x="19" y="0"/>
                    </a:cubicBezTo>
                    <a:cubicBezTo>
                      <a:pt x="14" y="0"/>
                      <a:pt x="10" y="1"/>
                      <a:pt x="7" y="4"/>
                    </a:cubicBezTo>
                    <a:cubicBezTo>
                      <a:pt x="0" y="11"/>
                      <a:pt x="0" y="21"/>
                      <a:pt x="7" y="28"/>
                    </a:cubicBezTo>
                    <a:cubicBezTo>
                      <a:pt x="72" y="91"/>
                      <a:pt x="72" y="91"/>
                      <a:pt x="72" y="91"/>
                    </a:cubicBezTo>
                    <a:cubicBezTo>
                      <a:pt x="78" y="98"/>
                      <a:pt x="89" y="98"/>
                      <a:pt x="96" y="91"/>
                    </a:cubicBezTo>
                    <a:cubicBezTo>
                      <a:pt x="102" y="85"/>
                      <a:pt x="102" y="74"/>
                      <a:pt x="96" y="68"/>
                    </a:cubicBezTo>
                    <a:lnTo>
                      <a:pt x="31" y="4"/>
                    </a:ln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grpSp>
      </p:grpSp>
      <p:grpSp>
        <p:nvGrpSpPr>
          <p:cNvPr id="33" name="Group 4"/>
          <p:cNvGrpSpPr>
            <a:grpSpLocks noChangeAspect="1"/>
          </p:cNvGrpSpPr>
          <p:nvPr/>
        </p:nvGrpSpPr>
        <p:grpSpPr>
          <a:xfrm rot="10800000">
            <a:off x="3257769" y="1920468"/>
            <a:ext cx="2628462" cy="2712491"/>
            <a:chOff x="1308" y="1009"/>
            <a:chExt cx="1001" cy="1033"/>
          </a:xfrm>
        </p:grpSpPr>
        <p:sp>
          <p:nvSpPr>
            <p:cNvPr id="34" name="Freeform 5"/>
            <p:cNvSpPr/>
            <p:nvPr/>
          </p:nvSpPr>
          <p:spPr bwMode="auto">
            <a:xfrm>
              <a:off x="1533" y="1009"/>
              <a:ext cx="571" cy="830"/>
            </a:xfrm>
            <a:custGeom>
              <a:gdLst>
                <a:gd name="T0" fmla="*/ 404 w 439"/>
                <a:gd name="T1" fmla="*/ 298 h 638"/>
                <a:gd name="T2" fmla="*/ 321 w 439"/>
                <a:gd name="T3" fmla="*/ 223 h 638"/>
                <a:gd name="T4" fmla="*/ 321 w 439"/>
                <a:gd name="T5" fmla="*/ 50 h 638"/>
                <a:gd name="T6" fmla="*/ 318 w 439"/>
                <a:gd name="T7" fmla="*/ 41 h 638"/>
                <a:gd name="T8" fmla="*/ 221 w 439"/>
                <a:gd name="T9" fmla="*/ 0 h 638"/>
                <a:gd name="T10" fmla="*/ 118 w 439"/>
                <a:gd name="T11" fmla="*/ 40 h 638"/>
                <a:gd name="T12" fmla="*/ 114 w 439"/>
                <a:gd name="T13" fmla="*/ 50 h 638"/>
                <a:gd name="T14" fmla="*/ 114 w 439"/>
                <a:gd name="T15" fmla="*/ 225 h 638"/>
                <a:gd name="T16" fmla="*/ 34 w 439"/>
                <a:gd name="T17" fmla="*/ 300 h 638"/>
                <a:gd name="T18" fmla="*/ 0 w 439"/>
                <a:gd name="T19" fmla="*/ 418 h 638"/>
                <a:gd name="T20" fmla="*/ 220 w 439"/>
                <a:gd name="T21" fmla="*/ 638 h 638"/>
                <a:gd name="T22" fmla="*/ 439 w 439"/>
                <a:gd name="T23" fmla="*/ 418 h 638"/>
                <a:gd name="T24" fmla="*/ 404 w 439"/>
                <a:gd name="T25" fmla="*/ 298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9" h="638">
                  <a:moveTo>
                    <a:pt x="404" y="298"/>
                  </a:moveTo>
                  <a:cubicBezTo>
                    <a:pt x="383" y="267"/>
                    <a:pt x="355" y="241"/>
                    <a:pt x="321" y="223"/>
                  </a:cubicBezTo>
                  <a:cubicBezTo>
                    <a:pt x="321" y="222"/>
                    <a:pt x="321" y="50"/>
                    <a:pt x="321" y="50"/>
                  </a:cubicBezTo>
                  <a:cubicBezTo>
                    <a:pt x="321" y="47"/>
                    <a:pt x="320" y="44"/>
                    <a:pt x="318" y="41"/>
                  </a:cubicBezTo>
                  <a:cubicBezTo>
                    <a:pt x="316" y="39"/>
                    <a:pt x="282" y="0"/>
                    <a:pt x="221" y="0"/>
                  </a:cubicBezTo>
                  <a:cubicBezTo>
                    <a:pt x="162" y="0"/>
                    <a:pt x="120" y="38"/>
                    <a:pt x="118" y="40"/>
                  </a:cubicBezTo>
                  <a:cubicBezTo>
                    <a:pt x="116" y="43"/>
                    <a:pt x="114" y="46"/>
                    <a:pt x="114" y="50"/>
                  </a:cubicBezTo>
                  <a:cubicBezTo>
                    <a:pt x="114" y="50"/>
                    <a:pt x="114" y="223"/>
                    <a:pt x="114" y="225"/>
                  </a:cubicBezTo>
                  <a:cubicBezTo>
                    <a:pt x="81" y="243"/>
                    <a:pt x="54" y="269"/>
                    <a:pt x="34" y="300"/>
                  </a:cubicBezTo>
                  <a:cubicBezTo>
                    <a:pt x="11" y="335"/>
                    <a:pt x="0" y="376"/>
                    <a:pt x="0" y="418"/>
                  </a:cubicBezTo>
                  <a:cubicBezTo>
                    <a:pt x="0" y="539"/>
                    <a:pt x="98" y="638"/>
                    <a:pt x="220" y="638"/>
                  </a:cubicBezTo>
                  <a:cubicBezTo>
                    <a:pt x="341" y="638"/>
                    <a:pt x="439" y="539"/>
                    <a:pt x="439" y="418"/>
                  </a:cubicBezTo>
                  <a:cubicBezTo>
                    <a:pt x="439" y="375"/>
                    <a:pt x="427" y="334"/>
                    <a:pt x="404" y="298"/>
                  </a:cubicBezTo>
                  <a:close/>
                </a:path>
              </a:pathLst>
            </a:custGeom>
            <a:solidFill>
              <a:srgbClr val="F7B63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35" name="Freeform 6"/>
            <p:cNvSpPr>
              <a:spLocks noEditPoints="1"/>
            </p:cNvSpPr>
            <p:nvPr/>
          </p:nvSpPr>
          <p:spPr bwMode="auto">
            <a:xfrm>
              <a:off x="1526" y="1009"/>
              <a:ext cx="573" cy="830"/>
            </a:xfrm>
            <a:custGeom>
              <a:gdLst>
                <a:gd name="T0" fmla="*/ 440 w 440"/>
                <a:gd name="T1" fmla="*/ 418 h 638"/>
                <a:gd name="T2" fmla="*/ 322 w 440"/>
                <a:gd name="T3" fmla="*/ 223 h 638"/>
                <a:gd name="T4" fmla="*/ 319 w 440"/>
                <a:gd name="T5" fmla="*/ 41 h 638"/>
                <a:gd name="T6" fmla="*/ 119 w 440"/>
                <a:gd name="T7" fmla="*/ 40 h 638"/>
                <a:gd name="T8" fmla="*/ 114 w 440"/>
                <a:gd name="T9" fmla="*/ 225 h 638"/>
                <a:gd name="T10" fmla="*/ 0 w 440"/>
                <a:gd name="T11" fmla="*/ 418 h 638"/>
                <a:gd name="T12" fmla="*/ 143 w 440"/>
                <a:gd name="T13" fmla="*/ 75 h 638"/>
                <a:gd name="T14" fmla="*/ 294 w 440"/>
                <a:gd name="T15" fmla="*/ 134 h 638"/>
                <a:gd name="T16" fmla="*/ 143 w 440"/>
                <a:gd name="T17" fmla="*/ 75 h 638"/>
                <a:gd name="T18" fmla="*/ 294 w 440"/>
                <a:gd name="T19" fmla="*/ 162 h 638"/>
                <a:gd name="T20" fmla="*/ 294 w 440"/>
                <a:gd name="T21" fmla="*/ 189 h 638"/>
                <a:gd name="T22" fmla="*/ 143 w 440"/>
                <a:gd name="T23" fmla="*/ 134 h 638"/>
                <a:gd name="T24" fmla="*/ 213 w 440"/>
                <a:gd name="T25" fmla="*/ 411 h 638"/>
                <a:gd name="T26" fmla="*/ 184 w 440"/>
                <a:gd name="T27" fmla="*/ 400 h 638"/>
                <a:gd name="T28" fmla="*/ 196 w 440"/>
                <a:gd name="T29" fmla="*/ 200 h 638"/>
                <a:gd name="T30" fmla="*/ 230 w 440"/>
                <a:gd name="T31" fmla="*/ 228 h 638"/>
                <a:gd name="T32" fmla="*/ 218 w 440"/>
                <a:gd name="T33" fmla="*/ 408 h 638"/>
                <a:gd name="T34" fmla="*/ 213 w 440"/>
                <a:gd name="T35" fmla="*/ 459 h 638"/>
                <a:gd name="T36" fmla="*/ 213 w 440"/>
                <a:gd name="T37" fmla="*/ 435 h 638"/>
                <a:gd name="T38" fmla="*/ 136 w 440"/>
                <a:gd name="T39" fmla="*/ 245 h 638"/>
                <a:gd name="T40" fmla="*/ 143 w 440"/>
                <a:gd name="T41" fmla="*/ 191 h 638"/>
                <a:gd name="T42" fmla="*/ 183 w 440"/>
                <a:gd name="T43" fmla="*/ 228 h 638"/>
                <a:gd name="T44" fmla="*/ 146 w 440"/>
                <a:gd name="T45" fmla="*/ 411 h 638"/>
                <a:gd name="T46" fmla="*/ 139 w 440"/>
                <a:gd name="T47" fmla="*/ 470 h 638"/>
                <a:gd name="T48" fmla="*/ 181 w 440"/>
                <a:gd name="T49" fmla="*/ 421 h 638"/>
                <a:gd name="T50" fmla="*/ 188 w 440"/>
                <a:gd name="T51" fmla="*/ 450 h 638"/>
                <a:gd name="T52" fmla="*/ 237 w 440"/>
                <a:gd name="T53" fmla="*/ 450 h 638"/>
                <a:gd name="T54" fmla="*/ 245 w 440"/>
                <a:gd name="T55" fmla="*/ 421 h 638"/>
                <a:gd name="T56" fmla="*/ 286 w 440"/>
                <a:gd name="T57" fmla="*/ 470 h 638"/>
                <a:gd name="T58" fmla="*/ 279 w 440"/>
                <a:gd name="T59" fmla="*/ 411 h 638"/>
                <a:gd name="T60" fmla="*/ 243 w 440"/>
                <a:gd name="T61" fmla="*/ 228 h 638"/>
                <a:gd name="T62" fmla="*/ 294 w 440"/>
                <a:gd name="T63" fmla="*/ 217 h 638"/>
                <a:gd name="T64" fmla="*/ 302 w 440"/>
                <a:gd name="T65" fmla="*/ 244 h 638"/>
                <a:gd name="T66" fmla="*/ 220 w 440"/>
                <a:gd name="T67" fmla="*/ 610 h 638"/>
                <a:gd name="T68" fmla="*/ 136 w 440"/>
                <a:gd name="T69" fmla="*/ 245 h 638"/>
                <a:gd name="T70" fmla="*/ 160 w 440"/>
                <a:gd name="T71" fmla="*/ 443 h 638"/>
                <a:gd name="T72" fmla="*/ 143 w 440"/>
                <a:gd name="T73" fmla="*/ 447 h 638"/>
                <a:gd name="T74" fmla="*/ 168 w 440"/>
                <a:gd name="T75" fmla="*/ 422 h 638"/>
                <a:gd name="T76" fmla="*/ 273 w 440"/>
                <a:gd name="T77" fmla="*/ 429 h 638"/>
                <a:gd name="T78" fmla="*/ 280 w 440"/>
                <a:gd name="T79" fmla="*/ 452 h 638"/>
                <a:gd name="T80" fmla="*/ 258 w 440"/>
                <a:gd name="T81" fmla="*/ 422 h 6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40" h="638">
                  <a:moveTo>
                    <a:pt x="220" y="638"/>
                  </a:moveTo>
                  <a:cubicBezTo>
                    <a:pt x="342" y="638"/>
                    <a:pt x="440" y="539"/>
                    <a:pt x="440" y="418"/>
                  </a:cubicBezTo>
                  <a:cubicBezTo>
                    <a:pt x="440" y="375"/>
                    <a:pt x="428" y="334"/>
                    <a:pt x="405" y="298"/>
                  </a:cubicBezTo>
                  <a:cubicBezTo>
                    <a:pt x="384" y="267"/>
                    <a:pt x="356" y="241"/>
                    <a:pt x="322" y="223"/>
                  </a:cubicBezTo>
                  <a:cubicBezTo>
                    <a:pt x="322" y="222"/>
                    <a:pt x="322" y="50"/>
                    <a:pt x="322" y="50"/>
                  </a:cubicBezTo>
                  <a:cubicBezTo>
                    <a:pt x="322" y="47"/>
                    <a:pt x="321" y="44"/>
                    <a:pt x="319" y="41"/>
                  </a:cubicBezTo>
                  <a:cubicBezTo>
                    <a:pt x="317" y="39"/>
                    <a:pt x="283" y="0"/>
                    <a:pt x="222" y="0"/>
                  </a:cubicBezTo>
                  <a:cubicBezTo>
                    <a:pt x="162" y="0"/>
                    <a:pt x="121" y="38"/>
                    <a:pt x="119" y="40"/>
                  </a:cubicBezTo>
                  <a:cubicBezTo>
                    <a:pt x="117" y="43"/>
                    <a:pt x="115" y="46"/>
                    <a:pt x="115" y="50"/>
                  </a:cubicBezTo>
                  <a:cubicBezTo>
                    <a:pt x="115" y="50"/>
                    <a:pt x="115" y="223"/>
                    <a:pt x="114" y="225"/>
                  </a:cubicBezTo>
                  <a:cubicBezTo>
                    <a:pt x="82" y="243"/>
                    <a:pt x="55" y="269"/>
                    <a:pt x="35" y="300"/>
                  </a:cubicBezTo>
                  <a:cubicBezTo>
                    <a:pt x="12" y="335"/>
                    <a:pt x="0" y="376"/>
                    <a:pt x="0" y="418"/>
                  </a:cubicBezTo>
                  <a:cubicBezTo>
                    <a:pt x="0" y="539"/>
                    <a:pt x="99" y="638"/>
                    <a:pt x="220" y="638"/>
                  </a:cubicBezTo>
                  <a:close/>
                  <a:moveTo>
                    <a:pt x="143" y="75"/>
                  </a:moveTo>
                  <a:cubicBezTo>
                    <a:pt x="294" y="102"/>
                    <a:pt x="294" y="102"/>
                    <a:pt x="294" y="102"/>
                  </a:cubicBezTo>
                  <a:cubicBezTo>
                    <a:pt x="294" y="134"/>
                    <a:pt x="294" y="134"/>
                    <a:pt x="294" y="134"/>
                  </a:cubicBezTo>
                  <a:cubicBezTo>
                    <a:pt x="143" y="106"/>
                    <a:pt x="143" y="106"/>
                    <a:pt x="143" y="106"/>
                  </a:cubicBezTo>
                  <a:lnTo>
                    <a:pt x="143" y="75"/>
                  </a:lnTo>
                  <a:close/>
                  <a:moveTo>
                    <a:pt x="143" y="134"/>
                  </a:moveTo>
                  <a:cubicBezTo>
                    <a:pt x="294" y="162"/>
                    <a:pt x="294" y="162"/>
                    <a:pt x="294" y="162"/>
                  </a:cubicBezTo>
                  <a:cubicBezTo>
                    <a:pt x="294" y="180"/>
                    <a:pt x="294" y="180"/>
                    <a:pt x="294" y="180"/>
                  </a:cubicBezTo>
                  <a:cubicBezTo>
                    <a:pt x="294" y="189"/>
                    <a:pt x="294" y="189"/>
                    <a:pt x="294" y="189"/>
                  </a:cubicBezTo>
                  <a:cubicBezTo>
                    <a:pt x="143" y="163"/>
                    <a:pt x="143" y="163"/>
                    <a:pt x="143" y="163"/>
                  </a:cubicBezTo>
                  <a:lnTo>
                    <a:pt x="143" y="134"/>
                  </a:lnTo>
                  <a:close/>
                  <a:moveTo>
                    <a:pt x="218" y="408"/>
                  </a:moveTo>
                  <a:cubicBezTo>
                    <a:pt x="216" y="409"/>
                    <a:pt x="214" y="410"/>
                    <a:pt x="213" y="411"/>
                  </a:cubicBezTo>
                  <a:cubicBezTo>
                    <a:pt x="211" y="410"/>
                    <a:pt x="209" y="409"/>
                    <a:pt x="207" y="408"/>
                  </a:cubicBezTo>
                  <a:cubicBezTo>
                    <a:pt x="201" y="404"/>
                    <a:pt x="193" y="402"/>
                    <a:pt x="184" y="400"/>
                  </a:cubicBezTo>
                  <a:cubicBezTo>
                    <a:pt x="191" y="354"/>
                    <a:pt x="194" y="273"/>
                    <a:pt x="195" y="228"/>
                  </a:cubicBezTo>
                  <a:cubicBezTo>
                    <a:pt x="195" y="215"/>
                    <a:pt x="196" y="205"/>
                    <a:pt x="196" y="200"/>
                  </a:cubicBezTo>
                  <a:cubicBezTo>
                    <a:pt x="230" y="206"/>
                    <a:pt x="230" y="206"/>
                    <a:pt x="230" y="206"/>
                  </a:cubicBezTo>
                  <a:cubicBezTo>
                    <a:pt x="230" y="211"/>
                    <a:pt x="230" y="219"/>
                    <a:pt x="230" y="228"/>
                  </a:cubicBezTo>
                  <a:cubicBezTo>
                    <a:pt x="231" y="273"/>
                    <a:pt x="234" y="354"/>
                    <a:pt x="241" y="400"/>
                  </a:cubicBezTo>
                  <a:cubicBezTo>
                    <a:pt x="233" y="402"/>
                    <a:pt x="225" y="404"/>
                    <a:pt x="218" y="408"/>
                  </a:cubicBezTo>
                  <a:close/>
                  <a:moveTo>
                    <a:pt x="225" y="448"/>
                  </a:moveTo>
                  <a:cubicBezTo>
                    <a:pt x="224" y="452"/>
                    <a:pt x="218" y="459"/>
                    <a:pt x="213" y="459"/>
                  </a:cubicBezTo>
                  <a:cubicBezTo>
                    <a:pt x="208" y="459"/>
                    <a:pt x="201" y="452"/>
                    <a:pt x="201" y="448"/>
                  </a:cubicBezTo>
                  <a:cubicBezTo>
                    <a:pt x="201" y="445"/>
                    <a:pt x="204" y="439"/>
                    <a:pt x="213" y="435"/>
                  </a:cubicBezTo>
                  <a:cubicBezTo>
                    <a:pt x="221" y="439"/>
                    <a:pt x="225" y="445"/>
                    <a:pt x="225" y="448"/>
                  </a:cubicBezTo>
                  <a:close/>
                  <a:moveTo>
                    <a:pt x="136" y="245"/>
                  </a:moveTo>
                  <a:cubicBezTo>
                    <a:pt x="144" y="242"/>
                    <a:pt x="144" y="242"/>
                    <a:pt x="144" y="242"/>
                  </a:cubicBezTo>
                  <a:cubicBezTo>
                    <a:pt x="143" y="191"/>
                    <a:pt x="143" y="191"/>
                    <a:pt x="143" y="191"/>
                  </a:cubicBezTo>
                  <a:cubicBezTo>
                    <a:pt x="183" y="198"/>
                    <a:pt x="183" y="198"/>
                    <a:pt x="183" y="198"/>
                  </a:cubicBezTo>
                  <a:cubicBezTo>
                    <a:pt x="183" y="205"/>
                    <a:pt x="183" y="215"/>
                    <a:pt x="183" y="228"/>
                  </a:cubicBezTo>
                  <a:cubicBezTo>
                    <a:pt x="181" y="278"/>
                    <a:pt x="178" y="360"/>
                    <a:pt x="172" y="400"/>
                  </a:cubicBezTo>
                  <a:cubicBezTo>
                    <a:pt x="162" y="401"/>
                    <a:pt x="153" y="404"/>
                    <a:pt x="146" y="411"/>
                  </a:cubicBezTo>
                  <a:cubicBezTo>
                    <a:pt x="138" y="418"/>
                    <a:pt x="133" y="429"/>
                    <a:pt x="131" y="441"/>
                  </a:cubicBezTo>
                  <a:cubicBezTo>
                    <a:pt x="129" y="453"/>
                    <a:pt x="132" y="464"/>
                    <a:pt x="139" y="470"/>
                  </a:cubicBezTo>
                  <a:cubicBezTo>
                    <a:pt x="146" y="477"/>
                    <a:pt x="158" y="477"/>
                    <a:pt x="170" y="457"/>
                  </a:cubicBezTo>
                  <a:cubicBezTo>
                    <a:pt x="174" y="449"/>
                    <a:pt x="178" y="436"/>
                    <a:pt x="181" y="421"/>
                  </a:cubicBezTo>
                  <a:cubicBezTo>
                    <a:pt x="186" y="421"/>
                    <a:pt x="192" y="423"/>
                    <a:pt x="197" y="425"/>
                  </a:cubicBezTo>
                  <a:cubicBezTo>
                    <a:pt x="189" y="434"/>
                    <a:pt x="188" y="444"/>
                    <a:pt x="188" y="450"/>
                  </a:cubicBezTo>
                  <a:cubicBezTo>
                    <a:pt x="189" y="464"/>
                    <a:pt x="200" y="480"/>
                    <a:pt x="213" y="480"/>
                  </a:cubicBezTo>
                  <a:cubicBezTo>
                    <a:pt x="225" y="480"/>
                    <a:pt x="236" y="464"/>
                    <a:pt x="237" y="450"/>
                  </a:cubicBezTo>
                  <a:cubicBezTo>
                    <a:pt x="237" y="444"/>
                    <a:pt x="236" y="434"/>
                    <a:pt x="229" y="425"/>
                  </a:cubicBezTo>
                  <a:cubicBezTo>
                    <a:pt x="234" y="423"/>
                    <a:pt x="239" y="421"/>
                    <a:pt x="245" y="421"/>
                  </a:cubicBezTo>
                  <a:cubicBezTo>
                    <a:pt x="248" y="436"/>
                    <a:pt x="251" y="449"/>
                    <a:pt x="256" y="457"/>
                  </a:cubicBezTo>
                  <a:cubicBezTo>
                    <a:pt x="267" y="477"/>
                    <a:pt x="279" y="477"/>
                    <a:pt x="286" y="470"/>
                  </a:cubicBezTo>
                  <a:cubicBezTo>
                    <a:pt x="293" y="464"/>
                    <a:pt x="296" y="453"/>
                    <a:pt x="294" y="441"/>
                  </a:cubicBezTo>
                  <a:cubicBezTo>
                    <a:pt x="292" y="429"/>
                    <a:pt x="287" y="418"/>
                    <a:pt x="279" y="411"/>
                  </a:cubicBezTo>
                  <a:cubicBezTo>
                    <a:pt x="272" y="404"/>
                    <a:pt x="263" y="401"/>
                    <a:pt x="254" y="400"/>
                  </a:cubicBezTo>
                  <a:cubicBezTo>
                    <a:pt x="247" y="360"/>
                    <a:pt x="244" y="278"/>
                    <a:pt x="243" y="228"/>
                  </a:cubicBezTo>
                  <a:cubicBezTo>
                    <a:pt x="243" y="220"/>
                    <a:pt x="242" y="214"/>
                    <a:pt x="242" y="208"/>
                  </a:cubicBezTo>
                  <a:cubicBezTo>
                    <a:pt x="294" y="217"/>
                    <a:pt x="294" y="217"/>
                    <a:pt x="294" y="217"/>
                  </a:cubicBezTo>
                  <a:cubicBezTo>
                    <a:pt x="294" y="240"/>
                    <a:pt x="294" y="240"/>
                    <a:pt x="294" y="240"/>
                  </a:cubicBezTo>
                  <a:cubicBezTo>
                    <a:pt x="302" y="244"/>
                    <a:pt x="302" y="244"/>
                    <a:pt x="302" y="244"/>
                  </a:cubicBezTo>
                  <a:cubicBezTo>
                    <a:pt x="369" y="275"/>
                    <a:pt x="413" y="344"/>
                    <a:pt x="413" y="418"/>
                  </a:cubicBezTo>
                  <a:cubicBezTo>
                    <a:pt x="413" y="524"/>
                    <a:pt x="326" y="610"/>
                    <a:pt x="220" y="610"/>
                  </a:cubicBezTo>
                  <a:cubicBezTo>
                    <a:pt x="114" y="610"/>
                    <a:pt x="28" y="524"/>
                    <a:pt x="28" y="418"/>
                  </a:cubicBezTo>
                  <a:cubicBezTo>
                    <a:pt x="28" y="344"/>
                    <a:pt x="70" y="278"/>
                    <a:pt x="136" y="245"/>
                  </a:cubicBezTo>
                  <a:close/>
                  <a:moveTo>
                    <a:pt x="168" y="422"/>
                  </a:moveTo>
                  <a:cubicBezTo>
                    <a:pt x="165" y="431"/>
                    <a:pt x="163" y="438"/>
                    <a:pt x="160" y="443"/>
                  </a:cubicBezTo>
                  <a:cubicBezTo>
                    <a:pt x="154" y="454"/>
                    <a:pt x="148" y="455"/>
                    <a:pt x="145" y="452"/>
                  </a:cubicBezTo>
                  <a:cubicBezTo>
                    <a:pt x="144" y="451"/>
                    <a:pt x="143" y="449"/>
                    <a:pt x="143" y="447"/>
                  </a:cubicBezTo>
                  <a:cubicBezTo>
                    <a:pt x="144" y="439"/>
                    <a:pt x="147" y="434"/>
                    <a:pt x="152" y="429"/>
                  </a:cubicBezTo>
                  <a:cubicBezTo>
                    <a:pt x="156" y="425"/>
                    <a:pt x="162" y="423"/>
                    <a:pt x="168" y="422"/>
                  </a:cubicBezTo>
                  <a:close/>
                  <a:moveTo>
                    <a:pt x="258" y="422"/>
                  </a:moveTo>
                  <a:cubicBezTo>
                    <a:pt x="264" y="423"/>
                    <a:pt x="269" y="425"/>
                    <a:pt x="273" y="429"/>
                  </a:cubicBezTo>
                  <a:cubicBezTo>
                    <a:pt x="278" y="434"/>
                    <a:pt x="281" y="439"/>
                    <a:pt x="282" y="447"/>
                  </a:cubicBezTo>
                  <a:cubicBezTo>
                    <a:pt x="283" y="449"/>
                    <a:pt x="282" y="451"/>
                    <a:pt x="280" y="452"/>
                  </a:cubicBezTo>
                  <a:cubicBezTo>
                    <a:pt x="277" y="455"/>
                    <a:pt x="271" y="454"/>
                    <a:pt x="265" y="443"/>
                  </a:cubicBezTo>
                  <a:cubicBezTo>
                    <a:pt x="262" y="438"/>
                    <a:pt x="260" y="431"/>
                    <a:pt x="258" y="422"/>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36" name="Freeform 7"/>
            <p:cNvSpPr/>
            <p:nvPr/>
          </p:nvSpPr>
          <p:spPr bwMode="auto">
            <a:xfrm>
              <a:off x="2145" y="1578"/>
              <a:ext cx="164" cy="42"/>
            </a:xfrm>
            <a:custGeom>
              <a:gdLst>
                <a:gd name="T0" fmla="*/ 0 w 126"/>
                <a:gd name="T1" fmla="*/ 16 h 33"/>
                <a:gd name="T2" fmla="*/ 17 w 126"/>
                <a:gd name="T3" fmla="*/ 33 h 33"/>
                <a:gd name="T4" fmla="*/ 109 w 126"/>
                <a:gd name="T5" fmla="*/ 33 h 33"/>
                <a:gd name="T6" fmla="*/ 126 w 126"/>
                <a:gd name="T7" fmla="*/ 16 h 33"/>
                <a:gd name="T8" fmla="*/ 109 w 126"/>
                <a:gd name="T9" fmla="*/ 0 h 33"/>
                <a:gd name="T10" fmla="*/ 17 w 126"/>
                <a:gd name="T11" fmla="*/ 0 h 33"/>
                <a:gd name="T12" fmla="*/ 0 w 126"/>
                <a:gd name="T13" fmla="*/ 16 h 33"/>
              </a:gdLst>
              <a:cxnLst>
                <a:cxn ang="0">
                  <a:pos x="T0" y="T1"/>
                </a:cxn>
                <a:cxn ang="0">
                  <a:pos x="T2" y="T3"/>
                </a:cxn>
                <a:cxn ang="0">
                  <a:pos x="T4" y="T5"/>
                </a:cxn>
                <a:cxn ang="0">
                  <a:pos x="T6" y="T7"/>
                </a:cxn>
                <a:cxn ang="0">
                  <a:pos x="T8" y="T9"/>
                </a:cxn>
                <a:cxn ang="0">
                  <a:pos x="T10" y="T11"/>
                </a:cxn>
                <a:cxn ang="0">
                  <a:pos x="T12" y="T13"/>
                </a:cxn>
              </a:cxnLst>
              <a:rect l="0" t="0" r="r" b="b"/>
              <a:pathLst>
                <a:path w="125" h="33">
                  <a:moveTo>
                    <a:pt x="0" y="16"/>
                  </a:moveTo>
                  <a:cubicBezTo>
                    <a:pt x="0" y="25"/>
                    <a:pt x="7" y="33"/>
                    <a:pt x="17" y="33"/>
                  </a:cubicBezTo>
                  <a:cubicBezTo>
                    <a:pt x="109" y="33"/>
                    <a:pt x="109" y="33"/>
                    <a:pt x="109" y="33"/>
                  </a:cubicBezTo>
                  <a:cubicBezTo>
                    <a:pt x="118" y="33"/>
                    <a:pt x="126" y="25"/>
                    <a:pt x="126" y="16"/>
                  </a:cubicBezTo>
                  <a:cubicBezTo>
                    <a:pt x="126" y="7"/>
                    <a:pt x="118" y="0"/>
                    <a:pt x="109" y="0"/>
                  </a:cubicBezTo>
                  <a:cubicBezTo>
                    <a:pt x="17" y="0"/>
                    <a:pt x="17" y="0"/>
                    <a:pt x="17" y="0"/>
                  </a:cubicBezTo>
                  <a:cubicBezTo>
                    <a:pt x="7" y="0"/>
                    <a:pt x="0" y="7"/>
                    <a:pt x="0" y="16"/>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37" name="Freeform 8"/>
            <p:cNvSpPr/>
            <p:nvPr/>
          </p:nvSpPr>
          <p:spPr bwMode="auto">
            <a:xfrm>
              <a:off x="1763" y="1882"/>
              <a:ext cx="44" cy="160"/>
            </a:xfrm>
            <a:custGeom>
              <a:gdLst>
                <a:gd name="T0" fmla="*/ 17 w 34"/>
                <a:gd name="T1" fmla="*/ 0 h 123"/>
                <a:gd name="T2" fmla="*/ 0 w 34"/>
                <a:gd name="T3" fmla="*/ 16 h 123"/>
                <a:gd name="T4" fmla="*/ 0 w 34"/>
                <a:gd name="T5" fmla="*/ 106 h 123"/>
                <a:gd name="T6" fmla="*/ 17 w 34"/>
                <a:gd name="T7" fmla="*/ 123 h 123"/>
                <a:gd name="T8" fmla="*/ 34 w 34"/>
                <a:gd name="T9" fmla="*/ 106 h 123"/>
                <a:gd name="T10" fmla="*/ 34 w 34"/>
                <a:gd name="T11" fmla="*/ 16 h 123"/>
                <a:gd name="T12" fmla="*/ 17 w 34"/>
                <a:gd name="T13" fmla="*/ 0 h 123"/>
              </a:gdLst>
              <a:cxnLst>
                <a:cxn ang="0">
                  <a:pos x="T0" y="T1"/>
                </a:cxn>
                <a:cxn ang="0">
                  <a:pos x="T2" y="T3"/>
                </a:cxn>
                <a:cxn ang="0">
                  <a:pos x="T4" y="T5"/>
                </a:cxn>
                <a:cxn ang="0">
                  <a:pos x="T6" y="T7"/>
                </a:cxn>
                <a:cxn ang="0">
                  <a:pos x="T8" y="T9"/>
                </a:cxn>
                <a:cxn ang="0">
                  <a:pos x="T10" y="T11"/>
                </a:cxn>
                <a:cxn ang="0">
                  <a:pos x="T12" y="T13"/>
                </a:cxn>
              </a:cxnLst>
              <a:rect l="0" t="0" r="r" b="b"/>
              <a:pathLst>
                <a:path w="34" h="123">
                  <a:moveTo>
                    <a:pt x="17" y="0"/>
                  </a:moveTo>
                  <a:cubicBezTo>
                    <a:pt x="7" y="0"/>
                    <a:pt x="0" y="7"/>
                    <a:pt x="0" y="16"/>
                  </a:cubicBezTo>
                  <a:cubicBezTo>
                    <a:pt x="0" y="106"/>
                    <a:pt x="0" y="106"/>
                    <a:pt x="0" y="106"/>
                  </a:cubicBezTo>
                  <a:cubicBezTo>
                    <a:pt x="0" y="115"/>
                    <a:pt x="7" y="123"/>
                    <a:pt x="17" y="123"/>
                  </a:cubicBezTo>
                  <a:cubicBezTo>
                    <a:pt x="26" y="123"/>
                    <a:pt x="34" y="115"/>
                    <a:pt x="34" y="106"/>
                  </a:cubicBezTo>
                  <a:cubicBezTo>
                    <a:pt x="34" y="16"/>
                    <a:pt x="34" y="16"/>
                    <a:pt x="34" y="16"/>
                  </a:cubicBezTo>
                  <a:cubicBezTo>
                    <a:pt x="34" y="7"/>
                    <a:pt x="26" y="0"/>
                    <a:pt x="17"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38" name="Freeform 9"/>
            <p:cNvSpPr/>
            <p:nvPr/>
          </p:nvSpPr>
          <p:spPr bwMode="auto">
            <a:xfrm>
              <a:off x="1308" y="1557"/>
              <a:ext cx="165" cy="44"/>
            </a:xfrm>
            <a:custGeom>
              <a:gdLst>
                <a:gd name="T0" fmla="*/ 17 w 127"/>
                <a:gd name="T1" fmla="*/ 34 h 34"/>
                <a:gd name="T2" fmla="*/ 110 w 127"/>
                <a:gd name="T3" fmla="*/ 34 h 34"/>
                <a:gd name="T4" fmla="*/ 127 w 127"/>
                <a:gd name="T5" fmla="*/ 17 h 34"/>
                <a:gd name="T6" fmla="*/ 110 w 127"/>
                <a:gd name="T7" fmla="*/ 0 h 34"/>
                <a:gd name="T8" fmla="*/ 17 w 127"/>
                <a:gd name="T9" fmla="*/ 0 h 34"/>
                <a:gd name="T10" fmla="*/ 0 w 127"/>
                <a:gd name="T11" fmla="*/ 17 h 34"/>
                <a:gd name="T12" fmla="*/ 17 w 127"/>
                <a:gd name="T13" fmla="*/ 34 h 34"/>
              </a:gdLst>
              <a:cxnLst>
                <a:cxn ang="0">
                  <a:pos x="T0" y="T1"/>
                </a:cxn>
                <a:cxn ang="0">
                  <a:pos x="T2" y="T3"/>
                </a:cxn>
                <a:cxn ang="0">
                  <a:pos x="T4" y="T5"/>
                </a:cxn>
                <a:cxn ang="0">
                  <a:pos x="T6" y="T7"/>
                </a:cxn>
                <a:cxn ang="0">
                  <a:pos x="T8" y="T9"/>
                </a:cxn>
                <a:cxn ang="0">
                  <a:pos x="T10" y="T11"/>
                </a:cxn>
                <a:cxn ang="0">
                  <a:pos x="T12" y="T13"/>
                </a:cxn>
              </a:cxnLst>
              <a:rect l="0" t="0" r="r" b="b"/>
              <a:pathLst>
                <a:path w="127" h="34">
                  <a:moveTo>
                    <a:pt x="17" y="34"/>
                  </a:moveTo>
                  <a:cubicBezTo>
                    <a:pt x="110" y="34"/>
                    <a:pt x="110" y="34"/>
                    <a:pt x="110" y="34"/>
                  </a:cubicBezTo>
                  <a:cubicBezTo>
                    <a:pt x="119" y="34"/>
                    <a:pt x="127" y="26"/>
                    <a:pt x="127" y="17"/>
                  </a:cubicBezTo>
                  <a:cubicBezTo>
                    <a:pt x="127" y="8"/>
                    <a:pt x="119" y="0"/>
                    <a:pt x="110" y="0"/>
                  </a:cubicBezTo>
                  <a:cubicBezTo>
                    <a:pt x="17" y="0"/>
                    <a:pt x="17" y="0"/>
                    <a:pt x="17" y="0"/>
                  </a:cubicBezTo>
                  <a:cubicBezTo>
                    <a:pt x="8" y="0"/>
                    <a:pt x="0" y="8"/>
                    <a:pt x="0" y="17"/>
                  </a:cubicBezTo>
                  <a:cubicBezTo>
                    <a:pt x="0" y="26"/>
                    <a:pt x="8" y="34"/>
                    <a:pt x="17" y="3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39" name="Freeform 10"/>
            <p:cNvSpPr/>
            <p:nvPr/>
          </p:nvSpPr>
          <p:spPr bwMode="auto">
            <a:xfrm>
              <a:off x="1403" y="1231"/>
              <a:ext cx="145" cy="117"/>
            </a:xfrm>
            <a:custGeom>
              <a:gdLst>
                <a:gd name="T0" fmla="*/ 9 w 112"/>
                <a:gd name="T1" fmla="*/ 30 h 90"/>
                <a:gd name="T2" fmla="*/ 83 w 112"/>
                <a:gd name="T3" fmla="*/ 84 h 90"/>
                <a:gd name="T4" fmla="*/ 107 w 112"/>
                <a:gd name="T5" fmla="*/ 81 h 90"/>
                <a:gd name="T6" fmla="*/ 103 w 112"/>
                <a:gd name="T7" fmla="*/ 58 h 90"/>
                <a:gd name="T8" fmla="*/ 30 w 112"/>
                <a:gd name="T9" fmla="*/ 3 h 90"/>
                <a:gd name="T10" fmla="*/ 20 w 112"/>
                <a:gd name="T11" fmla="*/ 0 h 90"/>
                <a:gd name="T12" fmla="*/ 6 w 112"/>
                <a:gd name="T13" fmla="*/ 7 h 90"/>
                <a:gd name="T14" fmla="*/ 9 w 112"/>
                <a:gd name="T15" fmla="*/ 30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9" y="30"/>
                  </a:moveTo>
                  <a:cubicBezTo>
                    <a:pt x="83" y="84"/>
                    <a:pt x="83" y="84"/>
                    <a:pt x="83" y="84"/>
                  </a:cubicBezTo>
                  <a:cubicBezTo>
                    <a:pt x="90" y="90"/>
                    <a:pt x="101" y="88"/>
                    <a:pt x="107" y="81"/>
                  </a:cubicBezTo>
                  <a:cubicBezTo>
                    <a:pt x="112" y="74"/>
                    <a:pt x="111" y="63"/>
                    <a:pt x="103" y="58"/>
                  </a:cubicBezTo>
                  <a:cubicBezTo>
                    <a:pt x="30" y="3"/>
                    <a:pt x="30" y="3"/>
                    <a:pt x="30" y="3"/>
                  </a:cubicBezTo>
                  <a:cubicBezTo>
                    <a:pt x="27" y="1"/>
                    <a:pt x="23" y="0"/>
                    <a:pt x="20" y="0"/>
                  </a:cubicBezTo>
                  <a:cubicBezTo>
                    <a:pt x="14" y="0"/>
                    <a:pt x="9" y="2"/>
                    <a:pt x="6" y="7"/>
                  </a:cubicBezTo>
                  <a:cubicBezTo>
                    <a:pt x="0" y="14"/>
                    <a:pt x="2" y="24"/>
                    <a:pt x="9" y="3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40" name="Freeform 11"/>
            <p:cNvSpPr/>
            <p:nvPr/>
          </p:nvSpPr>
          <p:spPr bwMode="auto">
            <a:xfrm>
              <a:off x="2073" y="1231"/>
              <a:ext cx="145" cy="117"/>
            </a:xfrm>
            <a:custGeom>
              <a:gdLst>
                <a:gd name="T0" fmla="*/ 29 w 112"/>
                <a:gd name="T1" fmla="*/ 84 h 90"/>
                <a:gd name="T2" fmla="*/ 103 w 112"/>
                <a:gd name="T3" fmla="*/ 30 h 90"/>
                <a:gd name="T4" fmla="*/ 106 w 112"/>
                <a:gd name="T5" fmla="*/ 7 h 90"/>
                <a:gd name="T6" fmla="*/ 92 w 112"/>
                <a:gd name="T7" fmla="*/ 0 h 90"/>
                <a:gd name="T8" fmla="*/ 82 w 112"/>
                <a:gd name="T9" fmla="*/ 3 h 90"/>
                <a:gd name="T10" fmla="*/ 9 w 112"/>
                <a:gd name="T11" fmla="*/ 58 h 90"/>
                <a:gd name="T12" fmla="*/ 5 w 112"/>
                <a:gd name="T13" fmla="*/ 81 h 90"/>
                <a:gd name="T14" fmla="*/ 29 w 112"/>
                <a:gd name="T15" fmla="*/ 84 h 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29" y="84"/>
                  </a:moveTo>
                  <a:cubicBezTo>
                    <a:pt x="103" y="30"/>
                    <a:pt x="103" y="30"/>
                    <a:pt x="103" y="30"/>
                  </a:cubicBezTo>
                  <a:cubicBezTo>
                    <a:pt x="110" y="24"/>
                    <a:pt x="112" y="14"/>
                    <a:pt x="106" y="7"/>
                  </a:cubicBezTo>
                  <a:cubicBezTo>
                    <a:pt x="103" y="2"/>
                    <a:pt x="98" y="0"/>
                    <a:pt x="92" y="0"/>
                  </a:cubicBezTo>
                  <a:cubicBezTo>
                    <a:pt x="89" y="0"/>
                    <a:pt x="85" y="1"/>
                    <a:pt x="82" y="3"/>
                  </a:cubicBezTo>
                  <a:cubicBezTo>
                    <a:pt x="9" y="58"/>
                    <a:pt x="9" y="58"/>
                    <a:pt x="9" y="58"/>
                  </a:cubicBezTo>
                  <a:cubicBezTo>
                    <a:pt x="1" y="63"/>
                    <a:pt x="0" y="74"/>
                    <a:pt x="5" y="81"/>
                  </a:cubicBezTo>
                  <a:cubicBezTo>
                    <a:pt x="11" y="88"/>
                    <a:pt x="22" y="90"/>
                    <a:pt x="29" y="84"/>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41" name="Freeform 12"/>
            <p:cNvSpPr/>
            <p:nvPr/>
          </p:nvSpPr>
          <p:spPr bwMode="auto">
            <a:xfrm>
              <a:off x="1431" y="1813"/>
              <a:ext cx="134" cy="128"/>
            </a:xfrm>
            <a:custGeom>
              <a:gdLst>
                <a:gd name="T0" fmla="*/ 84 w 103"/>
                <a:gd name="T1" fmla="*/ 0 h 98"/>
                <a:gd name="T2" fmla="*/ 72 w 103"/>
                <a:gd name="T3" fmla="*/ 4 h 98"/>
                <a:gd name="T4" fmla="*/ 7 w 103"/>
                <a:gd name="T5" fmla="*/ 68 h 98"/>
                <a:gd name="T6" fmla="*/ 7 w 103"/>
                <a:gd name="T7" fmla="*/ 91 h 98"/>
                <a:gd name="T8" fmla="*/ 31 w 103"/>
                <a:gd name="T9" fmla="*/ 91 h 98"/>
                <a:gd name="T10" fmla="*/ 96 w 103"/>
                <a:gd name="T11" fmla="*/ 28 h 98"/>
                <a:gd name="T12" fmla="*/ 96 w 103"/>
                <a:gd name="T13" fmla="*/ 4 h 98"/>
                <a:gd name="T14" fmla="*/ 84 w 103"/>
                <a:gd name="T15" fmla="*/ 0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3" h="98">
                  <a:moveTo>
                    <a:pt x="84" y="0"/>
                  </a:moveTo>
                  <a:cubicBezTo>
                    <a:pt x="80" y="0"/>
                    <a:pt x="75" y="1"/>
                    <a:pt x="72" y="4"/>
                  </a:cubicBezTo>
                  <a:cubicBezTo>
                    <a:pt x="7" y="68"/>
                    <a:pt x="7" y="68"/>
                    <a:pt x="7" y="68"/>
                  </a:cubicBezTo>
                  <a:cubicBezTo>
                    <a:pt x="0" y="74"/>
                    <a:pt x="0" y="85"/>
                    <a:pt x="7" y="91"/>
                  </a:cubicBezTo>
                  <a:cubicBezTo>
                    <a:pt x="13" y="98"/>
                    <a:pt x="24" y="98"/>
                    <a:pt x="31" y="91"/>
                  </a:cubicBezTo>
                  <a:cubicBezTo>
                    <a:pt x="96" y="28"/>
                    <a:pt x="96" y="28"/>
                    <a:pt x="96" y="28"/>
                  </a:cubicBezTo>
                  <a:cubicBezTo>
                    <a:pt x="103" y="21"/>
                    <a:pt x="103" y="11"/>
                    <a:pt x="96" y="4"/>
                  </a:cubicBezTo>
                  <a:cubicBezTo>
                    <a:pt x="93" y="1"/>
                    <a:pt x="88" y="0"/>
                    <a:pt x="84" y="0"/>
                  </a:cubicBez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sp>
          <p:nvSpPr>
            <p:cNvPr id="42" name="Freeform 13"/>
            <p:cNvSpPr/>
            <p:nvPr/>
          </p:nvSpPr>
          <p:spPr bwMode="auto">
            <a:xfrm>
              <a:off x="2043" y="1813"/>
              <a:ext cx="132" cy="128"/>
            </a:xfrm>
            <a:custGeom>
              <a:gdLst>
                <a:gd name="T0" fmla="*/ 31 w 102"/>
                <a:gd name="T1" fmla="*/ 4 h 98"/>
                <a:gd name="T2" fmla="*/ 19 w 102"/>
                <a:gd name="T3" fmla="*/ 0 h 98"/>
                <a:gd name="T4" fmla="*/ 7 w 102"/>
                <a:gd name="T5" fmla="*/ 4 h 98"/>
                <a:gd name="T6" fmla="*/ 7 w 102"/>
                <a:gd name="T7" fmla="*/ 28 h 98"/>
                <a:gd name="T8" fmla="*/ 72 w 102"/>
                <a:gd name="T9" fmla="*/ 91 h 98"/>
                <a:gd name="T10" fmla="*/ 96 w 102"/>
                <a:gd name="T11" fmla="*/ 91 h 98"/>
                <a:gd name="T12" fmla="*/ 96 w 102"/>
                <a:gd name="T13" fmla="*/ 68 h 98"/>
                <a:gd name="T14" fmla="*/ 31 w 102"/>
                <a:gd name="T15" fmla="*/ 4 h 9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2" h="98">
                  <a:moveTo>
                    <a:pt x="31" y="4"/>
                  </a:moveTo>
                  <a:cubicBezTo>
                    <a:pt x="27" y="1"/>
                    <a:pt x="23" y="0"/>
                    <a:pt x="19" y="0"/>
                  </a:cubicBezTo>
                  <a:cubicBezTo>
                    <a:pt x="14" y="0"/>
                    <a:pt x="10" y="1"/>
                    <a:pt x="7" y="4"/>
                  </a:cubicBezTo>
                  <a:cubicBezTo>
                    <a:pt x="0" y="11"/>
                    <a:pt x="0" y="21"/>
                    <a:pt x="7" y="28"/>
                  </a:cubicBezTo>
                  <a:cubicBezTo>
                    <a:pt x="72" y="91"/>
                    <a:pt x="72" y="91"/>
                    <a:pt x="72" y="91"/>
                  </a:cubicBezTo>
                  <a:cubicBezTo>
                    <a:pt x="78" y="98"/>
                    <a:pt x="89" y="98"/>
                    <a:pt x="96" y="91"/>
                  </a:cubicBezTo>
                  <a:cubicBezTo>
                    <a:pt x="102" y="85"/>
                    <a:pt x="102" y="74"/>
                    <a:pt x="96" y="68"/>
                  </a:cubicBezTo>
                  <a:lnTo>
                    <a:pt x="31" y="4"/>
                  </a:lnTo>
                  <a:close/>
                </a:path>
              </a:pathLst>
            </a:custGeom>
            <a:solidFill>
              <a:srgbClr val="3D3D3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a typeface="华文仿宋" panose="02010600040101010101" pitchFamily="2" charset="-122"/>
              </a:endParaRPr>
            </a:p>
          </p:txBody>
        </p:sp>
      </p:grpSp>
      <p:sp>
        <p:nvSpPr>
          <p:cNvPr id="43" name="矩形 42"/>
          <p:cNvSpPr/>
          <p:nvPr/>
        </p:nvSpPr>
        <p:spPr>
          <a:xfrm>
            <a:off x="401339" y="1896531"/>
            <a:ext cx="2735448" cy="2013692"/>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l">
              <a:lnSpc>
                <a:spcPct val="150000"/>
              </a:lnSpc>
            </a:pPr>
            <a:r>
              <a:rPr lang="en-US" altLang="zh-CN" sz="1400" smtClean="0">
                <a:solidFill>
                  <a:schemeClr val="tx1">
                    <a:lumMod val="85000"/>
                    <a:lumOff val="15000"/>
                  </a:schemeClr>
                </a:solidFill>
                <a:latin typeface="幼圆" panose="02010509060101010101" charset="-122"/>
                <a:ea typeface="华文仿宋" panose="02010600040101010101" pitchFamily="2" charset="-122"/>
              </a:rPr>
              <a:t>a</a:t>
            </a:r>
            <a:r>
              <a:rPr lang="zh-CN" altLang="en-US" sz="1400" smtClean="0">
                <a:solidFill>
                  <a:schemeClr val="tx1">
                    <a:lumMod val="85000"/>
                    <a:lumOff val="15000"/>
                  </a:schemeClr>
                </a:solidFill>
                <a:latin typeface="幼圆" panose="02010509060101010101" charset="-122"/>
                <a:ea typeface="华文仿宋" panose="02010600040101010101" pitchFamily="2" charset="-122"/>
              </a:rPr>
              <a:t>、</a:t>
            </a:r>
            <a:r>
              <a:rPr lang="zh-CN" sz="1400" smtClean="0">
                <a:solidFill>
                  <a:schemeClr val="tx1">
                    <a:lumMod val="85000"/>
                    <a:lumOff val="15000"/>
                  </a:schemeClr>
                </a:solidFill>
                <a:latin typeface="幼圆" panose="02010509060101010101" charset="-122"/>
                <a:ea typeface="华文仿宋" panose="02010600040101010101" pitchFamily="2" charset="-122"/>
              </a:rPr>
              <a:t>大量使用抗生素会抑制体内正常菌群，导致菌群失调，促进真菌生长，不利于中心静脉导管相关性血流感染的恢复；</a:t>
            </a:r>
            <a:endParaRPr lang="zh-CN" sz="1400" smtClean="0">
              <a:solidFill>
                <a:schemeClr val="tx1">
                  <a:lumMod val="85000"/>
                  <a:lumOff val="15000"/>
                </a:schemeClr>
              </a:solidFill>
              <a:latin typeface="幼圆" panose="02010509060101010101" charset="-122"/>
              <a:ea typeface="华文仿宋" panose="02010600040101010101" pitchFamily="2" charset="-122"/>
            </a:endParaRPr>
          </a:p>
          <a:p>
            <a:pPr algn="l">
              <a:lnSpc>
                <a:spcPct val="150000"/>
              </a:lnSpc>
            </a:pPr>
            <a:r>
              <a:rPr lang="en-US" altLang="zh-CN" sz="1400" smtClean="0">
                <a:solidFill>
                  <a:schemeClr val="tx1">
                    <a:lumMod val="85000"/>
                    <a:lumOff val="15000"/>
                  </a:schemeClr>
                </a:solidFill>
                <a:latin typeface="幼圆" panose="02010509060101010101" charset="-122"/>
                <a:ea typeface="华文仿宋" panose="02010600040101010101" pitchFamily="2" charset="-122"/>
              </a:rPr>
              <a:t>b</a:t>
            </a:r>
            <a:r>
              <a:rPr lang="zh-CN" altLang="en-US" sz="1400" smtClean="0">
                <a:solidFill>
                  <a:schemeClr val="tx1">
                    <a:lumMod val="85000"/>
                    <a:lumOff val="15000"/>
                  </a:schemeClr>
                </a:solidFill>
                <a:latin typeface="幼圆" panose="02010509060101010101" charset="-122"/>
                <a:ea typeface="华文仿宋" panose="02010600040101010101" pitchFamily="2" charset="-122"/>
              </a:rPr>
              <a:t>、</a:t>
            </a:r>
            <a:r>
              <a:rPr lang="zh-CN" sz="1400" smtClean="0">
                <a:solidFill>
                  <a:schemeClr val="tx1">
                    <a:lumMod val="85000"/>
                    <a:lumOff val="15000"/>
                  </a:schemeClr>
                </a:solidFill>
                <a:latin typeface="幼圆" panose="02010509060101010101" charset="-122"/>
                <a:ea typeface="华文仿宋" panose="02010600040101010101" pitchFamily="2" charset="-122"/>
              </a:rPr>
              <a:t>及时检测抗菌药物的疗效及副作用，防止发生二重感染。</a:t>
            </a:r>
            <a:endParaRPr lang="zh-CN" sz="1400">
              <a:solidFill>
                <a:schemeClr val="tx1">
                  <a:lumMod val="85000"/>
                  <a:lumOff val="15000"/>
                </a:schemeClr>
              </a:solidFill>
              <a:latin typeface="幼圆" panose="02010509060101010101" charset="-122"/>
              <a:ea typeface="华文仿宋" panose="02010600040101010101" pitchFamily="2" charset="-122"/>
            </a:endParaRPr>
          </a:p>
        </p:txBody>
      </p:sp>
      <p:sp>
        <p:nvSpPr>
          <p:cNvPr id="44" name="文本框 5"/>
          <p:cNvSpPr txBox="1">
            <a:spLocks noChangeArrowheads="1"/>
          </p:cNvSpPr>
          <p:nvPr/>
        </p:nvSpPr>
        <p:spPr bwMode="auto">
          <a:xfrm>
            <a:off x="624313" y="1401721"/>
            <a:ext cx="1312904" cy="3356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algn="r" fontAlgn="base">
              <a:spcBef>
                <a:spcPct val="0"/>
              </a:spcBef>
              <a:spcAft>
                <a:spcPct val="0"/>
              </a:spcAft>
              <a:defRPr/>
            </a:pPr>
            <a:r>
              <a:rPr lang="en-US" altLang="zh-CN" sz="1600" b="1" smtClean="0">
                <a:solidFill>
                  <a:schemeClr val="tx1"/>
                </a:solidFill>
                <a:latin typeface="幼圆" panose="02010509060101010101" charset="-122"/>
                <a:ea typeface="华文仿宋" panose="02010600040101010101" pitchFamily="2" charset="-122"/>
              </a:rPr>
              <a:t>1</a:t>
            </a:r>
            <a:r>
              <a:rPr lang="zh-CN" altLang="en-US" sz="1600" b="1" smtClean="0">
                <a:solidFill>
                  <a:schemeClr val="tx1"/>
                </a:solidFill>
                <a:latin typeface="幼圆" panose="02010509060101010101" charset="-122"/>
                <a:ea typeface="华文仿宋" panose="02010600040101010101" pitchFamily="2" charset="-122"/>
              </a:rPr>
              <a:t>、合理用药</a:t>
            </a:r>
            <a:endParaRPr lang="zh-CN" altLang="en-US" sz="1600" b="1" smtClean="0">
              <a:solidFill>
                <a:schemeClr val="tx1"/>
              </a:solidFill>
              <a:latin typeface="幼圆" panose="02010509060101010101" charset="-122"/>
              <a:ea typeface="华文仿宋" panose="02010600040101010101" pitchFamily="2" charset="-122"/>
            </a:endParaRPr>
          </a:p>
        </p:txBody>
      </p:sp>
      <p:sp>
        <p:nvSpPr>
          <p:cNvPr id="49" name="矩形 48"/>
          <p:cNvSpPr/>
          <p:nvPr/>
        </p:nvSpPr>
        <p:spPr>
          <a:xfrm>
            <a:off x="5973887" y="1736732"/>
            <a:ext cx="2925167" cy="2334052"/>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en-US" sz="1400" smtClean="0">
                <a:solidFill>
                  <a:schemeClr val="tx1">
                    <a:lumMod val="85000"/>
                    <a:lumOff val="15000"/>
                  </a:schemeClr>
                </a:solidFill>
                <a:latin typeface="幼圆" panose="02010509060101010101" charset="-122"/>
                <a:ea typeface="华文仿宋" panose="02010600040101010101" pitchFamily="2" charset="-122"/>
              </a:rPr>
              <a:t>a</a:t>
            </a:r>
            <a:r>
              <a:rPr lang="zh-CN" altLang="en-US" sz="1400" smtClean="0">
                <a:solidFill>
                  <a:schemeClr val="tx1">
                    <a:lumMod val="85000"/>
                    <a:lumOff val="15000"/>
                  </a:schemeClr>
                </a:solidFill>
                <a:latin typeface="幼圆" panose="02010509060101010101" charset="-122"/>
                <a:ea typeface="华文仿宋" panose="02010600040101010101" pitchFamily="2" charset="-122"/>
              </a:rPr>
              <a:t>、操作前洗手；</a:t>
            </a:r>
            <a:endParaRPr lang="zh-CN" altLang="en-US" sz="1400" smtClean="0">
              <a:solidFill>
                <a:schemeClr val="tx1">
                  <a:lumMod val="85000"/>
                  <a:lumOff val="15000"/>
                </a:schemeClr>
              </a:solidFill>
              <a:latin typeface="幼圆" panose="02010509060101010101" charset="-122"/>
              <a:ea typeface="华文仿宋" panose="02010600040101010101" pitchFamily="2" charset="-122"/>
            </a:endParaRPr>
          </a:p>
          <a:p>
            <a:pPr>
              <a:lnSpc>
                <a:spcPct val="150000"/>
              </a:lnSpc>
            </a:pPr>
            <a:r>
              <a:rPr lang="en-US" altLang="zh-CN" sz="1400" smtClean="0">
                <a:solidFill>
                  <a:schemeClr val="tx1">
                    <a:lumMod val="85000"/>
                    <a:lumOff val="15000"/>
                  </a:schemeClr>
                </a:solidFill>
                <a:latin typeface="幼圆" panose="02010509060101010101" charset="-122"/>
                <a:ea typeface="华文仿宋" panose="02010600040101010101" pitchFamily="2" charset="-122"/>
              </a:rPr>
              <a:t>b</a:t>
            </a:r>
            <a:r>
              <a:rPr lang="zh-CN" altLang="en-US" sz="1400" smtClean="0">
                <a:solidFill>
                  <a:schemeClr val="tx1">
                    <a:lumMod val="85000"/>
                    <a:lumOff val="15000"/>
                  </a:schemeClr>
                </a:solidFill>
                <a:latin typeface="幼圆" panose="02010509060101010101" charset="-122"/>
                <a:ea typeface="华文仿宋" panose="02010600040101010101" pitchFamily="2" charset="-122"/>
              </a:rPr>
              <a:t>、患者皮肤定期严格消毒（操作者手、头发上，患者皮肤上的细菌均为感染源</a:t>
            </a:r>
            <a:r>
              <a:rPr lang="en-US" altLang="zh-CN" sz="1400" smtClean="0">
                <a:solidFill>
                  <a:schemeClr val="tx1">
                    <a:lumMod val="85000"/>
                    <a:lumOff val="15000"/>
                  </a:schemeClr>
                </a:solidFill>
                <a:latin typeface="幼圆" panose="02010509060101010101" charset="-122"/>
                <a:ea typeface="华文仿宋" panose="02010600040101010101" pitchFamily="2" charset="-122"/>
              </a:rPr>
              <a:t>[11]</a:t>
            </a:r>
            <a:r>
              <a:rPr lang="zh-CN" altLang="en-US" sz="1400" smtClean="0">
                <a:solidFill>
                  <a:schemeClr val="tx1">
                    <a:lumMod val="85000"/>
                    <a:lumOff val="15000"/>
                  </a:schemeClr>
                </a:solidFill>
                <a:latin typeface="幼圆" panose="02010509060101010101" charset="-122"/>
                <a:ea typeface="华文仿宋" panose="02010600040101010101" pitchFamily="2" charset="-122"/>
              </a:rPr>
              <a:t>；</a:t>
            </a:r>
            <a:endParaRPr lang="zh-CN" altLang="en-US" sz="1400" smtClean="0">
              <a:solidFill>
                <a:schemeClr val="tx1">
                  <a:lumMod val="85000"/>
                  <a:lumOff val="15000"/>
                </a:schemeClr>
              </a:solidFill>
              <a:latin typeface="幼圆" panose="02010509060101010101" charset="-122"/>
              <a:ea typeface="华文仿宋" panose="02010600040101010101" pitchFamily="2" charset="-122"/>
            </a:endParaRPr>
          </a:p>
          <a:p>
            <a:pPr>
              <a:lnSpc>
                <a:spcPct val="150000"/>
              </a:lnSpc>
            </a:pPr>
            <a:r>
              <a:rPr lang="en-US" altLang="zh-CN" sz="1400" smtClean="0">
                <a:solidFill>
                  <a:schemeClr val="tx1">
                    <a:lumMod val="85000"/>
                    <a:lumOff val="15000"/>
                  </a:schemeClr>
                </a:solidFill>
                <a:latin typeface="幼圆" panose="02010509060101010101" charset="-122"/>
                <a:ea typeface="华文仿宋" panose="02010600040101010101" pitchFamily="2" charset="-122"/>
              </a:rPr>
              <a:t>c</a:t>
            </a:r>
            <a:r>
              <a:rPr lang="zh-CN" altLang="en-US" sz="1400" smtClean="0">
                <a:solidFill>
                  <a:schemeClr val="tx1">
                    <a:lumMod val="85000"/>
                    <a:lumOff val="15000"/>
                  </a:schemeClr>
                </a:solidFill>
                <a:latin typeface="幼圆" panose="02010509060101010101" charset="-122"/>
                <a:ea typeface="华文仿宋" panose="02010600040101010101" pitchFamily="2" charset="-122"/>
              </a:rPr>
              <a:t>、加强置管治疗室内的环境保洁，对室内空气消毒，减少医源性感染</a:t>
            </a:r>
            <a:r>
              <a:rPr lang="en-US" altLang="zh-CN" sz="1400" smtClean="0">
                <a:solidFill>
                  <a:schemeClr val="tx1">
                    <a:lumMod val="85000"/>
                    <a:lumOff val="15000"/>
                  </a:schemeClr>
                </a:solidFill>
                <a:latin typeface="幼圆" panose="02010509060101010101" charset="-122"/>
                <a:ea typeface="华文仿宋" panose="02010600040101010101" pitchFamily="2" charset="-122"/>
              </a:rPr>
              <a:t>[12]</a:t>
            </a:r>
            <a:r>
              <a:rPr lang="zh-CN" altLang="en-US" sz="1400" smtClean="0">
                <a:solidFill>
                  <a:schemeClr val="tx1">
                    <a:lumMod val="85000"/>
                    <a:lumOff val="15000"/>
                  </a:schemeClr>
                </a:solidFill>
                <a:latin typeface="幼圆" panose="02010509060101010101" charset="-122"/>
                <a:ea typeface="华文仿宋" panose="02010600040101010101" pitchFamily="2" charset="-122"/>
              </a:rPr>
              <a:t>。</a:t>
            </a:r>
            <a:endParaRPr lang="zh-CN" altLang="en-US" sz="1400" smtClean="0">
              <a:solidFill>
                <a:schemeClr val="tx1">
                  <a:lumMod val="85000"/>
                  <a:lumOff val="15000"/>
                </a:schemeClr>
              </a:solidFill>
              <a:latin typeface="幼圆" panose="02010509060101010101" charset="-122"/>
              <a:ea typeface="华文仿宋" panose="02010600040101010101" pitchFamily="2" charset="-122"/>
            </a:endParaRPr>
          </a:p>
        </p:txBody>
      </p:sp>
      <p:sp>
        <p:nvSpPr>
          <p:cNvPr id="50" name="文本框 5"/>
          <p:cNvSpPr txBox="1">
            <a:spLocks noChangeArrowheads="1"/>
          </p:cNvSpPr>
          <p:nvPr/>
        </p:nvSpPr>
        <p:spPr bwMode="auto">
          <a:xfrm>
            <a:off x="6196137" y="1395746"/>
            <a:ext cx="2126517" cy="3356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fontAlgn="base">
              <a:spcBef>
                <a:spcPct val="0"/>
              </a:spcBef>
              <a:spcAft>
                <a:spcPct val="0"/>
              </a:spcAft>
              <a:defRPr/>
            </a:pPr>
            <a:r>
              <a:rPr lang="en-US" altLang="zh-CN" sz="1600" b="1">
                <a:solidFill>
                  <a:schemeClr val="tx1"/>
                </a:solidFill>
                <a:latin typeface="幼圆" panose="02010509060101010101" charset="-122"/>
                <a:ea typeface="华文仿宋" panose="02010600040101010101" pitchFamily="2" charset="-122"/>
              </a:rPr>
              <a:t>2</a:t>
            </a:r>
            <a:r>
              <a:rPr lang="zh-CN" altLang="en-US" sz="1600" b="1">
                <a:solidFill>
                  <a:schemeClr val="tx1"/>
                </a:solidFill>
                <a:latin typeface="幼圆" panose="02010509060101010101" charset="-122"/>
                <a:ea typeface="华文仿宋" panose="02010600040101010101" pitchFamily="2" charset="-122"/>
              </a:rPr>
              <a:t>、严格执行无菌操作</a:t>
            </a:r>
            <a:endParaRPr lang="zh-CN" altLang="en-US" sz="1600" b="1">
              <a:solidFill>
                <a:schemeClr val="tx1"/>
              </a:solidFill>
              <a:latin typeface="幼圆" panose="02010509060101010101" charset="-122"/>
              <a:ea typeface="华文仿宋" panose="02010600040101010101" pitchFamily="2" charset="-122"/>
            </a:endParaRPr>
          </a:p>
        </p:txBody>
      </p:sp>
      <p:sp>
        <p:nvSpPr>
          <p:cNvPr id="2" name="椭圆 1"/>
          <p:cNvSpPr/>
          <p:nvPr/>
        </p:nvSpPr>
        <p:spPr>
          <a:xfrm>
            <a:off x="2273939" y="1458161"/>
            <a:ext cx="222539" cy="222539"/>
          </a:xfrm>
          <a:prstGeom prst="ellipse">
            <a:avLst/>
          </a:prstGeom>
          <a:ln w="190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Light"/>
                <a:ea typeface="+mn-ea"/>
                <a:cs typeface="+mn-cs"/>
              </a:defRPr>
            </a:lvl1pPr>
            <a:lvl2pPr marL="342900" algn="l" defTabSz="685800" rtl="0" eaLnBrk="1" latinLnBrk="0" hangingPunct="1">
              <a:defRPr sz="1350" kern="1200">
                <a:solidFill>
                  <a:srgbClr val="FFFFFF"/>
                </a:solidFill>
                <a:latin typeface="Calibri Light"/>
                <a:ea typeface="+mn-ea"/>
                <a:cs typeface="+mn-cs"/>
              </a:defRPr>
            </a:lvl2pPr>
            <a:lvl3pPr marL="685800" algn="l" defTabSz="685800" rtl="0" eaLnBrk="1" latinLnBrk="0" hangingPunct="1">
              <a:defRPr sz="1350" kern="1200">
                <a:solidFill>
                  <a:srgbClr val="FFFFFF"/>
                </a:solidFill>
                <a:latin typeface="Calibri Light"/>
                <a:ea typeface="+mn-ea"/>
                <a:cs typeface="+mn-cs"/>
              </a:defRPr>
            </a:lvl3pPr>
            <a:lvl4pPr marL="1028700" algn="l" defTabSz="685800" rtl="0" eaLnBrk="1" latinLnBrk="0" hangingPunct="1">
              <a:defRPr sz="1350" kern="1200">
                <a:solidFill>
                  <a:srgbClr val="FFFFFF"/>
                </a:solidFill>
                <a:latin typeface="Calibri Light"/>
                <a:ea typeface="+mn-ea"/>
                <a:cs typeface="+mn-cs"/>
              </a:defRPr>
            </a:lvl4pPr>
            <a:lvl5pPr marL="1371600" algn="l" defTabSz="685800" rtl="0" eaLnBrk="1" latinLnBrk="0" hangingPunct="1">
              <a:defRPr sz="1350" kern="1200">
                <a:solidFill>
                  <a:srgbClr val="FFFFFF"/>
                </a:solidFill>
                <a:latin typeface="Calibri Light"/>
                <a:ea typeface="+mn-ea"/>
                <a:cs typeface="+mn-cs"/>
              </a:defRPr>
            </a:lvl5pPr>
            <a:lvl6pPr marL="1714500" algn="l" defTabSz="685800" rtl="0" eaLnBrk="1" latinLnBrk="0" hangingPunct="1">
              <a:defRPr sz="1350" kern="1200">
                <a:solidFill>
                  <a:srgbClr val="FFFFFF"/>
                </a:solidFill>
                <a:latin typeface="Calibri Light"/>
                <a:ea typeface="+mn-ea"/>
                <a:cs typeface="+mn-cs"/>
              </a:defRPr>
            </a:lvl6pPr>
            <a:lvl7pPr marL="2057400" algn="l" defTabSz="685800" rtl="0" eaLnBrk="1" latinLnBrk="0" hangingPunct="1">
              <a:defRPr sz="1350" kern="1200">
                <a:solidFill>
                  <a:srgbClr val="FFFFFF"/>
                </a:solidFill>
                <a:latin typeface="Calibri Light"/>
                <a:ea typeface="+mn-ea"/>
                <a:cs typeface="+mn-cs"/>
              </a:defRPr>
            </a:lvl7pPr>
            <a:lvl8pPr marL="2400300" algn="l" defTabSz="685800" rtl="0" eaLnBrk="1" latinLnBrk="0" hangingPunct="1">
              <a:defRPr sz="1350" kern="1200">
                <a:solidFill>
                  <a:srgbClr val="FFFFFF"/>
                </a:solidFill>
                <a:latin typeface="Calibri Light"/>
                <a:ea typeface="+mn-ea"/>
                <a:cs typeface="+mn-cs"/>
              </a:defRPr>
            </a:lvl8pPr>
            <a:lvl9pPr marL="2743200" algn="l" defTabSz="685800" rtl="0" eaLnBrk="1" latinLnBrk="0" hangingPunct="1">
              <a:defRPr sz="1350" kern="1200">
                <a:solidFill>
                  <a:srgbClr val="FFFFFF"/>
                </a:solidFill>
                <a:latin typeface="Calibri Light"/>
                <a:ea typeface="+mn-ea"/>
                <a:cs typeface="+mn-cs"/>
              </a:defRPr>
            </a:lvl9pPr>
          </a:lstStyle>
          <a:p>
            <a:pPr algn="ctr"/>
            <a:endParaRPr lang="zh-CN" altLang="en-US">
              <a:ea typeface="华文仿宋" panose="02010600040101010101" pitchFamily="2" charset="-122"/>
            </a:endParaRPr>
          </a:p>
        </p:txBody>
      </p:sp>
      <p:sp>
        <p:nvSpPr>
          <p:cNvPr id="56" name="椭圆 55"/>
          <p:cNvSpPr/>
          <p:nvPr/>
        </p:nvSpPr>
        <p:spPr>
          <a:xfrm>
            <a:off x="5885722" y="1452446"/>
            <a:ext cx="222539" cy="222539"/>
          </a:xfrm>
          <a:prstGeom prst="ellipse">
            <a:avLst/>
          </a:prstGeom>
          <a:ln w="190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Calibri Light"/>
                <a:ea typeface="+mn-ea"/>
                <a:cs typeface="+mn-cs"/>
              </a:defRPr>
            </a:lvl1pPr>
            <a:lvl2pPr marL="342900" algn="l" defTabSz="685800" rtl="0" eaLnBrk="1" latinLnBrk="0" hangingPunct="1">
              <a:defRPr sz="1350" kern="1200">
                <a:solidFill>
                  <a:srgbClr val="FFFFFF"/>
                </a:solidFill>
                <a:latin typeface="Calibri Light"/>
                <a:ea typeface="+mn-ea"/>
                <a:cs typeface="+mn-cs"/>
              </a:defRPr>
            </a:lvl2pPr>
            <a:lvl3pPr marL="685800" algn="l" defTabSz="685800" rtl="0" eaLnBrk="1" latinLnBrk="0" hangingPunct="1">
              <a:defRPr sz="1350" kern="1200">
                <a:solidFill>
                  <a:srgbClr val="FFFFFF"/>
                </a:solidFill>
                <a:latin typeface="Calibri Light"/>
                <a:ea typeface="+mn-ea"/>
                <a:cs typeface="+mn-cs"/>
              </a:defRPr>
            </a:lvl3pPr>
            <a:lvl4pPr marL="1028700" algn="l" defTabSz="685800" rtl="0" eaLnBrk="1" latinLnBrk="0" hangingPunct="1">
              <a:defRPr sz="1350" kern="1200">
                <a:solidFill>
                  <a:srgbClr val="FFFFFF"/>
                </a:solidFill>
                <a:latin typeface="Calibri Light"/>
                <a:ea typeface="+mn-ea"/>
                <a:cs typeface="+mn-cs"/>
              </a:defRPr>
            </a:lvl4pPr>
            <a:lvl5pPr marL="1371600" algn="l" defTabSz="685800" rtl="0" eaLnBrk="1" latinLnBrk="0" hangingPunct="1">
              <a:defRPr sz="1350" kern="1200">
                <a:solidFill>
                  <a:srgbClr val="FFFFFF"/>
                </a:solidFill>
                <a:latin typeface="Calibri Light"/>
                <a:ea typeface="+mn-ea"/>
                <a:cs typeface="+mn-cs"/>
              </a:defRPr>
            </a:lvl5pPr>
            <a:lvl6pPr marL="1714500" algn="l" defTabSz="685800" rtl="0" eaLnBrk="1" latinLnBrk="0" hangingPunct="1">
              <a:defRPr sz="1350" kern="1200">
                <a:solidFill>
                  <a:srgbClr val="FFFFFF"/>
                </a:solidFill>
                <a:latin typeface="Calibri Light"/>
                <a:ea typeface="+mn-ea"/>
                <a:cs typeface="+mn-cs"/>
              </a:defRPr>
            </a:lvl6pPr>
            <a:lvl7pPr marL="2057400" algn="l" defTabSz="685800" rtl="0" eaLnBrk="1" latinLnBrk="0" hangingPunct="1">
              <a:defRPr sz="1350" kern="1200">
                <a:solidFill>
                  <a:srgbClr val="FFFFFF"/>
                </a:solidFill>
                <a:latin typeface="Calibri Light"/>
                <a:ea typeface="+mn-ea"/>
                <a:cs typeface="+mn-cs"/>
              </a:defRPr>
            </a:lvl7pPr>
            <a:lvl8pPr marL="2400300" algn="l" defTabSz="685800" rtl="0" eaLnBrk="1" latinLnBrk="0" hangingPunct="1">
              <a:defRPr sz="1350" kern="1200">
                <a:solidFill>
                  <a:srgbClr val="FFFFFF"/>
                </a:solidFill>
                <a:latin typeface="Calibri Light"/>
                <a:ea typeface="+mn-ea"/>
                <a:cs typeface="+mn-cs"/>
              </a:defRPr>
            </a:lvl8pPr>
            <a:lvl9pPr marL="2743200" algn="l" defTabSz="685800" rtl="0" eaLnBrk="1" latinLnBrk="0" hangingPunct="1">
              <a:defRPr sz="1350" kern="1200">
                <a:solidFill>
                  <a:srgbClr val="FFFFFF"/>
                </a:solidFill>
                <a:latin typeface="Calibri Light"/>
                <a:ea typeface="+mn-ea"/>
                <a:cs typeface="+mn-cs"/>
              </a:defRPr>
            </a:lvl9pPr>
          </a:lstStyle>
          <a:p>
            <a:pPr algn="ctr"/>
            <a:endParaRPr lang="zh-CN" altLang="en-US">
              <a:ea typeface="华文仿宋" panose="02010600040101010101" pitchFamily="2" charset="-122"/>
            </a:endParaRPr>
          </a:p>
        </p:txBody>
      </p:sp>
      <p:sp>
        <p:nvSpPr>
          <p:cNvPr id="5" name="文本框 6"/>
          <p:cNvSpPr txBox="1">
            <a:spLocks noChangeArrowheads="1"/>
          </p:cNvSpPr>
          <p:nvPr/>
        </p:nvSpPr>
        <p:spPr bwMode="auto">
          <a:xfrm>
            <a:off x="735330" y="306705"/>
            <a:ext cx="3606166" cy="457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fontAlgn="base">
              <a:spcBef>
                <a:spcPct val="0"/>
              </a:spcBef>
              <a:spcAft>
                <a:spcPct val="0"/>
              </a:spcAft>
              <a:defRPr/>
            </a:pPr>
            <a:r>
              <a:rPr lang="zh-CN" altLang="en-US" sz="2400">
                <a:solidFill>
                  <a:schemeClr val="tx1"/>
                </a:solidFill>
                <a:latin typeface="幼圆" panose="02010509060101010101" charset="-122"/>
                <a:ea typeface="华文仿宋" panose="02010600040101010101" pitchFamily="2" charset="-122"/>
              </a:rPr>
              <a:t>三</a:t>
            </a:r>
            <a:r>
              <a:rPr lang="zh-CN" altLang="en-US" sz="2400" b="1">
                <a:solidFill>
                  <a:schemeClr val="tx2"/>
                </a:solidFill>
                <a:latin typeface="幼圆" panose="02010509060101010101" charset="-122"/>
                <a:ea typeface="华文仿宋" panose="02010600040101010101" pitchFamily="2" charset="-122"/>
              </a:rPr>
              <a:t>、</a:t>
            </a:r>
            <a:r>
              <a:rPr lang="en-US" altLang="zh-CN" sz="2400" b="1">
                <a:solidFill>
                  <a:schemeClr val="tx2"/>
                </a:solidFill>
                <a:latin typeface="幼圆" panose="02010509060101010101" charset="-122"/>
                <a:ea typeface="华文仿宋" panose="02010600040101010101" pitchFamily="2" charset="-122"/>
              </a:rPr>
              <a:t>CLABSI</a:t>
            </a:r>
            <a:r>
              <a:rPr lang="zh-CN" altLang="en-US" sz="2400" b="1">
                <a:solidFill>
                  <a:schemeClr val="tx2"/>
                </a:solidFill>
                <a:latin typeface="幼圆" panose="02010509060101010101" charset="-122"/>
                <a:ea typeface="华文仿宋" panose="02010600040101010101" pitchFamily="2" charset="-122"/>
              </a:rPr>
              <a:t>的护理</a:t>
            </a:r>
            <a:endParaRPr lang="zh-CN" altLang="en-US" sz="2400" b="1">
              <a:solidFill>
                <a:schemeClr val="tx2"/>
              </a:solidFill>
              <a:latin typeface="幼圆" panose="02010509060101010101" charset="-122"/>
              <a:ea typeface="华文仿宋" panose="02010600040101010101" pitchFamily="2" charset="-122"/>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7" nodeType="clickEffect">
                                  <p:stCondLst>
                                    <p:cond delay="0"/>
                                  </p:stCondLst>
                                  <p:childTnLst>
                                    <p:set>
                                      <p:cBhvr>
                                        <p:cTn id="6" dur="1" fill="hold">
                                          <p:stCondLst>
                                            <p:cond delay="0"/>
                                          </p:stCondLst>
                                        </p:cTn>
                                        <p:tgtEl>
                                          <p:spTgt spid="44"/>
                                        </p:tgtEl>
                                        <p:attrNameLst>
                                          <p:attrName>style.visibility</p:attrName>
                                        </p:attrNameLst>
                                      </p:cBhvr>
                                      <p:to>
                                        <p:strVal val="visible"/>
                                      </p:to>
                                    </p:set>
                                    <p:animEffect transition="in" filter="blinds(horizontal)">
                                      <p:cBhvr>
                                        <p:cTn id="7" dur="500"/>
                                        <p:tgtEl>
                                          <p:spTgt spid="4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4" presetClass="entr" presetSubtype="16" dur="2000" fill="hold" grpId="0" nodeType="clickEffect">
                                  <p:stCondLst>
                                    <p:cond delay="0"/>
                                  </p:stCondLst>
                                  <p:childTnLst>
                                    <p:set>
                                      <p:cBhvr>
                                        <p:cTn id="11" dur="1" fill="hold">
                                          <p:stCondLst>
                                            <p:cond delay="0"/>
                                          </p:stCondLst>
                                        </p:cTn>
                                        <p:tgtEl>
                                          <p:spTgt spid="43"/>
                                        </p:tgtEl>
                                        <p:attrNameLst>
                                          <p:attrName>style.visibility</p:attrName>
                                        </p:attrNameLst>
                                      </p:cBhvr>
                                      <p:to>
                                        <p:strVal val="visible"/>
                                      </p:to>
                                    </p:set>
                                    <p:animEffect transition="in" filter="box(in)">
                                      <p:cBhvr>
                                        <p:cTn id="12" dur="2000"/>
                                        <p:tgtEl>
                                          <p:spTgt spid="4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4" presetClass="entr" presetSubtype="16" dur="2000" fill="hold" grpId="9" nodeType="clickEffect">
                                  <p:stCondLst>
                                    <p:cond delay="0"/>
                                  </p:stCondLst>
                                  <p:childTnLst>
                                    <p:set>
                                      <p:cBhvr>
                                        <p:cTn id="16" dur="1" fill="hold">
                                          <p:stCondLst>
                                            <p:cond delay="0"/>
                                          </p:stCondLst>
                                        </p:cTn>
                                        <p:tgtEl>
                                          <p:spTgt spid="50"/>
                                        </p:tgtEl>
                                        <p:attrNameLst>
                                          <p:attrName>style.visibility</p:attrName>
                                        </p:attrNameLst>
                                      </p:cBhvr>
                                      <p:to>
                                        <p:strVal val="visible"/>
                                      </p:to>
                                    </p:set>
                                    <p:animEffect transition="in" filter="box(in)">
                                      <p:cBhvr>
                                        <p:cTn id="17" dur="2000"/>
                                        <p:tgtEl>
                                          <p:spTgt spid="50"/>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8" presetClass="entr" presetSubtype="16" dur="2000" fill="hold" grpId="8" nodeType="clickEffect">
                                  <p:stCondLst>
                                    <p:cond delay="0"/>
                                  </p:stCondLst>
                                  <p:childTnLst>
                                    <p:set>
                                      <p:cBhvr>
                                        <p:cTn id="21" dur="1" fill="hold">
                                          <p:stCondLst>
                                            <p:cond delay="0"/>
                                          </p:stCondLst>
                                        </p:cTn>
                                        <p:tgtEl>
                                          <p:spTgt spid="49"/>
                                        </p:tgtEl>
                                        <p:attrNameLst>
                                          <p:attrName>style.visibility</p:attrName>
                                        </p:attrNameLst>
                                      </p:cBhvr>
                                      <p:to>
                                        <p:strVal val="visible"/>
                                      </p:to>
                                    </p:set>
                                    <p:animEffect transition="in" filter="diamond(in)">
                                      <p:cBhvr>
                                        <p:cTn id="22" dur="20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P spid="44" grpId="7"/>
      <p:bldP spid="49" grpId="8"/>
      <p:bldP spid="50" grpId="9"/>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https://d.book118.com/097052034045006040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小灯泡毕业答辩2">
      <a:dk1>
        <a:sysClr val="windowText" lastClr="000000"/>
      </a:dk1>
      <a:lt1>
        <a:sysClr val="window" lastClr="FFFFFF"/>
      </a:lt1>
      <a:dk2>
        <a:srgbClr val="3D3D3D"/>
      </a:dk2>
      <a:lt2>
        <a:srgbClr val="E7E6E6"/>
      </a:lt2>
      <a:accent1>
        <a:srgbClr val="F7B63E"/>
      </a:accent1>
      <a:accent2>
        <a:srgbClr val="FF3E3E"/>
      </a:accent2>
      <a:accent3>
        <a:srgbClr val="76AADB"/>
      </a:accent3>
      <a:accent4>
        <a:srgbClr val="70AD47"/>
      </a:accent4>
      <a:accent5>
        <a:srgbClr val="795F07"/>
      </a:accent5>
      <a:accent6>
        <a:srgbClr val="70AD47"/>
      </a:accent6>
      <a:hlink>
        <a:srgbClr val="000000"/>
      </a:hlink>
      <a:folHlink>
        <a:srgbClr val="954F72"/>
      </a:folHlink>
    </a:clrScheme>
    <a:fontScheme name="常用3">
      <a:majorFont>
        <a:latin typeface="Arial"/>
        <a:ea typeface="微软雅黑"/>
        <a:cs typeface="Arial"/>
      </a:majorFont>
      <a:minorFont>
        <a:latin typeface="Calibri Light"/>
        <a:ea typeface="微软雅黑 Light"/>
        <a:cs typeface="Arial"/>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12</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12</vt:i4>
      </vt:variant>
    </vt:vector>
  </HeadingPairs>
  <TitlesOfParts>
    <vt:vector baseType="lpstr" size="22">
      <vt:lpstr>Arial</vt:lpstr>
      <vt:lpstr>Calibri</vt:lpstr>
      <vt:lpstr>微软雅黑</vt:lpstr>
      <vt:lpstr>Calibri Light</vt:lpstr>
      <vt:lpstr>微软雅黑 Light</vt:lpstr>
      <vt:lpstr>方正宋刻本秀楷简体</vt:lpstr>
      <vt:lpstr>幼圆</vt:lpstr>
      <vt:lpstr>华文仿宋</vt:lpstr>
      <vt:lpstr>Gill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2024-09-12T15:24:48.454</cp:lastPrinted>
  <dcterms:created xsi:type="dcterms:W3CDTF">2024-09-12T07:24:48Z</dcterms:created>
  <dcterms:modified xsi:type="dcterms:W3CDTF">2024-09-12T07:24:50Z</dcterms:modified>
</cp:coreProperties>
</file>