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2" r:id="rId26"/>
    <p:sldId id="324" r:id="rId27"/>
  </p:sldIdLst>
  <p:sldSz cx="12192000" cy="6858000"/>
  <p:notesSz cx="6858000" cy="9144000"/>
  <p:custDataLst>
    <p:tags r:id="rId2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slide" Target="slides/slide23.xml" /><Relationship Id="rId28" Type="http://schemas.openxmlformats.org/officeDocument/2006/relationships/tags" Target="tags/tag1.xml" /><Relationship Id="rId29" Type="http://schemas.openxmlformats.org/officeDocument/2006/relationships/presProps" Target="presProps.xml" /><Relationship Id="rId3" Type="http://schemas.openxmlformats.org/officeDocument/2006/relationships/slideMaster" Target="slideMasters/slideMaster3.xml" /><Relationship Id="rId30" Type="http://schemas.openxmlformats.org/officeDocument/2006/relationships/viewProps" Target="viewProps.xml" /><Relationship Id="rId31" Type="http://schemas.openxmlformats.org/officeDocument/2006/relationships/theme" Target="theme/theme1.xml" /><Relationship Id="rId32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D5411B81-5605-49D1-911F-EC8C569C5EA5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8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9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2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22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23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2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25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26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2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28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29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3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31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32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3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34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35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3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37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38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3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40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41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0C5D12-56A9-40FB-8C01-64B019A25D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86C19E-0062-44D2-8D54-DD41A0F100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B182F7-CD5B-48AD-800C-904BACACBE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AFDB57-C1D9-4E0C-A794-5949620942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D5A95EF-0F4F-4E8D-B5E9-A697DA04CC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4D01E5E-68EC-492E-8B0D-642509120E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B67BF52-EA66-4810-85A8-406CE8F7EA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C5E8AB-FF8F-406D-A776-7CF5016BC9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BD18BD-0C63-4E27-A39F-BF921FFA30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82991C-628F-42DB-9AF8-2C4F81CC9B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FB31BD-1016-4CF2-BB38-99105A8134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D8D31307-9502-4612-9DA4-2CDE64607207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F962D35E-6134-420D-AD59-A0004809F17F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9.png" /><Relationship Id="rId3" Type="http://schemas.openxmlformats.org/officeDocument/2006/relationships/image" Target="../media/image5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2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3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1.png" /><Relationship Id="rId3" Type="http://schemas.openxmlformats.org/officeDocument/2006/relationships/image" Target="../media/image5.jpe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7053021043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158544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在社交媒体账号和个人资料中保护您的隐私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0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制作人：</a:t>
            </a: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XX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时间：</a:t>
            </a: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2024</a:t>
            </a: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年</a:t>
            </a: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X</a:t>
            </a: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月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63120" y="5047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1</a:t>
            </a:r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章  简介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2</a:t>
            </a:r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章  隐私设置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3</a:t>
            </a:r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章  社交安全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4</a:t>
            </a:r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章  数据保护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5</a:t>
            </a:r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章  隐私维权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6</a:t>
            </a:r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章  总结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4678560" y="169992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marL="228600" indent="-228600" defTabSz="914400">
              <a:lnSpc>
                <a:spcPct val="15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4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4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3823200" y="2823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第一章 简介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7263000" y="577080"/>
            <a:ext cx="336888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社交媒体账号和个人资料的重要性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7263000" y="2215440"/>
            <a:ext cx="308952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随着社交媒体的普及，个人信息已成为数字时代的重要资产之一。在使用社交媒体时，保护隐私显得尤为重要。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4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2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5" name="title"/>
          <p:cNvSpPr/>
          <p:nvPr/>
        </p:nvSpPr>
        <p:spPr>
          <a:xfrm>
            <a:off x="666000" y="709200"/>
            <a:ext cx="10968480" cy="705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7160" rIns="90000" bIns="47160" anchor="ctr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隐私保护的必要性和意义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subtitle"/>
          <p:cNvSpPr/>
          <p:nvPr/>
        </p:nvSpPr>
        <p:spPr>
          <a:xfrm>
            <a:off x="12776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避免个人信息泄露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1.title"/>
          <p:cNvSpPr/>
          <p:nvPr/>
        </p:nvSpPr>
        <p:spPr>
          <a:xfrm>
            <a:off x="934200" y="2492280"/>
            <a:ext cx="214596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个人信息安全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subtitle"/>
          <p:cNvSpPr/>
          <p:nvPr/>
        </p:nvSpPr>
        <p:spPr>
          <a:xfrm>
            <a:off x="907308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树立信任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2.title"/>
          <p:cNvSpPr/>
          <p:nvPr/>
        </p:nvSpPr>
        <p:spPr>
          <a:xfrm>
            <a:off x="8773920" y="2492280"/>
            <a:ext cx="205452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信任建立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subtitle"/>
          <p:cNvSpPr/>
          <p:nvPr/>
        </p:nvSpPr>
        <p:spPr>
          <a:xfrm>
            <a:off x="387612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控制个人数据的流向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3.title"/>
          <p:cNvSpPr/>
          <p:nvPr/>
        </p:nvSpPr>
        <p:spPr>
          <a:xfrm>
            <a:off x="3576960" y="2494440"/>
            <a:ext cx="205704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数据控制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subtitle"/>
          <p:cNvSpPr/>
          <p:nvPr/>
        </p:nvSpPr>
        <p:spPr>
          <a:xfrm>
            <a:off x="647424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content.4.title"/>
          <p:cNvSpPr/>
          <p:nvPr/>
        </p:nvSpPr>
        <p:spPr>
          <a:xfrm>
            <a:off x="6160680" y="2494440"/>
            <a:ext cx="208620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4" name="title"/>
          <p:cNvSpPr/>
          <p:nvPr/>
        </p:nvSpPr>
        <p:spPr>
          <a:xfrm>
            <a:off x="666000" y="709200"/>
            <a:ext cx="10968480" cy="705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7160" rIns="90000" bIns="47160" anchor="ctr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风险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1.subtitle"/>
          <p:cNvSpPr/>
          <p:nvPr/>
        </p:nvSpPr>
        <p:spPr>
          <a:xfrm>
            <a:off x="12776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个人信息被非法获取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1.title"/>
          <p:cNvSpPr/>
          <p:nvPr/>
        </p:nvSpPr>
        <p:spPr>
          <a:xfrm>
            <a:off x="934200" y="2492280"/>
            <a:ext cx="214596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盗取个人信息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2.subtitle"/>
          <p:cNvSpPr/>
          <p:nvPr/>
        </p:nvSpPr>
        <p:spPr>
          <a:xfrm>
            <a:off x="907308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发布虚假信息导致信息泄露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2.title"/>
          <p:cNvSpPr/>
          <p:nvPr/>
        </p:nvSpPr>
        <p:spPr>
          <a:xfrm>
            <a:off x="8773920" y="2492280"/>
            <a:ext cx="205452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虚假信息泄露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3.subtitle"/>
          <p:cNvSpPr/>
          <p:nvPr/>
        </p:nvSpPr>
        <p:spPr>
          <a:xfrm>
            <a:off x="387612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个人信息被不法分子利用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3.title"/>
          <p:cNvSpPr/>
          <p:nvPr/>
        </p:nvSpPr>
        <p:spPr>
          <a:xfrm>
            <a:off x="3576960" y="2494440"/>
            <a:ext cx="205704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个人信息被滥用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subtitle"/>
          <p:cNvSpPr/>
          <p:nvPr/>
        </p:nvSpPr>
        <p:spPr>
          <a:xfrm>
            <a:off x="647424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content.4.title"/>
          <p:cNvSpPr/>
          <p:nvPr/>
        </p:nvSpPr>
        <p:spPr>
          <a:xfrm>
            <a:off x="6160680" y="2494440"/>
            <a:ext cx="208620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3" name="title"/>
          <p:cNvSpPr/>
          <p:nvPr/>
        </p:nvSpPr>
        <p:spPr>
          <a:xfrm>
            <a:off x="666000" y="709200"/>
            <a:ext cx="10968480" cy="705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7160" rIns="90000" bIns="47160" anchor="ctr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方法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1.subtitle"/>
          <p:cNvSpPr/>
          <p:nvPr/>
        </p:nvSpPr>
        <p:spPr>
          <a:xfrm>
            <a:off x="12776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设置隐私权限保护个人信息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1.title"/>
          <p:cNvSpPr/>
          <p:nvPr/>
        </p:nvSpPr>
        <p:spPr>
          <a:xfrm>
            <a:off x="934200" y="2492280"/>
            <a:ext cx="214596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隐私设置调整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content.2.subtitle"/>
          <p:cNvSpPr/>
          <p:nvPr/>
        </p:nvSpPr>
        <p:spPr>
          <a:xfrm>
            <a:off x="907308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避免添加未知人士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2.title"/>
          <p:cNvSpPr/>
          <p:nvPr/>
        </p:nvSpPr>
        <p:spPr>
          <a:xfrm>
            <a:off x="8773920" y="2492280"/>
            <a:ext cx="205452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谨慎添加陌生人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3.subtitle"/>
          <p:cNvSpPr/>
          <p:nvPr/>
        </p:nvSpPr>
        <p:spPr>
          <a:xfrm>
            <a:off x="387612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谨防被骗取个人信息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3.title"/>
          <p:cNvSpPr/>
          <p:nvPr/>
        </p:nvSpPr>
        <p:spPr>
          <a:xfrm>
            <a:off x="3576960" y="2494440"/>
            <a:ext cx="205704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警惕诈骗信息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4.subtitle"/>
          <p:cNvSpPr/>
          <p:nvPr/>
        </p:nvSpPr>
        <p:spPr>
          <a:xfrm>
            <a:off x="647424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4.title"/>
          <p:cNvSpPr/>
          <p:nvPr/>
        </p:nvSpPr>
        <p:spPr>
          <a:xfrm>
            <a:off x="6160680" y="2494440"/>
            <a:ext cx="208620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" name="title"/>
          <p:cNvSpPr/>
          <p:nvPr/>
        </p:nvSpPr>
        <p:spPr>
          <a:xfrm>
            <a:off x="58356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重要性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image"/>
          <p:cNvSpPr/>
          <p:nvPr/>
        </p:nvSpPr>
        <p:spPr>
          <a:xfrm>
            <a:off x="7813800" y="0"/>
            <a:ext cx="4377960" cy="4380480"/>
          </a:xfrm>
          <a:custGeom>
            <a:gdLst>
              <a:gd name="textAreaLeft" fmla="*/ 0 w 4377960"/>
              <a:gd name="textAreaRight" fmla="*/ 4378320 w 4377960"/>
              <a:gd name="textAreaTop" fmla="*/ 0 h 4380480"/>
              <a:gd name="textAreaBottom" fmla="*/ 4380840 h 4380480"/>
            </a:gdLst>
            <a:rect l="textAreaLeft" t="textAreaTop" r="textAreaRight" b="textAreaBottom"/>
            <a:pathLst>
              <a:path w="6036950" h="6040857">
                <a:moveTo>
                  <a:pt x="2276483" y="0"/>
                </a:moveTo>
                <a:lnTo>
                  <a:pt x="6036950" y="0"/>
                </a:lnTo>
                <a:lnTo>
                  <a:pt x="6036950" y="2936006"/>
                </a:lnTo>
                <a:lnTo>
                  <a:pt x="4238679" y="5156686"/>
                </a:lnTo>
                <a:cubicBezTo>
                  <a:pt x="3409718" y="6180367"/>
                  <a:pt x="1907854" y="6338220"/>
                  <a:pt x="884172" y="5509259"/>
                </a:cubicBezTo>
                <a:cubicBezTo>
                  <a:pt x="-139509" y="4680298"/>
                  <a:pt x="-297361" y="3178434"/>
                  <a:pt x="531600" y="2154752"/>
                </a:cubicBezTo>
                <a:close/>
              </a:path>
            </a:pathLst>
          </a:custGeom>
          <a:blipFill rotWithShape="0">
            <a:blip r:embed="rId2"/>
            <a:stretch>
              <a:fillRect/>
            </a:stretch>
          </a:blipFill>
          <a:ln w="9525">
            <a:solidFill>
              <a:srgbClr val="000000">
                <a:lumMod val="40000"/>
                <a:lumOff val="60000"/>
                <a:alpha val="50000"/>
              </a:srgbClr>
            </a:solidFill>
            <a:round/>
          </a:ln>
          <a:effectLst>
            <a:outerShdw dist="253959" dir="4201429" algn="ctr" rotWithShape="0">
              <a:schemeClr val="accent1">
                <a:alpha val="15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1.subtitle"/>
          <p:cNvSpPr/>
          <p:nvPr/>
        </p:nvSpPr>
        <p:spPr>
          <a:xfrm>
            <a:off x="1244520" y="2356560"/>
            <a:ext cx="49708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1.title"/>
          <p:cNvSpPr/>
          <p:nvPr/>
        </p:nvSpPr>
        <p:spPr>
          <a:xfrm>
            <a:off x="1243440" y="1695960"/>
            <a:ext cx="55634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保护个人隐私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6" name="椭圆 6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7" name="椭圆 7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8" name="content.3.subtitle"/>
          <p:cNvSpPr/>
          <p:nvPr/>
        </p:nvSpPr>
        <p:spPr>
          <a:xfrm>
            <a:off x="1333440" y="5376600"/>
            <a:ext cx="57870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.3.title"/>
          <p:cNvSpPr/>
          <p:nvPr/>
        </p:nvSpPr>
        <p:spPr>
          <a:xfrm>
            <a:off x="1329840" y="4638600"/>
            <a:ext cx="5883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建立良好的个人形象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椭圆 11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1" name="content.2.subtitle"/>
          <p:cNvSpPr/>
          <p:nvPr/>
        </p:nvSpPr>
        <p:spPr>
          <a:xfrm>
            <a:off x="1330920" y="3866400"/>
            <a:ext cx="54766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2.title"/>
          <p:cNvSpPr/>
          <p:nvPr/>
        </p:nvSpPr>
        <p:spPr>
          <a:xfrm>
            <a:off x="1329120" y="3128760"/>
            <a:ext cx="56217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防止不必要的麻烦和风险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3" name="PlaceHolder 1"/>
          <p:cNvSpPr>
            <a:spLocks noGrp="1"/>
          </p:cNvSpPr>
          <p:nvPr>
            <p:ph type="title" idx="4294967295"/>
          </p:nvPr>
        </p:nvSpPr>
        <p:spPr>
          <a:xfrm>
            <a:off x="11016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隐私保护的重要性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4" name="content"/>
          <p:cNvSpPr/>
          <p:nvPr/>
        </p:nvSpPr>
        <p:spPr>
          <a:xfrm>
            <a:off x="138096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社交媒体账号中的个人资料可能包含敏感信息，如联系方式、家庭地址等。适当保护隐私可以避免个人信息被不法分子利用，保障个人安全和权益。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矩形 4"/>
          <p:cNvSpPr/>
          <p:nvPr/>
        </p:nvSpPr>
        <p:spPr>
          <a:xfrm>
            <a:off x="3462120" y="224784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6" name="content.2.title"/>
          <p:cNvSpPr/>
          <p:nvPr/>
        </p:nvSpPr>
        <p:spPr>
          <a:xfrm>
            <a:off x="3678120" y="2247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虚假信息泄露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2.content"/>
          <p:cNvSpPr/>
          <p:nvPr/>
        </p:nvSpPr>
        <p:spPr>
          <a:xfrm>
            <a:off x="3665160" y="323136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发布虚假信息，可能导致信任危机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虚假信息泄露，影响个人声誉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矩形 7"/>
          <p:cNvSpPr/>
          <p:nvPr/>
        </p:nvSpPr>
        <p:spPr>
          <a:xfrm>
            <a:off x="6197040" y="224784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9" name="content.3.title"/>
          <p:cNvSpPr/>
          <p:nvPr/>
        </p:nvSpPr>
        <p:spPr>
          <a:xfrm>
            <a:off x="6499800" y="2247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个人信息被滥用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3.content"/>
          <p:cNvSpPr/>
          <p:nvPr/>
        </p:nvSpPr>
        <p:spPr>
          <a:xfrm>
            <a:off x="6413040" y="323136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个人信息被不法分子利用，可能导致财产损失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个人信息被滥用，可能导致个人形象受损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矩形 10"/>
          <p:cNvSpPr/>
          <p:nvPr/>
        </p:nvSpPr>
        <p:spPr>
          <a:xfrm>
            <a:off x="8930520" y="224784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2" name="content.4.title"/>
          <p:cNvSpPr/>
          <p:nvPr/>
        </p:nvSpPr>
        <p:spPr>
          <a:xfrm>
            <a:off x="9166320" y="2247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4.content"/>
          <p:cNvSpPr/>
          <p:nvPr/>
        </p:nvSpPr>
        <p:spPr>
          <a:xfrm>
            <a:off x="9166320" y="323136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title"/>
          <p:cNvSpPr/>
          <p:nvPr/>
        </p:nvSpPr>
        <p:spPr>
          <a:xfrm>
            <a:off x="454680" y="533520"/>
            <a:ext cx="10799640" cy="71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7160" rIns="90000" bIns="47160" anchor="ctr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风险对比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矩形 14"/>
          <p:cNvSpPr/>
          <p:nvPr/>
        </p:nvSpPr>
        <p:spPr>
          <a:xfrm>
            <a:off x="718200" y="224784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6" name="content.1.title"/>
          <p:cNvSpPr/>
          <p:nvPr/>
        </p:nvSpPr>
        <p:spPr>
          <a:xfrm>
            <a:off x="870840" y="2247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盗取个人信息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1.content"/>
          <p:cNvSpPr/>
          <p:nvPr/>
        </p:nvSpPr>
        <p:spPr>
          <a:xfrm>
            <a:off x="870480" y="323136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个人信息被窃取，可能导致身份盗用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个人隐私暴露，影响个人生活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流程图: 联系 1"/>
          <p:cNvSpPr/>
          <p:nvPr/>
        </p:nvSpPr>
        <p:spPr>
          <a:xfrm>
            <a:off x="78948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1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9" name="流程图: 联系 2"/>
          <p:cNvSpPr/>
          <p:nvPr/>
        </p:nvSpPr>
        <p:spPr>
          <a:xfrm>
            <a:off x="376920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2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0" name="流程图: 联系 3"/>
          <p:cNvSpPr/>
          <p:nvPr/>
        </p:nvSpPr>
        <p:spPr>
          <a:xfrm>
            <a:off x="649980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3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1" name="流程图: 联系 17"/>
          <p:cNvSpPr/>
          <p:nvPr/>
        </p:nvSpPr>
        <p:spPr>
          <a:xfrm>
            <a:off x="923040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4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2" name="title"/>
          <p:cNvSpPr/>
          <p:nvPr/>
        </p:nvSpPr>
        <p:spPr>
          <a:xfrm>
            <a:off x="58356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保护方法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image"/>
          <p:cNvSpPr/>
          <p:nvPr/>
        </p:nvSpPr>
        <p:spPr>
          <a:xfrm>
            <a:off x="7813800" y="0"/>
            <a:ext cx="4377960" cy="4380480"/>
          </a:xfrm>
          <a:custGeom>
            <a:gdLst>
              <a:gd name="textAreaLeft" fmla="*/ 0 w 4377960"/>
              <a:gd name="textAreaRight" fmla="*/ 4378320 w 4377960"/>
              <a:gd name="textAreaTop" fmla="*/ 0 h 4380480"/>
              <a:gd name="textAreaBottom" fmla="*/ 4380840 h 4380480"/>
            </a:gdLst>
            <a:rect l="textAreaLeft" t="textAreaTop" r="textAreaRight" b="textAreaBottom"/>
            <a:pathLst>
              <a:path w="6036950" h="6040857">
                <a:moveTo>
                  <a:pt x="2276483" y="0"/>
                </a:moveTo>
                <a:lnTo>
                  <a:pt x="6036950" y="0"/>
                </a:lnTo>
                <a:lnTo>
                  <a:pt x="6036950" y="2936006"/>
                </a:lnTo>
                <a:lnTo>
                  <a:pt x="4238679" y="5156686"/>
                </a:lnTo>
                <a:cubicBezTo>
                  <a:pt x="3409718" y="6180367"/>
                  <a:pt x="1907854" y="6338220"/>
                  <a:pt x="884172" y="5509259"/>
                </a:cubicBezTo>
                <a:cubicBezTo>
                  <a:pt x="-139509" y="4680298"/>
                  <a:pt x="-297361" y="3178434"/>
                  <a:pt x="531600" y="2154752"/>
                </a:cubicBezTo>
                <a:close/>
              </a:path>
            </a:pathLst>
          </a:custGeom>
          <a:blipFill rotWithShape="0">
            <a:blip r:embed="rId2"/>
            <a:stretch>
              <a:fillRect/>
            </a:stretch>
          </a:blipFill>
          <a:ln w="9525">
            <a:solidFill>
              <a:srgbClr val="000000">
                <a:lumMod val="40000"/>
                <a:lumOff val="60000"/>
                <a:alpha val="50000"/>
              </a:srgbClr>
            </a:solidFill>
            <a:round/>
          </a:ln>
          <a:effectLst>
            <a:outerShdw dist="253959" dir="4201429" algn="ctr" rotWithShape="0">
              <a:schemeClr val="accent1">
                <a:alpha val="15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1.subtitle"/>
          <p:cNvSpPr/>
          <p:nvPr/>
        </p:nvSpPr>
        <p:spPr>
          <a:xfrm>
            <a:off x="1244520" y="2356560"/>
            <a:ext cx="49708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定期检查隐私设置，保护个人信息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1.title"/>
          <p:cNvSpPr/>
          <p:nvPr/>
        </p:nvSpPr>
        <p:spPr>
          <a:xfrm>
            <a:off x="1243440" y="1695960"/>
            <a:ext cx="55634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隐私设置调整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椭圆 6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7" name="椭圆 7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8" name="content.3.subtitle"/>
          <p:cNvSpPr/>
          <p:nvPr/>
        </p:nvSpPr>
        <p:spPr>
          <a:xfrm>
            <a:off x="1333440" y="5376600"/>
            <a:ext cx="57870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警惕识别不实信息，防止被骗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3.title"/>
          <p:cNvSpPr/>
          <p:nvPr/>
        </p:nvSpPr>
        <p:spPr>
          <a:xfrm>
            <a:off x="1329840" y="4638600"/>
            <a:ext cx="5883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警惕诈骗信息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椭圆 11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1" name="content.2.subtitle"/>
          <p:cNvSpPr/>
          <p:nvPr/>
        </p:nvSpPr>
        <p:spPr>
          <a:xfrm>
            <a:off x="1330920" y="3866400"/>
            <a:ext cx="54766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仔细筛选添加好友，避免添加骗子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2.title"/>
          <p:cNvSpPr/>
          <p:nvPr/>
        </p:nvSpPr>
        <p:spPr>
          <a:xfrm>
            <a:off x="1329120" y="3128760"/>
            <a:ext cx="56217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谨慎添加陌生人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" name="PlaceHolder 1"/>
          <p:cNvSpPr>
            <a:spLocks noGrp="1"/>
          </p:cNvSpPr>
          <p:nvPr>
            <p:ph type="title" idx="4294967295"/>
          </p:nvPr>
        </p:nvSpPr>
        <p:spPr>
          <a:xfrm>
            <a:off x="11016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重要性的体现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4" name="content"/>
          <p:cNvSpPr/>
          <p:nvPr/>
        </p:nvSpPr>
        <p:spPr>
          <a:xfrm>
            <a:off x="138096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个人资料的保护不仅关乎个人隐私，也关系到个人形象和信任度。在社交媒体上建立一个良好的形象，需要谨慎对待个人资料隐私。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5" name="PlaceHolder 1"/>
          <p:cNvSpPr>
            <a:spLocks noGrp="1"/>
          </p:cNvSpPr>
          <p:nvPr>
            <p:ph/>
          </p:nvPr>
        </p:nvSpPr>
        <p:spPr>
          <a:xfrm>
            <a:off x="4678560" y="169992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marL="228600" indent="-228600" defTabSz="914400">
              <a:lnSpc>
                <a:spcPct val="15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4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4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56" name="PlaceHolder 2"/>
          <p:cNvSpPr>
            <a:spLocks noGrp="1"/>
          </p:cNvSpPr>
          <p:nvPr>
            <p:ph type="title" idx="4294967295"/>
          </p:nvPr>
        </p:nvSpPr>
        <p:spPr>
          <a:xfrm>
            <a:off x="3823200" y="2823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4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隐私设置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8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9" name="title"/>
          <p:cNvSpPr/>
          <p:nvPr/>
        </p:nvSpPr>
        <p:spPr>
          <a:xfrm>
            <a:off x="7263000" y="577080"/>
            <a:ext cx="336888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隐私设置概述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"/>
          <p:cNvSpPr/>
          <p:nvPr/>
        </p:nvSpPr>
        <p:spPr>
          <a:xfrm>
            <a:off x="7263000" y="2215440"/>
            <a:ext cx="308952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隐私设置在社交媒体账号中起着至关重要的作用，可以有效保护个人信息不被滥用或泄露。合理设置隐私权限是保护隐私的第一步。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2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2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" name="title"/>
          <p:cNvSpPr/>
          <p:nvPr/>
        </p:nvSpPr>
        <p:spPr>
          <a:xfrm>
            <a:off x="666000" y="709200"/>
            <a:ext cx="10968480" cy="705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7160" rIns="90000" bIns="47160" anchor="ctr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个人资料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1.subtitle"/>
          <p:cNvSpPr/>
          <p:nvPr/>
        </p:nvSpPr>
        <p:spPr>
          <a:xfrm>
            <a:off x="12776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个人资料中的敏感信息需要谨慎保护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1.title"/>
          <p:cNvSpPr/>
          <p:nvPr/>
        </p:nvSpPr>
        <p:spPr>
          <a:xfrm>
            <a:off x="934200" y="2492280"/>
            <a:ext cx="214596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敏感信息保护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2.subtitle"/>
          <p:cNvSpPr/>
          <p:nvPr/>
        </p:nvSpPr>
        <p:spPr>
          <a:xfrm>
            <a:off x="907308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了解各个隐私设置选项的含义和作用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2.title"/>
          <p:cNvSpPr/>
          <p:nvPr/>
        </p:nvSpPr>
        <p:spPr>
          <a:xfrm>
            <a:off x="8773920" y="2492280"/>
            <a:ext cx="205452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隐私设置选项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3.subtitle"/>
          <p:cNvSpPr/>
          <p:nvPr/>
        </p:nvSpPr>
        <p:spPr>
          <a:xfrm>
            <a:off x="387612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设定个人资料信息的公开范围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3.title"/>
          <p:cNvSpPr/>
          <p:nvPr/>
        </p:nvSpPr>
        <p:spPr>
          <a:xfrm>
            <a:off x="3576960" y="2494440"/>
            <a:ext cx="205704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公开范围控制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4.subtitle"/>
          <p:cNvSpPr/>
          <p:nvPr/>
        </p:nvSpPr>
        <p:spPr>
          <a:xfrm>
            <a:off x="647424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4.title"/>
          <p:cNvSpPr/>
          <p:nvPr/>
        </p:nvSpPr>
        <p:spPr>
          <a:xfrm>
            <a:off x="6160680" y="2494440"/>
            <a:ext cx="208620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2" name="title"/>
          <p:cNvSpPr/>
          <p:nvPr/>
        </p:nvSpPr>
        <p:spPr>
          <a:xfrm>
            <a:off x="58356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相册和帖子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image"/>
          <p:cNvSpPr/>
          <p:nvPr/>
        </p:nvSpPr>
        <p:spPr>
          <a:xfrm>
            <a:off x="7813800" y="0"/>
            <a:ext cx="4377960" cy="4380480"/>
          </a:xfrm>
          <a:custGeom>
            <a:gdLst>
              <a:gd name="textAreaLeft" fmla="*/ 0 w 4377960"/>
              <a:gd name="textAreaRight" fmla="*/ 4378320 w 4377960"/>
              <a:gd name="textAreaTop" fmla="*/ 0 h 4380480"/>
              <a:gd name="textAreaBottom" fmla="*/ 4380840 h 4380480"/>
            </a:gdLst>
            <a:rect l="textAreaLeft" t="textAreaTop" r="textAreaRight" b="textAreaBottom"/>
            <a:pathLst>
              <a:path w="6036950" h="6040857">
                <a:moveTo>
                  <a:pt x="2276483" y="0"/>
                </a:moveTo>
                <a:lnTo>
                  <a:pt x="6036950" y="0"/>
                </a:lnTo>
                <a:lnTo>
                  <a:pt x="6036950" y="2936006"/>
                </a:lnTo>
                <a:lnTo>
                  <a:pt x="4238679" y="5156686"/>
                </a:lnTo>
                <a:cubicBezTo>
                  <a:pt x="3409718" y="6180367"/>
                  <a:pt x="1907854" y="6338220"/>
                  <a:pt x="884172" y="5509259"/>
                </a:cubicBezTo>
                <a:cubicBezTo>
                  <a:pt x="-139509" y="4680298"/>
                  <a:pt x="-297361" y="3178434"/>
                  <a:pt x="531600" y="2154752"/>
                </a:cubicBezTo>
                <a:close/>
              </a:path>
            </a:pathLst>
          </a:custGeom>
          <a:blipFill rotWithShape="0">
            <a:blip r:embed="rId2"/>
            <a:stretch>
              <a:fillRect/>
            </a:stretch>
          </a:blipFill>
          <a:ln w="9525">
            <a:solidFill>
              <a:srgbClr val="000000">
                <a:lumMod val="40000"/>
                <a:lumOff val="60000"/>
                <a:alpha val="50000"/>
              </a:srgbClr>
            </a:solidFill>
            <a:round/>
          </a:ln>
          <a:effectLst>
            <a:outerShdw dist="253959" dir="4201429" algn="ctr" rotWithShape="0">
              <a:schemeClr val="accent1">
                <a:alpha val="15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1.subtitle"/>
          <p:cNvSpPr/>
          <p:nvPr/>
        </p:nvSpPr>
        <p:spPr>
          <a:xfrm>
            <a:off x="1244520" y="2356560"/>
            <a:ext cx="49708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设置谁可以查看您的相册和帖子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1.title"/>
          <p:cNvSpPr/>
          <p:nvPr/>
        </p:nvSpPr>
        <p:spPr>
          <a:xfrm>
            <a:off x="1243440" y="1695960"/>
            <a:ext cx="55634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限制访问权限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椭圆 6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7" name="椭圆 7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8" name="content.3.subtitle"/>
          <p:cNvSpPr/>
          <p:nvPr/>
        </p:nvSpPr>
        <p:spPr>
          <a:xfrm>
            <a:off x="1333440" y="5376600"/>
            <a:ext cx="57870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选择性分享私密帖子给特定人群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3.title"/>
          <p:cNvSpPr/>
          <p:nvPr/>
        </p:nvSpPr>
        <p:spPr>
          <a:xfrm>
            <a:off x="1329840" y="4638600"/>
            <a:ext cx="5883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私密帖子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椭圆 11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1" name="content.2.subtitle"/>
          <p:cNvSpPr/>
          <p:nvPr/>
        </p:nvSpPr>
        <p:spPr>
          <a:xfrm>
            <a:off x="1330920" y="3866400"/>
            <a:ext cx="54766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避免随意公开相册和帖子链接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2.title"/>
          <p:cNvSpPr/>
          <p:nvPr/>
        </p:nvSpPr>
        <p:spPr>
          <a:xfrm>
            <a:off x="1329120" y="3128760"/>
            <a:ext cx="56217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不公开分享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3" name="矩形 4"/>
          <p:cNvSpPr/>
          <p:nvPr/>
        </p:nvSpPr>
        <p:spPr>
          <a:xfrm>
            <a:off x="3462120" y="224784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4" name="content.2.title"/>
          <p:cNvSpPr/>
          <p:nvPr/>
        </p:nvSpPr>
        <p:spPr>
          <a:xfrm>
            <a:off x="3678120" y="2247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清理不必要信息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2.content"/>
          <p:cNvSpPr/>
          <p:nvPr/>
        </p:nvSpPr>
        <p:spPr>
          <a:xfrm>
            <a:off x="3665160" y="323136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及时清理个人资料中的不必要信息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矩形 7"/>
          <p:cNvSpPr/>
          <p:nvPr/>
        </p:nvSpPr>
        <p:spPr>
          <a:xfrm>
            <a:off x="6197040" y="224784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7" name="content.3.title"/>
          <p:cNvSpPr/>
          <p:nvPr/>
        </p:nvSpPr>
        <p:spPr>
          <a:xfrm>
            <a:off x="6499800" y="2247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监控账号活动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3.content"/>
          <p:cNvSpPr/>
          <p:nvPr/>
        </p:nvSpPr>
        <p:spPr>
          <a:xfrm>
            <a:off x="6413040" y="323136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定期查看账号的登录记录和活动情况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矩形 10"/>
          <p:cNvSpPr/>
          <p:nvPr/>
        </p:nvSpPr>
        <p:spPr>
          <a:xfrm>
            <a:off x="8930520" y="224784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0" name="content.4.title"/>
          <p:cNvSpPr/>
          <p:nvPr/>
        </p:nvSpPr>
        <p:spPr>
          <a:xfrm>
            <a:off x="9166320" y="2247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应对漏洞风险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4.content"/>
          <p:cNvSpPr/>
          <p:nvPr/>
        </p:nvSpPr>
        <p:spPr>
          <a:xfrm>
            <a:off x="9166320" y="323136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及时应对账号隐私设置的漏洞风险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title"/>
          <p:cNvSpPr/>
          <p:nvPr/>
        </p:nvSpPr>
        <p:spPr>
          <a:xfrm>
            <a:off x="454680" y="533520"/>
            <a:ext cx="10799640" cy="71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7160" rIns="90000" bIns="47160" anchor="ctr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定期检查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矩形 14"/>
          <p:cNvSpPr/>
          <p:nvPr/>
        </p:nvSpPr>
        <p:spPr>
          <a:xfrm>
            <a:off x="718200" y="224784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4" name="content.1.title"/>
          <p:cNvSpPr/>
          <p:nvPr/>
        </p:nvSpPr>
        <p:spPr>
          <a:xfrm>
            <a:off x="870840" y="2247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更新隐私设置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content.1.content"/>
          <p:cNvSpPr/>
          <p:nvPr/>
        </p:nvSpPr>
        <p:spPr>
          <a:xfrm>
            <a:off x="870480" y="323136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定期检查并更新账号的隐私设置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流程图: 联系 1"/>
          <p:cNvSpPr/>
          <p:nvPr/>
        </p:nvSpPr>
        <p:spPr>
          <a:xfrm>
            <a:off x="78948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1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7" name="流程图: 联系 2"/>
          <p:cNvSpPr/>
          <p:nvPr/>
        </p:nvSpPr>
        <p:spPr>
          <a:xfrm>
            <a:off x="376920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2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8" name="流程图: 联系 3"/>
          <p:cNvSpPr/>
          <p:nvPr/>
        </p:nvSpPr>
        <p:spPr>
          <a:xfrm>
            <a:off x="649980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3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9" name="流程图: 联系 17"/>
          <p:cNvSpPr/>
          <p:nvPr/>
        </p:nvSpPr>
        <p:spPr>
          <a:xfrm>
            <a:off x="923040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4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0" name="PlaceHolder 1"/>
          <p:cNvSpPr>
            <a:spLocks noGrp="1"/>
          </p:cNvSpPr>
          <p:nvPr>
            <p:ph type="title" idx="4294967295"/>
          </p:nvPr>
        </p:nvSpPr>
        <p:spPr>
          <a:xfrm>
            <a:off x="11016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如何保持个人信息安全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1" name="content"/>
          <p:cNvSpPr/>
          <p:nvPr/>
        </p:nvSpPr>
        <p:spPr>
          <a:xfrm>
            <a:off x="138096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除了设置隐私权限外，还需要谨慎处理个人信息，不随意分享手机号码、家庭地址等隐私信息。定期检查账号安全设置，避免点击不明链接，加强密码安全性等措施也是保护个人信息安全的重要途径。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2" name="PlaceHolder 1"/>
          <p:cNvSpPr>
            <a:spLocks noGrp="1"/>
          </p:cNvSpPr>
          <p:nvPr>
            <p:ph/>
          </p:nvPr>
        </p:nvSpPr>
        <p:spPr>
          <a:xfrm>
            <a:off x="4678560" y="169992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marL="228600" indent="-228600" defTabSz="914400">
              <a:lnSpc>
                <a:spcPct val="15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4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4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03" name="PlaceHolder 2"/>
          <p:cNvSpPr>
            <a:spLocks noGrp="1"/>
          </p:cNvSpPr>
          <p:nvPr>
            <p:ph type="title" idx="4294967295"/>
          </p:nvPr>
        </p:nvSpPr>
        <p:spPr>
          <a:xfrm>
            <a:off x="3823200" y="2823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4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社交安全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4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5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6" name="title"/>
          <p:cNvSpPr/>
          <p:nvPr/>
        </p:nvSpPr>
        <p:spPr>
          <a:xfrm>
            <a:off x="7263000" y="577080"/>
            <a:ext cx="336888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谨慎添加好友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7" name="content"/>
          <p:cNvSpPr/>
          <p:nvPr/>
        </p:nvSpPr>
        <p:spPr>
          <a:xfrm>
            <a:off x="7263000" y="2215440"/>
            <a:ext cx="308952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在社交媒体中，谨慎添加好友至关重要。要注意辨别真假账号，避免添加陌生人，同时警惕陌生好友可能带来的风险。保护个人隐私，拒绝陌生人的添加请求。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9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2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0" name="title"/>
          <p:cNvSpPr/>
          <p:nvPr/>
        </p:nvSpPr>
        <p:spPr>
          <a:xfrm>
            <a:off x="58356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避免敏感话题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1" name="image"/>
          <p:cNvSpPr/>
          <p:nvPr/>
        </p:nvSpPr>
        <p:spPr>
          <a:xfrm>
            <a:off x="7813800" y="0"/>
            <a:ext cx="4377960" cy="4380480"/>
          </a:xfrm>
          <a:custGeom>
            <a:gdLst>
              <a:gd name="textAreaLeft" fmla="*/ 0 w 4377960"/>
              <a:gd name="textAreaRight" fmla="*/ 4378320 w 4377960"/>
              <a:gd name="textAreaTop" fmla="*/ 0 h 4380480"/>
              <a:gd name="textAreaBottom" fmla="*/ 4380840 h 4380480"/>
            </a:gdLst>
            <a:rect l="textAreaLeft" t="textAreaTop" r="textAreaRight" b="textAreaBottom"/>
            <a:pathLst>
              <a:path w="6036950" h="6040857">
                <a:moveTo>
                  <a:pt x="2276483" y="0"/>
                </a:moveTo>
                <a:lnTo>
                  <a:pt x="6036950" y="0"/>
                </a:lnTo>
                <a:lnTo>
                  <a:pt x="6036950" y="2936006"/>
                </a:lnTo>
                <a:lnTo>
                  <a:pt x="4238679" y="5156686"/>
                </a:lnTo>
                <a:cubicBezTo>
                  <a:pt x="3409718" y="6180367"/>
                  <a:pt x="1907854" y="6338220"/>
                  <a:pt x="884172" y="5509259"/>
                </a:cubicBezTo>
                <a:cubicBezTo>
                  <a:pt x="-139509" y="4680298"/>
                  <a:pt x="-297361" y="3178434"/>
                  <a:pt x="531600" y="2154752"/>
                </a:cubicBezTo>
                <a:close/>
              </a:path>
            </a:pathLst>
          </a:custGeom>
          <a:blipFill rotWithShape="0">
            <a:blip r:embed="rId2"/>
            <a:stretch>
              <a:fillRect/>
            </a:stretch>
          </a:blipFill>
          <a:ln w="9525">
            <a:solidFill>
              <a:srgbClr val="000000">
                <a:lumMod val="40000"/>
                <a:lumOff val="60000"/>
                <a:alpha val="50000"/>
              </a:srgbClr>
            </a:solidFill>
            <a:round/>
          </a:ln>
          <a:effectLst>
            <a:outerShdw dist="253959" dir="4201429" algn="ctr" rotWithShape="0">
              <a:schemeClr val="accent1">
                <a:alpha val="15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2" name="content.1.subtitle"/>
          <p:cNvSpPr/>
          <p:nvPr/>
        </p:nvSpPr>
        <p:spPr>
          <a:xfrm>
            <a:off x="1244520" y="2356560"/>
            <a:ext cx="49708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避免透露个人隐私话题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3" name="content.1.title"/>
          <p:cNvSpPr/>
          <p:nvPr/>
        </p:nvSpPr>
        <p:spPr>
          <a:xfrm>
            <a:off x="1243440" y="1695960"/>
            <a:ext cx="55634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不讨论个人隐私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4" name="椭圆 6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5" name="椭圆 7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6" name="content.3.subtitle"/>
          <p:cNvSpPr/>
          <p:nvPr/>
        </p:nvSpPr>
        <p:spPr>
          <a:xfrm>
            <a:off x="1333440" y="5376600"/>
            <a:ext cx="57870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避免在公开平台上讨论敏感话题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7" name="content.3.title"/>
          <p:cNvSpPr/>
          <p:nvPr/>
        </p:nvSpPr>
        <p:spPr>
          <a:xfrm>
            <a:off x="1329840" y="4638600"/>
            <a:ext cx="5883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审慎发言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8" name="椭圆 11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9" name="content.2.subtitle"/>
          <p:cNvSpPr/>
          <p:nvPr/>
        </p:nvSpPr>
        <p:spPr>
          <a:xfrm>
            <a:off x="1330920" y="3866400"/>
            <a:ext cx="54766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在社交媒体上控制透露信息的数量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0" name="content.2.title"/>
          <p:cNvSpPr/>
          <p:nvPr/>
        </p:nvSpPr>
        <p:spPr>
          <a:xfrm>
            <a:off x="1329120" y="3128760"/>
            <a:ext cx="56217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限制信息量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1" name="title"/>
          <p:cNvSpPr/>
          <p:nvPr/>
        </p:nvSpPr>
        <p:spPr>
          <a:xfrm>
            <a:off x="666000" y="709200"/>
            <a:ext cx="10968480" cy="705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7160" rIns="90000" bIns="47160" anchor="ctr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防范诈骗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2" name="content.1.subtitle"/>
          <p:cNvSpPr/>
          <p:nvPr/>
        </p:nvSpPr>
        <p:spPr>
          <a:xfrm>
            <a:off x="12776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学会辨别社交媒体上的诈骗信息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3" name="content.1.title"/>
          <p:cNvSpPr/>
          <p:nvPr/>
        </p:nvSpPr>
        <p:spPr>
          <a:xfrm>
            <a:off x="934200" y="2492280"/>
            <a:ext cx="214596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识别诈骗信息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4" name="content.2.subtitle"/>
          <p:cNvSpPr/>
          <p:nvPr/>
        </p:nvSpPr>
        <p:spPr>
          <a:xfrm>
            <a:off x="907308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采取有效措施防范社交媒体诈骗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5" name="content.2.title"/>
          <p:cNvSpPr/>
          <p:nvPr/>
        </p:nvSpPr>
        <p:spPr>
          <a:xfrm>
            <a:off x="8773920" y="2492280"/>
            <a:ext cx="205452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防范措施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6" name="content.3.subtitle"/>
          <p:cNvSpPr/>
          <p:nvPr/>
        </p:nvSpPr>
        <p:spPr>
          <a:xfrm>
            <a:off x="387612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发现诈骗信息及时举报相关机构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7" name="content.3.title"/>
          <p:cNvSpPr/>
          <p:nvPr/>
        </p:nvSpPr>
        <p:spPr>
          <a:xfrm>
            <a:off x="3576960" y="2494440"/>
            <a:ext cx="205704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举报信息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8" name="content.4.subtitle"/>
          <p:cNvSpPr/>
          <p:nvPr/>
        </p:nvSpPr>
        <p:spPr>
          <a:xfrm>
            <a:off x="647424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9" name="content.4.title"/>
          <p:cNvSpPr/>
          <p:nvPr/>
        </p:nvSpPr>
        <p:spPr>
          <a:xfrm>
            <a:off x="6160680" y="2494440"/>
            <a:ext cx="208620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https://d.book118.com/097053021043006054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150</Paragraphs>
  <Slides>23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baseType="lpstr" size="31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在社交媒体账号和个人资料中保护您的隐私</vt:lpstr>
      <vt:lpstr>目录</vt:lpstr>
      <vt:lpstr>第一章 简介</vt:lpstr>
      <vt:lpstr> </vt:lpstr>
      <vt:lpstr>PowerPoint Presentation</vt:lpstr>
      <vt:lpstr>PowerPoint Presentation</vt:lpstr>
      <vt:lpstr>PowerPoint Presentation</vt:lpstr>
      <vt:lpstr>PowerPoint Presentation</vt:lpstr>
      <vt:lpstr>隐私保护的重要性</vt:lpstr>
      <vt:lpstr>PowerPoint Presentation</vt:lpstr>
      <vt:lpstr>PowerPoint Presentation</vt:lpstr>
      <vt:lpstr>重要性的体现</vt:lpstr>
      <vt:lpstr>第2章 隐私设置</vt:lpstr>
      <vt:lpstr> </vt:lpstr>
      <vt:lpstr>PowerPoint Presentation</vt:lpstr>
      <vt:lpstr>PowerPoint Presentation</vt:lpstr>
      <vt:lpstr>PowerPoint Presentation</vt:lpstr>
      <vt:lpstr>如何保持个人信息安全</vt:lpstr>
      <vt:lpstr>第3章 社交安全</vt:lpstr>
      <vt:lpstr> 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2024-09-28T12:16:44.699</cp:lastPrinted>
  <dcterms:created xsi:type="dcterms:W3CDTF">2024-09-28T04:16:44Z</dcterms:created>
  <dcterms:modified xsi:type="dcterms:W3CDTF">2024-09-28T04:16:46Z</dcterms:modified>
</cp:coreProperties>
</file>