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5D4BD74-620E-451E-951B-356E602563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81E8A48-4C37-46F8-A5FE-4A7968B46D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D1EBAB4-8116-4C3C-9EA8-8F05B943C6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33B9099-C407-4350-B004-81FFDE00AE7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FD52A3F-D74B-4F60-A386-252B25A3757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3A4ECF9-3B5A-4EE4-B334-C931976B7D0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DDDC523-0493-433C-B930-60615A549EE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AB4AF2-747A-4631-849D-198F1A3633C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CE1C7E6-0CA2-42F1-9F92-C4D9830FD3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2F5AE68-F788-449B-B5C9-34425B7670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B2FD97-F8B2-46C4-B7AA-913C7B86D6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97066052014006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42747" y="1226293"/>
            <a:ext cx="9106507" cy="1906231"/>
          </a:xfrm>
          <a:prstGeom prst="rect">
            <a:avLst/>
          </a:prstGeom>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chemeClr val="accent1">
                    <a:alpha val="100000"/>
                  </a:schemeClr>
                </a:solidFill>
                <a:latin typeface="Microsoft Yahei"/>
                <a:ea typeface="Microsoft Yahei"/>
                <a:cs typeface="Microsoft Yahei"/>
              </a:rPr>
              <a:t>特殊工种作业人员安全管理制度的必要性与有效性</a:t>
            </a:r>
            <a:endParaRPr lang="en-US" sz="1100"/>
          </a:p>
        </p:txBody>
      </p:sp>
      <p:grpSp>
        <p:nvGrpSpPr>
          <p:cNvPr id="3" name="Group 3"/>
          <p:cNvGrpSpPr/>
          <p:nvPr/>
        </p:nvGrpSpPr>
        <p:grpSpPr>
          <a:xfrm>
            <a:off x="2739291" y="3540703"/>
            <a:ext cx="6713418" cy="489827"/>
            <a:chOff x="2739291" y="3540703"/>
            <a:chExt cx="6713418" cy="489827"/>
          </a:xfrm>
        </p:grpSpPr>
        <p:sp>
          <p:nvSpPr>
            <p:cNvPr id="4" name="AutoShape 4"/>
            <p:cNvSpPr/>
            <p:nvPr/>
          </p:nvSpPr>
          <p:spPr>
            <a:xfrm>
              <a:off x="2739291" y="3540703"/>
              <a:ext cx="3401434" cy="489827"/>
            </a:xfrm>
            <a:prstGeom prst="rect">
              <a:avLst/>
            </a:prstGeom>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汇报人：</a:t>
              </a:r>
              <a:endParaRPr lang="en-US" sz="1100"/>
            </a:p>
          </p:txBody>
        </p:sp>
        <p:sp>
          <p:nvSpPr>
            <p:cNvPr id="5" name="AutoShape 5"/>
            <p:cNvSpPr/>
            <p:nvPr/>
          </p:nvSpPr>
          <p:spPr>
            <a:xfrm>
              <a:off x="6140725" y="3540703"/>
              <a:ext cx="3311984" cy="489827"/>
            </a:xfrm>
            <a:prstGeom prst="rect">
              <a:avLst/>
            </a:prstGeom>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endParaRPr lang="en-US" sz="1100"/>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59520" y="535260"/>
            <a:ext cx="10672960" cy="57691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tretch>
            <a:fillRect/>
          </a:stretch>
        </p:blipFill>
        <p:spPr>
          <a:xfrm>
            <a:off x="0" y="-535260"/>
            <a:ext cx="5567207" cy="6839712"/>
          </a:xfrm>
          <a:prstGeom prst="rect">
            <a:avLst/>
          </a:prstGeom>
        </p:spPr>
      </p:pic>
      <p:sp>
        <p:nvSpPr>
          <p:cNvPr id="4" name="AutoShape 4"/>
          <p:cNvSpPr/>
          <p:nvPr/>
        </p:nvSpPr>
        <p:spPr>
          <a:xfrm>
            <a:off x="6276259" y="861481"/>
            <a:ext cx="3746772" cy="597533"/>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75">
                <a:solidFill>
                  <a:schemeClr val="accent1">
                    <a:alpha val="100000"/>
                  </a:schemeClr>
                </a:solidFill>
                <a:latin typeface="Microsoft Yahei"/>
                <a:ea typeface="Microsoft Yahei"/>
                <a:cs typeface="Microsoft Yahei"/>
              </a:rPr>
              <a:t>CONTENTS</a:t>
            </a:r>
            <a:endParaRPr lang="en-US" sz="1100"/>
          </a:p>
        </p:txBody>
      </p:sp>
      <p:sp>
        <p:nvSpPr>
          <p:cNvPr id="5" name="TextBox 5"/>
          <p:cNvSpPr txBox="1"/>
          <p:nvPr/>
        </p:nvSpPr>
        <p:spPr>
          <a:xfrm>
            <a:off x="6083808" y="1823759"/>
            <a:ext cx="4638675" cy="44577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特殊工种作业人员安全管理制度的必要性</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特殊工种作业人员安全管理制度的有效性</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安全管理制度的制定与实施</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案例分析</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结论与建议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引言</a:t>
            </a:r>
            <a:endParaRPr lang="en-US" sz="1100"/>
          </a:p>
        </p:txBody>
      </p:sp>
      <p:sp>
        <p:nvSpPr>
          <p:cNvPr id="3" name="AutoShape 3"/>
          <p:cNvSpPr/>
          <p:nvPr/>
        </p:nvSpPr>
        <p:spPr>
          <a:xfrm>
            <a:off x="4954829" y="2485096"/>
            <a:ext cx="2082658" cy="1318935"/>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01</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社会经济发展对安全生产提出更高要求</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随着社会经济的快速发展，安全生产成为社会关注的焦点，对特殊工种作业人员的安全管理制度也提出了更高的要求。</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特殊工种作业风险高</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特殊工种作业涉及到高危、有毒、有害等环境，作业人员面临较大的安全风险，因此需要更加严格和有效的安全管理制度来保障作业人员的生命安全。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背景介绍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特殊工种作业人员安全管理制度的目的是保障作业人员的生命安全，降低事故发生的概率，减少人员伤亡。</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保障作业人员生命安全</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实施有效的特殊工种作业人员安全管理制度，有助于提高企业的安全管理水平，增强企业的社会责任感和形象。</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提高企业安全管理水平</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对特殊工种作业人员安全管理制度的研究，可以促进相关法律法规的完善，为安全生产提供更加有力的法律保障。</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促进安全生产法律法规的完善</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特殊工种作业人员安全管理制度的必要性</a:t>
            </a:r>
            <a:endParaRPr lang="en-US" sz="1100"/>
          </a:p>
        </p:txBody>
      </p:sp>
      <p:sp>
        <p:nvSpPr>
          <p:cNvPr id="3" name="AutoShape 3"/>
          <p:cNvSpPr/>
          <p:nvPr/>
        </p:nvSpPr>
        <p:spPr>
          <a:xfrm>
            <a:off x="4954829" y="2485096"/>
            <a:ext cx="2082658" cy="1318935"/>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02</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5788" b="2578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通过制定安全管理制度，规范特殊工种作业人员的操作流程和安全防护措施，有效降低事故发生的概率，保障作业人员的生命安全。</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在遇到突发危险情况时，作业人员能够迅速采取应急措施，按照安全管理制度的要求进行自救和互救，降低事故造成的人员伤亡。</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保障作业人员生命安全</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及时应对危险情况</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预防事故发生</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减少生产中断</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通过实施有效的安全管理制度，可以降低事故发生的频率，减少生产中断的次数，从而提高企业的生产效率。</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提高作业人员技能水平</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安全管理制度通常包括培训和考核机制，这有助于提高作业人员的技能水平，使他们更加熟悉安全操作规程，减少操作失误，提高生产效率。</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提高企业生产效率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特殊工种作业人员安全管理制度必须符合国家安全生产法律法规的要求，确保企业合法合规经营。</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符合国家安全生产法律法规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建立健全的安全管理制度可以帮助企业降低因违反法律法规而面临的法律风险，减少因事故引发的法律纠纷。</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降低法律风险</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符合法律法规要求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特殊工种作业人员安全管理制度的有效性</a:t>
            </a:r>
            <a:endParaRPr lang="en-US" sz="1100"/>
          </a:p>
        </p:txBody>
      </p:sp>
      <p:sp>
        <p:nvSpPr>
          <p:cNvPr id="3" name="AutoShape 3"/>
          <p:cNvSpPr/>
          <p:nvPr/>
        </p:nvSpPr>
        <p:spPr>
          <a:xfrm>
            <a:off x="4954829" y="2485096"/>
            <a:ext cx="2082658" cy="1318935"/>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03</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644286" y="2972012"/>
            <a:ext cx="2353053" cy="1956378"/>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特殊工种作业人员面临着更高的安全风险，因此建立完善的安全管理制度对于减少事故发生率至关重要。</a:t>
            </a:r>
            <a:endParaRPr lang="en-US" sz="1100"/>
          </a:p>
        </p:txBody>
      </p:sp>
      <p:sp>
        <p:nvSpPr>
          <p:cNvPr id="3" name="AutoShape 3"/>
          <p:cNvSpPr/>
          <p:nvPr/>
        </p:nvSpPr>
        <p:spPr>
          <a:xfrm>
            <a:off x="8684852" y="995439"/>
            <a:ext cx="2382848" cy="1991137"/>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通过规范操作规程、加强安全培训和演练，可以显著降低事故发生的概率，保障员工的人身安全。</a:t>
            </a:r>
            <a:endParaRPr lang="en-US" sz="1100"/>
          </a:p>
        </p:txBody>
      </p:sp>
      <p:sp>
        <p:nvSpPr>
          <p:cNvPr id="4" name="AutoShape 4"/>
          <p:cNvSpPr/>
          <p:nvPr/>
        </p:nvSpPr>
        <p:spPr>
          <a:xfrm>
            <a:off x="8684852" y="3927704"/>
            <a:ext cx="2382848" cy="196256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定期对作业环境进行安全检查，及时发现和消除安全隐患，也是减少事故发生的有效措施。</a:t>
            </a:r>
            <a:endParaRPr lang="en-US" sz="1100"/>
          </a:p>
        </p:txBody>
      </p:sp>
      <p:pic>
        <p:nvPicPr>
          <p:cNvPr id="5" name="Picture 5"/>
          <p:cNvPicPr>
            <a:picLocks noChangeAspect="1"/>
          </p:cNvPicPr>
          <p:nvPr/>
        </p:nvPicPr>
        <p:blipFill>
          <a:blip r:embed="rId2">
            <a:alphaModFix amt="75000"/>
          </a:blip>
          <a:srcRect l="31868" t="13068" r="31502" b="30114"/>
          <a:stretch>
            <a:fillRect/>
          </a:stretch>
        </p:blipFill>
        <p:spPr>
          <a:xfrm>
            <a:off x="4217947" y="1403432"/>
            <a:ext cx="3545264" cy="5454568"/>
          </a:xfrm>
          <a:prstGeom prst="rect">
            <a:avLst/>
          </a:prstGeom>
        </p:spPr>
      </p:pic>
      <p:pic>
        <p:nvPicPr>
          <p:cNvPr id="6" name="Picture 6"/>
          <p:cNvPicPr>
            <a:picLocks noChangeAspect="1"/>
          </p:cNvPicPr>
          <p:nvPr/>
        </p:nvPicPr>
        <p:blipFill>
          <a:blip r:embed="rId3"/>
          <a:srcRect l="28283" r="28283"/>
          <a:stretch>
            <a:fillRect/>
          </a:stretch>
        </p:blipFill>
        <p:spPr>
          <a:xfrm>
            <a:off x="4495323" y="1838813"/>
            <a:ext cx="2952950" cy="4810026"/>
          </a:xfrm>
          <a:prstGeom prst="rect">
            <a:avLst/>
          </a:prstGeom>
        </p:spPr>
      </p:pic>
      <p:grpSp>
        <p:nvGrpSpPr>
          <p:cNvPr id="7" name="Group 7"/>
          <p:cNvGrpSpPr/>
          <p:nvPr/>
        </p:nvGrpSpPr>
        <p:grpSpPr>
          <a:xfrm>
            <a:off x="3239789" y="3141586"/>
            <a:ext cx="1463040" cy="1463040"/>
            <a:chOff x="3239789" y="3141586"/>
            <a:chExt cx="1463040" cy="1463040"/>
          </a:xfrm>
        </p:grpSpPr>
        <p:sp>
          <p:nvSpPr>
            <p:cNvPr id="8" name="AutoShape 8"/>
            <p:cNvSpPr/>
            <p:nvPr/>
          </p:nvSpPr>
          <p:spPr>
            <a:xfrm>
              <a:off x="3239789" y="3141586"/>
              <a:ext cx="1463040" cy="146304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12771" y="3559447"/>
            <a:ext cx="702092" cy="584684"/>
            <a:chOff x="3612771" y="3559447"/>
            <a:chExt cx="702092" cy="584684"/>
          </a:xfrm>
        </p:grpSpPr>
        <p:sp>
          <p:nvSpPr>
            <p:cNvPr id="10" name="Freeform 10"/>
            <p:cNvSpPr/>
            <p:nvPr/>
          </p:nvSpPr>
          <p:spPr>
            <a:xfrm>
              <a:off x="3612771" y="4122895"/>
              <a:ext cx="702092" cy="21236"/>
            </a:xfrm>
            <a:custGeom>
              <a:rect l="l" t="t"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702447" y="3690774"/>
              <a:ext cx="101383" cy="372745"/>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850662" y="3559447"/>
              <a:ext cx="101383" cy="504071"/>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998877" y="3720392"/>
              <a:ext cx="101383" cy="343126"/>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47092" y="3830623"/>
              <a:ext cx="101383" cy="233035"/>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6924196" y="1127033"/>
            <a:ext cx="1463040" cy="1463040"/>
            <a:chOff x="6924196" y="1127033"/>
            <a:chExt cx="1463040" cy="1463040"/>
          </a:xfrm>
        </p:grpSpPr>
        <p:sp>
          <p:nvSpPr>
            <p:cNvPr id="16" name="Freeform 16"/>
            <p:cNvSpPr/>
            <p:nvPr/>
          </p:nvSpPr>
          <p:spPr>
            <a:xfrm>
              <a:off x="7364596" y="1565888"/>
              <a:ext cx="575749" cy="390208"/>
            </a:xfrm>
            <a:custGeom>
              <a:rect l="l" t="t"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7273763" y="1974818"/>
              <a:ext cx="748924" cy="211520"/>
            </a:xfrm>
            <a:custGeom>
              <a:rect l="l" t="t"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924196" y="1127033"/>
              <a:ext cx="1463040" cy="146304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7364596" y="1565888"/>
              <a:ext cx="575749" cy="390208"/>
            </a:xfrm>
            <a:custGeom>
              <a:rect l="l" t="t"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7273763" y="1974818"/>
              <a:ext cx="748924" cy="211520"/>
            </a:xfrm>
            <a:custGeom>
              <a:rect l="l" t="t"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6924196" y="4151964"/>
            <a:ext cx="1463040" cy="1463040"/>
            <a:chOff x="6924196" y="4151964"/>
            <a:chExt cx="1463040" cy="1463040"/>
          </a:xfrm>
        </p:grpSpPr>
        <p:sp>
          <p:nvSpPr>
            <p:cNvPr id="22" name="AutoShape 22"/>
            <p:cNvSpPr/>
            <p:nvPr/>
          </p:nvSpPr>
          <p:spPr>
            <a:xfrm>
              <a:off x="7285470" y="4642335"/>
              <a:ext cx="725508" cy="572110"/>
            </a:xfrm>
            <a:prstGeom prst="wedgeEllipseCallou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924196" y="4151964"/>
              <a:ext cx="1463040" cy="146304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285470" y="4642335"/>
              <a:ext cx="725508" cy="572110"/>
            </a:xfrm>
            <a:prstGeom prst="wedgeEllipseCallou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减少事故发生率</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9625" r="962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鼓励员工参与安全管理和隐患排查工作，增强员工的安全责任感和参与度。</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安全管理制度可以帮助员工了解安全操作规程和应急处理方法，提高员工的安全意识和自我保护能力。</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通过定期的安全教育和培训，使员工充分认识到安全工作的重要性，形成良好的安全文化氛围。</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提高员工安全意识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4500" r="4500"/>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安全管理制度可以规范企业的安全管理流程，确保各项安全措施得到有效执行。</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通过制定合理的安全工作计划和目标，明确各级管理人员在安全管理中的职责和任务。</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建立完善的安全考核和奖惩机制，激励员工积极参与安全管理，提高整体安全管理水平。</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优化企业安全管理流程</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https://d.book118.com/097066052014006051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2024-09-23T22:54:26.002</cp:lastPrinted>
  <dcterms:created xsi:type="dcterms:W3CDTF">2024-09-23T14:54:26Z</dcterms:created>
  <dcterms:modified xsi:type="dcterms:W3CDTF">2024-09-23T14:54:27Z</dcterms:modified>
</cp:coreProperties>
</file>