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525000" cy="53467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2A1F1E-E1FF-49B6-BD17-FF9664C6AE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C8A43-F8B6-42F6-9F5D-55F4EEAA2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F38306-8B0B-4DFE-85E8-FDF5FD3D4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073EF7-E7E6-478A-A900-D502946B67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7F3FD4-FB81-480D-9FCF-8B510C64FB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F07BB4-42F3-43FC-96ED-0FBB7A2A4A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445E3-58F2-4DD2-A2E6-B9555DCFF3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CABDE-5C2F-419F-B941-3FD192BBA5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50778D-FB1E-438D-841A-060269290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805CB-B5C1-47DE-AB68-6F3608A5A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F3129-DDEE-4AEC-B591-7B881E610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0110314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419100" y="1190099"/>
            <a:ext cx="8686800" cy="8402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err="1" smtClean="0">
                <a:solidFill>
                  <a:srgbClr val="000000"/>
                </a:solidFill>
                <a:latin typeface="Microsoft Yahei"/>
                <a:ea typeface="Microsoft Yahei"/>
                <a:cs typeface="Microsoft Yahei"/>
              </a:rPr>
              <a:t>血管活性药物静脉注射护理</a:t>
            </a:r>
            <a:r>
              <a:rPr lang="en-US" altLang="zh-CN" sz="4050" b="1" err="1" smtClean="0">
                <a:solidFill>
                  <a:srgbClr val="000000"/>
                </a:solidFill>
                <a:latin typeface="Microsoft Yahei"/>
                <a:ea typeface="Microsoft Yahei"/>
                <a:cs typeface="Microsoft Yahei"/>
              </a:rPr>
              <a:t>PPT</a:t>
            </a:r>
            <a:endParaRPr lang="en-US" sz="4050" b="1">
              <a:solidFill>
                <a:srgbClr val="000000"/>
              </a:solidFill>
              <a:latin typeface="Microsoft Yahei"/>
              <a:ea typeface="Microsoft Yahei"/>
              <a:cs typeface="Microsoft Yahei"/>
            </a:endParaRPr>
          </a:p>
        </p:txBody>
      </p:sp>
      <p:sp>
        <p:nvSpPr>
          <p:cNvPr id="3" name="TextBox 3"/>
          <p:cNvSpPr txBox="1"/>
          <p:nvPr/>
        </p:nvSpPr>
        <p:spPr>
          <a:xfrm>
            <a:off x="3878321" y="3025687"/>
            <a:ext cx="1768358" cy="256737"/>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err="1">
                <a:solidFill>
                  <a:srgbClr val="000000"/>
                </a:solidFill>
                <a:latin typeface="Microsoft Yahei"/>
                <a:ea typeface="Microsoft Yahei"/>
                <a:cs typeface="Microsoft Yahei"/>
              </a:rPr>
              <a:t>汇报人</a:t>
            </a:r>
            <a:r>
              <a:rPr lang="en-US" sz="1575" err="1" smtClean="0">
                <a:solidFill>
                  <a:srgbClr val="000000"/>
                </a:solidFill>
                <a:latin typeface="Microsoft Yahei"/>
                <a:ea typeface="Microsoft Yahei"/>
                <a:cs typeface="Microsoft Yahei"/>
              </a:rPr>
              <a:t>：XXX</a:t>
            </a: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6737"/>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smtClean="0">
                <a:solidFill>
                  <a:srgbClr val="000000"/>
                </a:solidFill>
                <a:latin typeface="Microsoft Yahei"/>
                <a:ea typeface="Microsoft Yahei"/>
                <a:cs typeface="Microsoft Yahei"/>
              </a:rPr>
              <a:t>XX-XX-XX</a:t>
            </a:r>
            <a:endParaRPr lang="en-US" sz="1575">
              <a:solidFill>
                <a:srgbClr val="000000"/>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91219" y="1549433"/>
            <a:ext cx="2194638" cy="2194638"/>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72232" y="2075422"/>
            <a:ext cx="1566012" cy="480417"/>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5" name="TextBox 5"/>
          <p:cNvSpPr txBox="1"/>
          <p:nvPr/>
        </p:nvSpPr>
        <p:spPr>
          <a:xfrm>
            <a:off x="1288806" y="2202032"/>
            <a:ext cx="1380414" cy="14335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6" name="TextBox 6"/>
          <p:cNvSpPr txBox="1"/>
          <p:nvPr/>
        </p:nvSpPr>
        <p:spPr>
          <a:xfrm>
            <a:off x="4175611" y="1336414"/>
            <a:ext cx="4674587" cy="2815828"/>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血管活性药物概述</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静脉注射护理原则</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血管活性药物静脉注射的注意事项</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临床案例分析</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总结与展望</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参考文献</a:t>
            </a:r>
          </a:p>
        </p:txBody>
      </p:sp>
      <p:cxnSp>
        <p:nvCxnSpPr>
          <p:cNvPr id="7" name="Connector 7"/>
          <p:cNvCxnSpPr/>
          <p:nvPr/>
        </p:nvCxnSpPr>
        <p:spPr>
          <a:xfrm flipH="1">
            <a:off x="2498828" y="2263629"/>
            <a:ext cx="0" cy="102306"/>
          </a:xfrm>
          <a:prstGeom prst="line">
            <a:avLst/>
          </a:prstGeom>
          <a:ln w="9525">
            <a:solidFill>
              <a:srgbClr val="FFFFFF">
                <a:alpha val="100000"/>
              </a:srgbClr>
            </a:solidFill>
            <a:prstDash val="solid"/>
          </a:ln>
        </p:spPr>
      </p:cxnSp>
      <p:cxnSp>
        <p:nvCxnSpPr>
          <p:cNvPr id="8" name="Connector 8"/>
          <p:cNvCxnSpPr/>
          <p:nvPr/>
        </p:nvCxnSpPr>
        <p:spPr>
          <a:xfrm flipH="1">
            <a:off x="1424607" y="2263629"/>
            <a:ext cx="0" cy="102306"/>
          </a:xfrm>
          <a:prstGeom prst="line">
            <a:avLst/>
          </a:prstGeom>
          <a:ln w="9525">
            <a:solidFill>
              <a:srgbClr val="FFFFFF">
                <a:alpha val="100000"/>
              </a:srgbClr>
            </a:solidFill>
            <a:prstDash val="solid"/>
          </a:ln>
        </p:spPr>
      </p:cxnSp>
      <p:sp>
        <p:nvSpPr>
          <p:cNvPr id="9" name="AutoShape 9"/>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77770" y="1837644"/>
            <a:ext cx="202786" cy="202786"/>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8610" y="3804262"/>
            <a:ext cx="1416414" cy="1416414"/>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58185" y="1235111"/>
            <a:ext cx="522528" cy="52252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864600" y="4619275"/>
            <a:ext cx="415038" cy="41503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421544" y="-397096"/>
            <a:ext cx="1893471" cy="1893471"/>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血管活性药物概述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580886" y="1045392"/>
            <a:ext cx="2604420" cy="37639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80886" y="1045392"/>
            <a:ext cx="2604420" cy="99063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33490" y="2136064"/>
            <a:ext cx="2339957" cy="23907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050">
                <a:solidFill>
                  <a:srgbClr val="FFFFFF"/>
                </a:solidFill>
                <a:latin typeface="Microsoft Yahei"/>
                <a:ea typeface="Microsoft Yahei"/>
                <a:cs typeface="Microsoft Yahei"/>
              </a:rPr>
              <a:t>血管活性药物是指一类能够调节血管舒缩状态，改变血管张力，影响血流动力学和血压的药物。这类药物主要通过作用于血管平滑肌、肾上腺素能受体、内皮素等靶点来发挥作用。根据作用机制的不同，血管活性药物可分为血管收缩剂、血管舒张剂和其他具有多重作用机制的药物。</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952245" y="111487"/>
            <a:ext cx="7815272" cy="6477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b="1">
                <a:solidFill>
                  <a:schemeClr val="accent1"/>
                </a:solidFill>
                <a:latin typeface="Microsoft Yahei"/>
                <a:ea typeface="Microsoft Yahei"/>
                <a:cs typeface="Microsoft Yahei"/>
              </a:rPr>
              <a:t>定义与分类</a:t>
            </a:r>
          </a:p>
        </p:txBody>
      </p:sp>
      <p:sp>
        <p:nvSpPr>
          <p:cNvPr id="26" name="AutoShape 26"/>
          <p:cNvSpPr/>
          <p:nvPr/>
        </p:nvSpPr>
        <p:spPr>
          <a:xfrm>
            <a:off x="3460290" y="1045392"/>
            <a:ext cx="2604420" cy="376398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460290" y="1045392"/>
            <a:ext cx="2604420" cy="99063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3612894" y="2136064"/>
            <a:ext cx="2339957" cy="23907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050">
                <a:solidFill>
                  <a:srgbClr val="FFFFFF"/>
                </a:solidFill>
                <a:latin typeface="Microsoft Yahei"/>
                <a:ea typeface="Microsoft Yahei"/>
                <a:cs typeface="Microsoft Yahei"/>
              </a:rPr>
              <a:t>血管收缩剂是指能够使血管收缩的药物，如去甲肾上腺素、肾上腺素等。这类药物主要通过激动血管平滑肌上的α肾上腺素能受体，促进血管收缩，从而升高血压、增加心肌收缩力等。</a:t>
            </a:r>
          </a:p>
        </p:txBody>
      </p:sp>
      <p:sp>
        <p:nvSpPr>
          <p:cNvPr id="29" name="AutoShape 29"/>
          <p:cNvSpPr/>
          <p:nvPr/>
        </p:nvSpPr>
        <p:spPr>
          <a:xfrm>
            <a:off x="6342803" y="1045392"/>
            <a:ext cx="2604420" cy="37639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342803" y="1045392"/>
            <a:ext cx="2604420" cy="99063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6495406" y="2136064"/>
            <a:ext cx="2339957" cy="23907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050">
                <a:solidFill>
                  <a:srgbClr val="FFFFFF"/>
                </a:solidFill>
                <a:latin typeface="Microsoft Yahei"/>
                <a:ea typeface="Microsoft Yahei"/>
                <a:cs typeface="Microsoft Yahei"/>
              </a:rPr>
              <a:t>血管舒张剂是指能够使血管舒张的药物，如硝酸甘油、硝普钠等。这类药物主要通过抑制血管平滑肌上的β肾上腺素能受体，促进血管舒张，从而降低血压、减轻心脏负担等。</a:t>
            </a:r>
          </a:p>
        </p:txBody>
      </p:sp>
      <p:sp>
        <p:nvSpPr>
          <p:cNvPr id="32" name="TextBox 32"/>
          <p:cNvSpPr txBox="1"/>
          <p:nvPr/>
        </p:nvSpPr>
        <p:spPr>
          <a:xfrm>
            <a:off x="1380138" y="1045392"/>
            <a:ext cx="90296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rgbClr val="FFFFFF"/>
                </a:solidFill>
                <a:latin typeface="Microsoft Yahei"/>
                <a:ea typeface="Microsoft Yahei"/>
                <a:cs typeface="Microsoft Yahei"/>
              </a:rPr>
              <a:t>01</a:t>
            </a:r>
          </a:p>
        </p:txBody>
      </p:sp>
      <p:sp>
        <p:nvSpPr>
          <p:cNvPr id="33" name="TextBox 33"/>
          <p:cNvSpPr txBox="1"/>
          <p:nvPr/>
        </p:nvSpPr>
        <p:spPr>
          <a:xfrm>
            <a:off x="4311017" y="1045392"/>
            <a:ext cx="90296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rgbClr val="FFFFFF"/>
                </a:solidFill>
                <a:latin typeface="Microsoft Yahei"/>
                <a:ea typeface="Microsoft Yahei"/>
                <a:cs typeface="Microsoft Yahei"/>
              </a:rPr>
              <a:t>02</a:t>
            </a:r>
          </a:p>
        </p:txBody>
      </p:sp>
      <p:sp>
        <p:nvSpPr>
          <p:cNvPr id="34" name="TextBox 34"/>
          <p:cNvSpPr txBox="1"/>
          <p:nvPr/>
        </p:nvSpPr>
        <p:spPr>
          <a:xfrm>
            <a:off x="7142055" y="1045392"/>
            <a:ext cx="90296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rgbClr val="FFFFFF"/>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TextBox 2"/>
          <p:cNvSpPr txBox="1"/>
          <p:nvPr/>
        </p:nvSpPr>
        <p:spPr>
          <a:xfrm>
            <a:off x="838343" y="1563828"/>
            <a:ext cx="7503049" cy="26908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血管活性药物的药理作用和机制因药物种类和作用靶点不同而异。一般来说，这类药物主要通过作用于血管平滑肌、肾上腺素能受体、内皮素等靶点来发挥作用。</a:t>
            </a:r>
          </a:p>
          <a:p>
            <a:pPr marL="203200" lvl="0" indent="-203200">
              <a:lnSpc>
                <a:spcPct val="120000"/>
              </a:lnSpc>
              <a:buFont typeface="Arial"/>
              <a:buChar char="•"/>
            </a:pPr>
            <a:r>
              <a:rPr lang="en-US" sz="1200">
                <a:solidFill>
                  <a:schemeClr val="dk1"/>
                </a:solidFill>
                <a:latin typeface="Microsoft Yahei"/>
                <a:ea typeface="Microsoft Yahei"/>
                <a:cs typeface="Microsoft Yahei"/>
              </a:rPr>
              <a:t>作用于血管平滑肌的靶点主要包括α肾上腺素能受体、β肾上腺素能受体、5-羟色胺受体等。作用于α肾上腺素能受体的药物可以促进血管收缩，作用于β肾上腺素能受体的药物可以促进血管舒张。此外，一些药物还可以通过抑制磷酸二酯酶活性来影响血管平滑肌的舒缩状态。</a:t>
            </a:r>
          </a:p>
          <a:p>
            <a:pPr marL="203200" lvl="0" indent="-203200">
              <a:lnSpc>
                <a:spcPct val="120000"/>
              </a:lnSpc>
              <a:buFont typeface="Arial"/>
              <a:buChar char="•"/>
            </a:pPr>
            <a:r>
              <a:rPr lang="en-US" sz="1200">
                <a:solidFill>
                  <a:schemeClr val="dk1"/>
                </a:solidFill>
                <a:latin typeface="Microsoft Yahei"/>
                <a:ea typeface="Microsoft Yahei"/>
                <a:cs typeface="Microsoft Yahei"/>
              </a:rPr>
              <a:t>作用于肾上腺素能受体的药物主要包括去甲肾上腺素、肾上腺素等。这些药物可以激动α肾上腺素能受体，促进血管收缩和心肌收缩力增加，从而升高血压、增加心肌耗氧量等。</a:t>
            </a:r>
          </a:p>
          <a:p>
            <a:pPr marL="203200" lvl="0" indent="-203200">
              <a:lnSpc>
                <a:spcPct val="120000"/>
              </a:lnSpc>
              <a:buFont typeface="Arial"/>
              <a:buChar char="•"/>
            </a:pPr>
            <a:r>
              <a:rPr lang="en-US" sz="1200">
                <a:solidFill>
                  <a:schemeClr val="dk1"/>
                </a:solidFill>
                <a:latin typeface="Microsoft Yahei"/>
                <a:ea typeface="Microsoft Yahei"/>
                <a:cs typeface="Microsoft Yahei"/>
              </a:rPr>
              <a:t>作用于内皮素的靶点主要包括内皮素受体A和内皮素受体B。作用于内皮素受体的药物可以调节血管张力、影响血流动力学和血压等。</a:t>
            </a:r>
          </a:p>
        </p:txBody>
      </p:sp>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962540" y="73387"/>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药理作用与机制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1590683" y="4647951"/>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6894451" y="-2665986"/>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08899" y="13710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714168" y="14763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flipH="1">
            <a:off x="858169" y="18695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8655252" y="4258850"/>
            <a:ext cx="445312" cy="445312"/>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08899" y="29712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14168" y="30765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0" name="Connector 10"/>
          <p:cNvCxnSpPr/>
          <p:nvPr/>
        </p:nvCxnSpPr>
        <p:spPr>
          <a:xfrm flipH="1">
            <a:off x="858169" y="34697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4969007" y="13710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074275" y="14763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H="1">
            <a:off x="5218276" y="18695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969007" y="2971250"/>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074275" y="3076519"/>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6" name="Connector 16"/>
          <p:cNvCxnSpPr/>
          <p:nvPr/>
        </p:nvCxnSpPr>
        <p:spPr>
          <a:xfrm flipH="1">
            <a:off x="5218276" y="346979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230396" y="13710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血管活性药物在临床上的应用场景主要包括休克治疗、高血压急症、心力衰竭等。</a:t>
            </a:r>
          </a:p>
        </p:txBody>
      </p:sp>
      <p:sp>
        <p:nvSpPr>
          <p:cNvPr id="18" name="TextBox 18"/>
          <p:cNvSpPr txBox="1"/>
          <p:nvPr/>
        </p:nvSpPr>
        <p:spPr>
          <a:xfrm>
            <a:off x="1230396" y="29712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在高血压急症中，血管活性药物可以迅速降低血压，减轻靶器官损伤。常用的降压药物包括硝普钠、乌拉地尔等。</a:t>
            </a:r>
          </a:p>
        </p:txBody>
      </p:sp>
      <p:sp>
        <p:nvSpPr>
          <p:cNvPr id="19" name="TextBox 19"/>
          <p:cNvSpPr txBox="1"/>
          <p:nvPr/>
        </p:nvSpPr>
        <p:spPr>
          <a:xfrm>
            <a:off x="5716085" y="29712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在心力衰竭中，血管活性药物可以改善心肌舒张功能，减轻心脏负担。常用的药物包括多巴胺、米力农等。</a:t>
            </a:r>
          </a:p>
        </p:txBody>
      </p:sp>
      <p:sp>
        <p:nvSpPr>
          <p:cNvPr id="20" name="TextBox 20"/>
          <p:cNvSpPr txBox="1"/>
          <p:nvPr/>
        </p:nvSpPr>
        <p:spPr>
          <a:xfrm>
            <a:off x="5716085" y="1371050"/>
            <a:ext cx="3051432" cy="143708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在休克治疗中，血管活性药物可以升高血压、增加组织灌注，改善器官功能。常用的血管收缩剂包括去甲肾上腺素、多巴胺等，常用的血管舒张剂包括硝酸甘油、硝普钠等。</a:t>
            </a:r>
          </a:p>
        </p:txBody>
      </p:sp>
      <p:sp>
        <p:nvSpPr>
          <p:cNvPr id="21" name="AutoShape 2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839980" y="32983"/>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临床应用场景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静脉注射护理原则</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rot="10800000">
            <a:off x="4148591" y="2625"/>
            <a:ext cx="5376408" cy="1233467"/>
          </a:xfrm>
          <a:prstGeom prst="rtTriangl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3" name="Group 3"/>
          <p:cNvGrpSpPr/>
          <p:nvPr/>
        </p:nvGrpSpPr>
        <p:grpSpPr>
          <a:xfrm>
            <a:off x="355440" y="275282"/>
            <a:ext cx="402793" cy="344076"/>
            <a:chOff x="355440" y="275282"/>
            <a:chExt cx="402793" cy="344076"/>
          </a:xfrm>
        </p:grpSpPr>
        <p:sp>
          <p:nvSpPr>
            <p:cNvPr id="4" name="AutoShape 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4" name="TextBox 24"/>
          <p:cNvSpPr txBox="1"/>
          <p:nvPr/>
        </p:nvSpPr>
        <p:spPr>
          <a:xfrm>
            <a:off x="842765" y="18009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准备工作</a:t>
            </a:r>
          </a:p>
        </p:txBody>
      </p:sp>
      <p:sp>
        <p:nvSpPr>
          <p:cNvPr id="25" name="TextBox 25"/>
          <p:cNvSpPr txBox="1"/>
          <p:nvPr/>
        </p:nvSpPr>
        <p:spPr>
          <a:xfrm>
            <a:off x="675815" y="1104053"/>
            <a:ext cx="378708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确认患者的身份和药物过敏史。</a:t>
            </a:r>
          </a:p>
        </p:txBody>
      </p:sp>
      <p:sp>
        <p:nvSpPr>
          <p:cNvPr id="26" name="TextBox 26"/>
          <p:cNvSpPr txBox="1"/>
          <p:nvPr/>
        </p:nvSpPr>
        <p:spPr>
          <a:xfrm>
            <a:off x="647738" y="1983380"/>
            <a:ext cx="378708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准备所需的设备和药物，确保其质量和安全。</a:t>
            </a:r>
          </a:p>
        </p:txBody>
      </p:sp>
      <p:sp>
        <p:nvSpPr>
          <p:cNvPr id="27" name="AutoShape 27"/>
          <p:cNvSpPr/>
          <p:nvPr/>
        </p:nvSpPr>
        <p:spPr>
          <a:xfrm>
            <a:off x="567362" y="1222264"/>
            <a:ext cx="108454" cy="10845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39284" y="2101592"/>
            <a:ext cx="108454" cy="10845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5198633" y="1104053"/>
            <a:ext cx="378708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评估患者的血管状况，选择合适的静脉。</a:t>
            </a:r>
          </a:p>
        </p:txBody>
      </p:sp>
      <p:sp>
        <p:nvSpPr>
          <p:cNvPr id="30" name="AutoShape 30"/>
          <p:cNvSpPr/>
          <p:nvPr/>
        </p:nvSpPr>
        <p:spPr>
          <a:xfrm>
            <a:off x="5090179" y="1222264"/>
            <a:ext cx="108454" cy="10845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5182655" y="1983380"/>
            <a:ext cx="378708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与患者进行沟通，解释注射的目的和过程，缓解其紧张情绪。</a:t>
            </a:r>
          </a:p>
        </p:txBody>
      </p:sp>
      <p:sp>
        <p:nvSpPr>
          <p:cNvPr id="32" name="AutoShape 32"/>
          <p:cNvSpPr/>
          <p:nvPr/>
        </p:nvSpPr>
        <p:spPr>
          <a:xfrm>
            <a:off x="5074201" y="2101592"/>
            <a:ext cx="108454" cy="10845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3" name="Picture 33"/>
          <p:cNvPicPr>
            <a:picLocks noChangeAspect="1"/>
          </p:cNvPicPr>
          <p:nvPr/>
        </p:nvPicPr>
        <p:blipFill>
          <a:blip r:embed="rId2"/>
          <a:srcRect t="10713" b="10713"/>
          <a:stretch>
            <a:fillRect/>
          </a:stretch>
        </p:blipFill>
        <p:spPr>
          <a:xfrm>
            <a:off x="355440" y="2969745"/>
            <a:ext cx="2771775" cy="1771650"/>
          </a:xfrm>
          <a:prstGeom prst="rect">
            <a:avLst/>
          </a:prstGeom>
        </p:spPr>
      </p:pic>
      <p:pic>
        <p:nvPicPr>
          <p:cNvPr id="34" name="Picture 34"/>
          <p:cNvPicPr>
            <a:picLocks noChangeAspect="1"/>
          </p:cNvPicPr>
          <p:nvPr/>
        </p:nvPicPr>
        <p:blipFill>
          <a:blip r:embed="rId3"/>
          <a:srcRect l="5998" r="5998"/>
          <a:stretch>
            <a:fillRect/>
          </a:stretch>
        </p:blipFill>
        <p:spPr>
          <a:xfrm>
            <a:off x="3345231" y="2969745"/>
            <a:ext cx="2771775" cy="1771650"/>
          </a:xfrm>
          <a:prstGeom prst="rect">
            <a:avLst/>
          </a:prstGeom>
        </p:spPr>
      </p:pic>
      <p:pic>
        <p:nvPicPr>
          <p:cNvPr id="35" name="Picture 35"/>
          <p:cNvPicPr>
            <a:picLocks noChangeAspect="1"/>
          </p:cNvPicPr>
          <p:nvPr/>
        </p:nvPicPr>
        <p:blipFill>
          <a:blip r:embed="rId4"/>
          <a:srcRect l="4890" r="4890"/>
          <a:stretch>
            <a:fillRect/>
          </a:stretch>
        </p:blipFill>
        <p:spPr>
          <a:xfrm>
            <a:off x="6335023" y="2969745"/>
            <a:ext cx="2771775" cy="177165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4392" y="73342"/>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注射技巧</a:t>
            </a:r>
          </a:p>
        </p:txBody>
      </p:sp>
      <p:sp>
        <p:nvSpPr>
          <p:cNvPr id="23" name="AutoShape 23"/>
          <p:cNvSpPr/>
          <p:nvPr/>
        </p:nvSpPr>
        <p:spPr>
          <a:xfrm>
            <a:off x="4332763" y="2032793"/>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690460" y="3900289"/>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011423" y="3900289"/>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Freeform 26"/>
          <p:cNvSpPr/>
          <p:nvPr/>
        </p:nvSpPr>
        <p:spPr>
          <a:xfrm rot="2135991">
            <a:off x="5275062" y="2347974"/>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Freeform 27"/>
          <p:cNvSpPr/>
          <p:nvPr/>
        </p:nvSpPr>
        <p:spPr>
          <a:xfrm rot="-2296662">
            <a:off x="3970366" y="2328445"/>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Freeform 28"/>
          <p:cNvSpPr/>
          <p:nvPr/>
        </p:nvSpPr>
        <p:spPr>
          <a:xfrm rot="-6933846">
            <a:off x="3586414" y="3523465"/>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Freeform 29"/>
          <p:cNvSpPr/>
          <p:nvPr/>
        </p:nvSpPr>
        <p:spPr>
          <a:xfrm rot="10800000">
            <a:off x="4597042" y="4129841"/>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Freeform 30"/>
          <p:cNvSpPr/>
          <p:nvPr/>
        </p:nvSpPr>
        <p:spPr>
          <a:xfrm rot="6699367">
            <a:off x="5655222" y="3550281"/>
            <a:ext cx="329972" cy="39814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6384289" y="2592497"/>
            <a:ext cx="251052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选择合适的注射器，确保针头大小和长度合适。</a:t>
            </a:r>
          </a:p>
        </p:txBody>
      </p:sp>
      <p:sp>
        <p:nvSpPr>
          <p:cNvPr id="32" name="Freeform 32"/>
          <p:cNvSpPr/>
          <p:nvPr/>
        </p:nvSpPr>
        <p:spPr>
          <a:xfrm>
            <a:off x="4547710" y="2238215"/>
            <a:ext cx="446407" cy="44640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448120" y="2640074"/>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Freeform 34"/>
          <p:cNvSpPr/>
          <p:nvPr/>
        </p:nvSpPr>
        <p:spPr>
          <a:xfrm>
            <a:off x="5676615" y="2859044"/>
            <a:ext cx="400260" cy="40026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3215826" y="2640074"/>
            <a:ext cx="857250" cy="857250"/>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Freeform 36"/>
          <p:cNvSpPr/>
          <p:nvPr/>
        </p:nvSpPr>
        <p:spPr>
          <a:xfrm>
            <a:off x="3451639" y="2866362"/>
            <a:ext cx="385625" cy="38562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Freeform 37"/>
          <p:cNvSpPr/>
          <p:nvPr/>
        </p:nvSpPr>
        <p:spPr>
          <a:xfrm>
            <a:off x="3932818" y="4152172"/>
            <a:ext cx="372533" cy="37253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Freeform 38"/>
          <p:cNvSpPr/>
          <p:nvPr/>
        </p:nvSpPr>
        <p:spPr>
          <a:xfrm>
            <a:off x="5147682" y="4106080"/>
            <a:ext cx="445669" cy="445669"/>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TextBox 39"/>
          <p:cNvSpPr txBox="1"/>
          <p:nvPr/>
        </p:nvSpPr>
        <p:spPr>
          <a:xfrm>
            <a:off x="6155874" y="3896766"/>
            <a:ext cx="251052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进行注射前排气，确保药物不浪费。</a:t>
            </a:r>
          </a:p>
        </p:txBody>
      </p:sp>
      <p:sp>
        <p:nvSpPr>
          <p:cNvPr id="40" name="TextBox 40"/>
          <p:cNvSpPr txBox="1"/>
          <p:nvPr/>
        </p:nvSpPr>
        <p:spPr>
          <a:xfrm>
            <a:off x="510302" y="2581955"/>
            <a:ext cx="251052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注射过程中，缓慢推注药物，避免过快导致不良反应。</a:t>
            </a:r>
          </a:p>
        </p:txBody>
      </p:sp>
      <p:sp>
        <p:nvSpPr>
          <p:cNvPr id="41" name="TextBox 41"/>
          <p:cNvSpPr txBox="1"/>
          <p:nvPr/>
        </p:nvSpPr>
        <p:spPr>
          <a:xfrm>
            <a:off x="845676" y="3896678"/>
            <a:ext cx="251052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穿刺静脉时，选择合适的角度和深度，确保一次成功。</a:t>
            </a:r>
          </a:p>
        </p:txBody>
      </p:sp>
      <p:sp>
        <p:nvSpPr>
          <p:cNvPr id="42" name="TextBox 42"/>
          <p:cNvSpPr txBox="1"/>
          <p:nvPr/>
        </p:nvSpPr>
        <p:spPr>
          <a:xfrm>
            <a:off x="3506766" y="978819"/>
            <a:ext cx="251052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正确配置药物，确保准确剂量和浓度。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918511" y="32983"/>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注射后护理</a:t>
            </a:r>
          </a:p>
        </p:txBody>
      </p:sp>
      <p:sp>
        <p:nvSpPr>
          <p:cNvPr id="23" name="AutoShape 23"/>
          <p:cNvSpPr/>
          <p:nvPr/>
        </p:nvSpPr>
        <p:spPr>
          <a:xfrm>
            <a:off x="4172703" y="913509"/>
            <a:ext cx="1782119" cy="1782119"/>
          </a:xfrm>
          <a:prstGeom prst="ellips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Freeform 24"/>
          <p:cNvSpPr/>
          <p:nvPr/>
        </p:nvSpPr>
        <p:spPr>
          <a:xfrm>
            <a:off x="4826147" y="1544359"/>
            <a:ext cx="475232" cy="475232"/>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3570178" y="2019590"/>
            <a:ext cx="1493585" cy="1493585"/>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Freeform 26"/>
          <p:cNvSpPr/>
          <p:nvPr/>
        </p:nvSpPr>
        <p:spPr>
          <a:xfrm>
            <a:off x="4028437" y="2528029"/>
            <a:ext cx="577067" cy="476708"/>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613990" y="2962556"/>
            <a:ext cx="1188079" cy="118807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Freeform 28"/>
          <p:cNvSpPr/>
          <p:nvPr/>
        </p:nvSpPr>
        <p:spPr>
          <a:xfrm>
            <a:off x="4923220" y="3286776"/>
            <a:ext cx="569619" cy="5396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083598" y="3724580"/>
            <a:ext cx="1043812" cy="104381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Freeform 30"/>
          <p:cNvSpPr/>
          <p:nvPr/>
        </p:nvSpPr>
        <p:spPr>
          <a:xfrm>
            <a:off x="4401092" y="4059769"/>
            <a:ext cx="408824" cy="373434"/>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277928" y="1448600"/>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999">
                <a:solidFill>
                  <a:schemeClr val="dk1"/>
                </a:solidFill>
                <a:latin typeface="Microsoft Yahei"/>
                <a:ea typeface="Microsoft Yahei"/>
                <a:cs typeface="Microsoft Yahei"/>
              </a:rPr>
              <a:t>确认患者无过敏反应或不良反应。</a:t>
            </a:r>
          </a:p>
        </p:txBody>
      </p:sp>
      <p:sp>
        <p:nvSpPr>
          <p:cNvPr id="32" name="TextBox 32"/>
          <p:cNvSpPr txBox="1"/>
          <p:nvPr/>
        </p:nvSpPr>
        <p:spPr>
          <a:xfrm>
            <a:off x="6277928" y="3179801"/>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999">
                <a:solidFill>
                  <a:schemeClr val="dk1"/>
                </a:solidFill>
                <a:latin typeface="Microsoft Yahei"/>
                <a:ea typeface="Microsoft Yahei"/>
                <a:cs typeface="Microsoft Yahei"/>
              </a:rPr>
              <a:t>交代患者相关的注意事项，如避免剧烈运动和沾水等。</a:t>
            </a:r>
          </a:p>
        </p:txBody>
      </p:sp>
      <p:sp>
        <p:nvSpPr>
          <p:cNvPr id="33" name="TextBox 33"/>
          <p:cNvSpPr txBox="1"/>
          <p:nvPr/>
        </p:nvSpPr>
        <p:spPr>
          <a:xfrm>
            <a:off x="1170199" y="3913111"/>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999">
                <a:solidFill>
                  <a:schemeClr val="dk1"/>
                </a:solidFill>
                <a:latin typeface="Microsoft Yahei"/>
                <a:ea typeface="Microsoft Yahei"/>
                <a:cs typeface="Microsoft Yahei"/>
              </a:rPr>
              <a:t>观察患者的反应，及时处理可能出现的问题。</a:t>
            </a:r>
          </a:p>
        </p:txBody>
      </p:sp>
      <p:sp>
        <p:nvSpPr>
          <p:cNvPr id="34" name="TextBox 34"/>
          <p:cNvSpPr txBox="1"/>
          <p:nvPr/>
        </p:nvSpPr>
        <p:spPr>
          <a:xfrm>
            <a:off x="678911" y="2362252"/>
            <a:ext cx="2580109" cy="78432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999">
                <a:solidFill>
                  <a:schemeClr val="dk1"/>
                </a:solidFill>
                <a:latin typeface="Microsoft Yahei"/>
                <a:ea typeface="Microsoft Yahei"/>
                <a:cs typeface="Microsoft Yahei"/>
              </a:rPr>
              <a:t>拔针后，进行适当的压迫止血，避免皮下出血和淤血。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a:effectLst/>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血管活性药物静脉注射的注意事项</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4277" r="34277"/>
          <a:stretch>
            <a:fillRect/>
          </a:stretch>
        </p:blipFill>
        <p:spPr>
          <a:xfrm>
            <a:off x="733971" y="1105724"/>
            <a:ext cx="3783824"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根据患者的病情和医生的建议，选择适当的血管活性药物。</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药物选择</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在给药前，需确认药物之间是否存在配伍禁忌，避免药物相互作用导致的不良反应。</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配伍禁忌</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药物选择与配伍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https://d.book118.com/097101103140006026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2024-09-01T00:51:18.893</cp:lastPrinted>
  <dcterms:created xsi:type="dcterms:W3CDTF">2024-08-31T16:51:18Z</dcterms:created>
  <dcterms:modified xsi:type="dcterms:W3CDTF">2024-08-31T16:51:20Z</dcterms:modified>
</cp:coreProperties>
</file>