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505E-B0B2-44C4-BE70-98AA7A6C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C008B-7C52-410E-935A-71CEF3EAD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7CFAA-1DD4-46E6-BCC9-7228F68D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5CCC-CED1-4447-9BB7-9D28AF87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30944-B88D-4768-AFC8-DC226C15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207BE-79C4-4D64-9397-929AAEEB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714A6-C5ED-45FA-A49E-28CC1247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CCCBA-8374-45FE-ACE4-48A721B1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71BCE-950B-49F8-8C6C-687617F4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E4FCC-B8B9-49A6-9002-9EBB4358B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D4343-A086-46B9-8893-F859F9C9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615615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142505" y="1881407"/>
            <a:ext cx="3957320" cy="741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1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课题申报报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5567207" cy="6306311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201899" y="992071"/>
            <a:ext cx="3297554" cy="4430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88555" algn="l" rtl="0" eaLnBrk="0">
              <a:lnSpc>
                <a:spcPct val="86000"/>
              </a:lnSpc>
            </a:pPr>
            <a:r>
              <a:rPr sz="4500" spc="2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4500" spc="1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4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7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题背景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2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题研究内容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期成果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施计划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评估与对策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309279" y="5366387"/>
            <a:ext cx="1580514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3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课题背</a:t>
            </a:r>
            <a:r>
              <a:rPr sz="30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sp>
        <p:nvSpPr>
          <p:cNvPr id="7" name="textbox 7"/>
          <p:cNvSpPr/>
          <p:nvPr/>
        </p:nvSpPr>
        <p:spPr>
          <a:xfrm>
            <a:off x="5702339" y="2596499"/>
            <a:ext cx="60579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1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3239786" y="1127031"/>
            <a:ext cx="5147448" cy="5711835"/>
            <a:chExt cx="5147448" cy="5711835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257268"/>
              <a:ext cx="4521877" cy="5454567"/>
            </a:xfrm>
            <a:prstGeom prst="rect">
              <a:avLst/>
            </a:prstGeom>
          </p:spPr>
        </p:pic>
        <p:grpSp>
          <p:nvGrpSpPr>
            <p:cNvPr id="4" name="group 4"/>
            <p:cNvGrpSpPr/>
            <p:nvPr/>
          </p:nvGrpSpPr>
          <p:grpSpPr>
            <a:xfrm rot="21600000">
              <a:off x="3684408" y="0"/>
              <a:ext cx="1463040" cy="1463040"/>
              <a:chExt cx="1463040" cy="1463040"/>
            </a:xfrm>
          </p:grpSpPr>
          <p:sp>
            <p:nvSpPr>
              <p:cNvPr id="9" name="path"/>
              <p:cNvSpPr/>
              <p:nvPr/>
            </p:nvSpPr>
            <p:spPr>
              <a:xfrm>
                <a:off x="349568" y="438856"/>
                <a:ext cx="748924" cy="620449"/>
              </a:xfrm>
              <a:custGeom>
                <a:rect l="0" t="0" r="0" b="0"/>
                <a:pathLst>
                  <a:path w="1179" h="977">
                    <a:moveTo>
                      <a:pt x="984" y="0"/>
                    </a:moveTo>
                    <a:cubicBezTo>
                      <a:pt x="207" y="0"/>
                      <a:pt x="207" y="0"/>
                      <a:pt x="207" y="0"/>
                    </a:cubicBezTo>
                    <a:lnTo>
                      <a:pt x="207" y="0"/>
                    </a:lnTo>
                    <a:cubicBezTo>
                      <a:pt x="175" y="0"/>
                      <a:pt x="143" y="35"/>
                      <a:pt x="143" y="70"/>
                    </a:cubicBezTo>
                    <a:lnTo>
                      <a:pt x="143" y="70"/>
                    </a:lnTo>
                    <a:cubicBezTo>
                      <a:pt x="143" y="544"/>
                      <a:pt x="143" y="544"/>
                      <a:pt x="143" y="544"/>
                    </a:cubicBezTo>
                    <a:lnTo>
                      <a:pt x="143" y="544"/>
                    </a:lnTo>
                    <a:cubicBezTo>
                      <a:pt x="143" y="579"/>
                      <a:pt x="175" y="614"/>
                      <a:pt x="207" y="614"/>
                    </a:cubicBezTo>
                    <a:lnTo>
                      <a:pt x="207" y="614"/>
                    </a:lnTo>
                    <a:cubicBezTo>
                      <a:pt x="984" y="614"/>
                      <a:pt x="984" y="614"/>
                      <a:pt x="984" y="614"/>
                    </a:cubicBezTo>
                    <a:lnTo>
                      <a:pt x="984" y="614"/>
                    </a:lnTo>
                    <a:cubicBezTo>
                      <a:pt x="1017" y="614"/>
                      <a:pt x="1049" y="579"/>
                      <a:pt x="1049" y="544"/>
                    </a:cubicBezTo>
                    <a:lnTo>
                      <a:pt x="1049" y="544"/>
                    </a:lnTo>
                    <a:cubicBezTo>
                      <a:pt x="1049" y="70"/>
                      <a:pt x="1049" y="70"/>
                      <a:pt x="1049" y="70"/>
                    </a:cubicBezTo>
                    <a:lnTo>
                      <a:pt x="1049" y="70"/>
                    </a:lnTo>
                    <a:cubicBezTo>
                      <a:pt x="1049" y="35"/>
                      <a:pt x="1017" y="0"/>
                      <a:pt x="984" y="0"/>
                    </a:cubicBezTo>
                    <a:moveTo>
                      <a:pt x="936" y="474"/>
                    </a:moveTo>
                    <a:cubicBezTo>
                      <a:pt x="936" y="509"/>
                      <a:pt x="920" y="526"/>
                      <a:pt x="887" y="526"/>
                    </a:cubicBezTo>
                    <a:lnTo>
                      <a:pt x="887" y="526"/>
                    </a:lnTo>
                    <a:cubicBezTo>
                      <a:pt x="288" y="526"/>
                      <a:pt x="288" y="526"/>
                      <a:pt x="288" y="526"/>
                    </a:cubicBezTo>
                    <a:lnTo>
                      <a:pt x="288" y="526"/>
                    </a:lnTo>
                    <a:cubicBezTo>
                      <a:pt x="256" y="526"/>
                      <a:pt x="240" y="509"/>
                      <a:pt x="240" y="474"/>
                    </a:cubicBezTo>
                    <a:lnTo>
                      <a:pt x="240" y="474"/>
                    </a:lnTo>
                    <a:cubicBezTo>
                      <a:pt x="240" y="140"/>
                      <a:pt x="240" y="140"/>
                      <a:pt x="240" y="140"/>
                    </a:cubicBezTo>
                    <a:lnTo>
                      <a:pt x="240" y="140"/>
                    </a:lnTo>
                    <a:cubicBezTo>
                      <a:pt x="240" y="105"/>
                      <a:pt x="256" y="87"/>
                      <a:pt x="288" y="87"/>
                    </a:cubicBezTo>
                    <a:lnTo>
                      <a:pt x="288" y="87"/>
                    </a:lnTo>
                    <a:cubicBezTo>
                      <a:pt x="887" y="87"/>
                      <a:pt x="887" y="87"/>
                      <a:pt x="887" y="87"/>
                    </a:cubicBezTo>
                    <a:lnTo>
                      <a:pt x="887" y="87"/>
                    </a:lnTo>
                    <a:cubicBezTo>
                      <a:pt x="920" y="87"/>
                      <a:pt x="936" y="105"/>
                      <a:pt x="936" y="140"/>
                    </a:cubicBezTo>
                    <a:lnTo>
                      <a:pt x="936" y="140"/>
                    </a:lnTo>
                    <a:lnTo>
                      <a:pt x="936" y="474"/>
                    </a:lnTo>
                    <a:close/>
                  </a:path>
                  <a:path w="1179" h="977">
                    <a:moveTo>
                      <a:pt x="1082" y="696"/>
                    </a:moveTo>
                    <a:cubicBezTo>
                      <a:pt x="1066" y="661"/>
                      <a:pt x="1050" y="643"/>
                      <a:pt x="1017" y="643"/>
                    </a:cubicBezTo>
                    <a:lnTo>
                      <a:pt x="1017" y="643"/>
                    </a:lnTo>
                    <a:cubicBezTo>
                      <a:pt x="161" y="643"/>
                      <a:pt x="161" y="643"/>
                      <a:pt x="161" y="643"/>
                    </a:cubicBezTo>
                    <a:lnTo>
                      <a:pt x="161" y="643"/>
                    </a:lnTo>
                    <a:cubicBezTo>
                      <a:pt x="129" y="643"/>
                      <a:pt x="113" y="679"/>
                      <a:pt x="113" y="696"/>
                    </a:cubicBezTo>
                    <a:lnTo>
                      <a:pt x="113" y="696"/>
                    </a:lnTo>
                    <a:cubicBezTo>
                      <a:pt x="16" y="871"/>
                      <a:pt x="16" y="871"/>
                      <a:pt x="16" y="871"/>
                    </a:cubicBezTo>
                    <a:lnTo>
                      <a:pt x="16" y="871"/>
                    </a:lnTo>
                    <a:cubicBezTo>
                      <a:pt x="1179" y="871"/>
                      <a:pt x="1179" y="871"/>
                      <a:pt x="1179" y="871"/>
                    </a:cubicBezTo>
                    <a:lnTo>
                      <a:pt x="1179" y="871"/>
                    </a:lnTo>
                    <a:lnTo>
                      <a:pt x="1082" y="696"/>
                    </a:lnTo>
                    <a:close/>
                    <a:moveTo>
                      <a:pt x="403" y="854"/>
                    </a:moveTo>
                    <a:cubicBezTo>
                      <a:pt x="436" y="801"/>
                      <a:pt x="436" y="801"/>
                      <a:pt x="436" y="801"/>
                    </a:cubicBezTo>
                    <a:lnTo>
                      <a:pt x="436" y="801"/>
                    </a:lnTo>
                    <a:cubicBezTo>
                      <a:pt x="759" y="801"/>
                      <a:pt x="759" y="801"/>
                      <a:pt x="759" y="801"/>
                    </a:cubicBezTo>
                    <a:lnTo>
                      <a:pt x="759" y="801"/>
                    </a:lnTo>
                    <a:cubicBezTo>
                      <a:pt x="775" y="854"/>
                      <a:pt x="775" y="854"/>
                      <a:pt x="775" y="854"/>
                    </a:cubicBezTo>
                    <a:lnTo>
                      <a:pt x="775" y="854"/>
                    </a:lnTo>
                    <a:lnTo>
                      <a:pt x="403" y="854"/>
                    </a:lnTo>
                    <a:close/>
                    <a:moveTo>
                      <a:pt x="1001" y="766"/>
                    </a:moveTo>
                    <a:cubicBezTo>
                      <a:pt x="193" y="766"/>
                      <a:pt x="193" y="766"/>
                      <a:pt x="193" y="766"/>
                    </a:cubicBezTo>
                    <a:lnTo>
                      <a:pt x="193" y="766"/>
                    </a:lnTo>
                    <a:cubicBezTo>
                      <a:pt x="145" y="766"/>
                      <a:pt x="145" y="749"/>
                      <a:pt x="145" y="749"/>
                    </a:cubicBezTo>
                    <a:lnTo>
                      <a:pt x="145" y="749"/>
                    </a:lnTo>
                    <a:cubicBezTo>
                      <a:pt x="161" y="696"/>
                      <a:pt x="161" y="696"/>
                      <a:pt x="161" y="696"/>
                    </a:cubicBezTo>
                    <a:lnTo>
                      <a:pt x="161" y="696"/>
                    </a:lnTo>
                    <a:cubicBezTo>
                      <a:pt x="177" y="696"/>
                      <a:pt x="177" y="679"/>
                      <a:pt x="210" y="679"/>
                    </a:cubicBezTo>
                    <a:lnTo>
                      <a:pt x="210" y="679"/>
                    </a:lnTo>
                    <a:cubicBezTo>
                      <a:pt x="985" y="679"/>
                      <a:pt x="985" y="679"/>
                      <a:pt x="985" y="679"/>
                    </a:cubicBezTo>
                    <a:lnTo>
                      <a:pt x="985" y="679"/>
                    </a:lnTo>
                    <a:cubicBezTo>
                      <a:pt x="1001" y="679"/>
                      <a:pt x="1017" y="696"/>
                      <a:pt x="1017" y="696"/>
                    </a:cubicBezTo>
                    <a:lnTo>
                      <a:pt x="1017" y="696"/>
                    </a:lnTo>
                    <a:cubicBezTo>
                      <a:pt x="1050" y="749"/>
                      <a:pt x="1050" y="749"/>
                      <a:pt x="1050" y="749"/>
                    </a:cubicBezTo>
                    <a:lnTo>
                      <a:pt x="1050" y="749"/>
                    </a:lnTo>
                    <a:cubicBezTo>
                      <a:pt x="1050" y="749"/>
                      <a:pt x="1050" y="766"/>
                      <a:pt x="1001" y="766"/>
                    </a:cubicBezTo>
                    <a:moveTo>
                      <a:pt x="0" y="906"/>
                    </a:moveTo>
                    <a:cubicBezTo>
                      <a:pt x="0" y="924"/>
                      <a:pt x="32" y="942"/>
                      <a:pt x="48" y="977"/>
                    </a:cubicBezTo>
                    <a:lnTo>
                      <a:pt x="48" y="977"/>
                    </a:lnTo>
                    <a:cubicBezTo>
                      <a:pt x="1130" y="977"/>
                      <a:pt x="1130" y="977"/>
                      <a:pt x="1130" y="977"/>
                    </a:cubicBezTo>
                    <a:lnTo>
                      <a:pt x="1130" y="977"/>
                    </a:lnTo>
                    <a:cubicBezTo>
                      <a:pt x="1163" y="942"/>
                      <a:pt x="1179" y="924"/>
                      <a:pt x="1179" y="906"/>
                    </a:cubicBezTo>
                    <a:lnTo>
                      <a:pt x="1179" y="906"/>
                    </a:lnTo>
                    <a:lnTo>
                      <a:pt x="0" y="906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" name="path"/>
              <p:cNvSpPr/>
              <p:nvPr/>
            </p:nvSpPr>
            <p:spPr>
              <a:xfrm>
                <a:off x="0" y="0"/>
                <a:ext cx="1463040" cy="1463040"/>
              </a:xfrm>
              <a:custGeom>
                <a:rect l="0" t="0" r="0" b="0"/>
                <a:pathLst>
                  <a:path w="2304" h="2304">
                    <a:moveTo>
                      <a:pt x="0" y="1152"/>
                    </a:moveTo>
                    <a:cubicBezTo>
                      <a:pt x="0" y="515"/>
                      <a:pt x="515" y="0"/>
                      <a:pt x="1151" y="0"/>
                    </a:cubicBezTo>
                    <a:lnTo>
                      <a:pt x="1151" y="0"/>
                    </a:lnTo>
                    <a:lnTo>
                      <a:pt x="1151" y="0"/>
                    </a:lnTo>
                    <a:lnTo>
                      <a:pt x="1151" y="0"/>
                    </a:lnTo>
                    <a:cubicBezTo>
                      <a:pt x="1788" y="0"/>
                      <a:pt x="2303" y="515"/>
                      <a:pt x="2304" y="1152"/>
                    </a:cubicBezTo>
                    <a:lnTo>
                      <a:pt x="2304" y="1152"/>
                    </a:lnTo>
                    <a:cubicBezTo>
                      <a:pt x="2304" y="1152"/>
                      <a:pt x="2304" y="1152"/>
                      <a:pt x="2304" y="1152"/>
                    </a:cubicBezTo>
                    <a:lnTo>
                      <a:pt x="2304" y="1152"/>
                    </a:lnTo>
                    <a:lnTo>
                      <a:pt x="2304" y="1152"/>
                    </a:lnTo>
                    <a:lnTo>
                      <a:pt x="2304" y="1152"/>
                    </a:lnTo>
                    <a:cubicBezTo>
                      <a:pt x="2304" y="1788"/>
                      <a:pt x="1788" y="2304"/>
                      <a:pt x="1151" y="2304"/>
                    </a:cubicBezTo>
                    <a:lnTo>
                      <a:pt x="1151" y="2304"/>
                    </a:lnTo>
                    <a:lnTo>
                      <a:pt x="1151" y="2304"/>
                    </a:lnTo>
                    <a:lnTo>
                      <a:pt x="1151" y="2304"/>
                    </a:lnTo>
                    <a:cubicBezTo>
                      <a:pt x="515" y="2304"/>
                      <a:pt x="0" y="1788"/>
                      <a:pt x="0" y="1152"/>
                    </a:cubicBezTo>
                    <a:lnTo>
                      <a:pt x="0" y="1152"/>
                    </a:lnTo>
                    <a:close/>
                  </a:path>
                </a:pathLst>
              </a:custGeom>
              <a:solidFill>
                <a:srgbClr val="F3573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path"/>
              <p:cNvSpPr/>
              <p:nvPr/>
            </p:nvSpPr>
            <p:spPr>
              <a:xfrm>
                <a:off x="349568" y="438856"/>
                <a:ext cx="748924" cy="620449"/>
              </a:xfrm>
              <a:custGeom>
                <a:rect l="0" t="0" r="0" b="0"/>
                <a:pathLst>
                  <a:path w="1179" h="977">
                    <a:moveTo>
                      <a:pt x="984" y="0"/>
                    </a:moveTo>
                    <a:cubicBezTo>
                      <a:pt x="207" y="0"/>
                      <a:pt x="207" y="0"/>
                      <a:pt x="207" y="0"/>
                    </a:cubicBezTo>
                    <a:lnTo>
                      <a:pt x="207" y="0"/>
                    </a:lnTo>
                    <a:cubicBezTo>
                      <a:pt x="175" y="0"/>
                      <a:pt x="143" y="35"/>
                      <a:pt x="143" y="70"/>
                    </a:cubicBezTo>
                    <a:lnTo>
                      <a:pt x="143" y="70"/>
                    </a:lnTo>
                    <a:cubicBezTo>
                      <a:pt x="143" y="544"/>
                      <a:pt x="143" y="544"/>
                      <a:pt x="143" y="544"/>
                    </a:cubicBezTo>
                    <a:lnTo>
                      <a:pt x="143" y="544"/>
                    </a:lnTo>
                    <a:cubicBezTo>
                      <a:pt x="143" y="579"/>
                      <a:pt x="175" y="614"/>
                      <a:pt x="207" y="614"/>
                    </a:cubicBezTo>
                    <a:lnTo>
                      <a:pt x="207" y="614"/>
                    </a:lnTo>
                    <a:cubicBezTo>
                      <a:pt x="984" y="614"/>
                      <a:pt x="984" y="614"/>
                      <a:pt x="984" y="614"/>
                    </a:cubicBezTo>
                    <a:lnTo>
                      <a:pt x="984" y="614"/>
                    </a:lnTo>
                    <a:cubicBezTo>
                      <a:pt x="1017" y="614"/>
                      <a:pt x="1049" y="579"/>
                      <a:pt x="1049" y="544"/>
                    </a:cubicBezTo>
                    <a:lnTo>
                      <a:pt x="1049" y="544"/>
                    </a:lnTo>
                    <a:cubicBezTo>
                      <a:pt x="1049" y="70"/>
                      <a:pt x="1049" y="70"/>
                      <a:pt x="1049" y="70"/>
                    </a:cubicBezTo>
                    <a:lnTo>
                      <a:pt x="1049" y="70"/>
                    </a:lnTo>
                    <a:cubicBezTo>
                      <a:pt x="1049" y="35"/>
                      <a:pt x="1017" y="0"/>
                      <a:pt x="984" y="0"/>
                    </a:cubicBezTo>
                    <a:moveTo>
                      <a:pt x="936" y="474"/>
                    </a:moveTo>
                    <a:cubicBezTo>
                      <a:pt x="936" y="509"/>
                      <a:pt x="920" y="526"/>
                      <a:pt x="887" y="526"/>
                    </a:cubicBezTo>
                    <a:lnTo>
                      <a:pt x="887" y="526"/>
                    </a:lnTo>
                    <a:cubicBezTo>
                      <a:pt x="288" y="526"/>
                      <a:pt x="288" y="526"/>
                      <a:pt x="288" y="526"/>
                    </a:cubicBezTo>
                    <a:lnTo>
                      <a:pt x="288" y="526"/>
                    </a:lnTo>
                    <a:cubicBezTo>
                      <a:pt x="256" y="526"/>
                      <a:pt x="240" y="509"/>
                      <a:pt x="240" y="474"/>
                    </a:cubicBezTo>
                    <a:lnTo>
                      <a:pt x="240" y="474"/>
                    </a:lnTo>
                    <a:cubicBezTo>
                      <a:pt x="240" y="140"/>
                      <a:pt x="240" y="140"/>
                      <a:pt x="240" y="140"/>
                    </a:cubicBezTo>
                    <a:lnTo>
                      <a:pt x="240" y="140"/>
                    </a:lnTo>
                    <a:cubicBezTo>
                      <a:pt x="240" y="105"/>
                      <a:pt x="256" y="87"/>
                      <a:pt x="288" y="87"/>
                    </a:cubicBezTo>
                    <a:lnTo>
                      <a:pt x="288" y="87"/>
                    </a:lnTo>
                    <a:cubicBezTo>
                      <a:pt x="887" y="87"/>
                      <a:pt x="887" y="87"/>
                      <a:pt x="887" y="87"/>
                    </a:cubicBezTo>
                    <a:lnTo>
                      <a:pt x="887" y="87"/>
                    </a:lnTo>
                    <a:cubicBezTo>
                      <a:pt x="920" y="87"/>
                      <a:pt x="936" y="105"/>
                      <a:pt x="936" y="140"/>
                    </a:cubicBezTo>
                    <a:lnTo>
                      <a:pt x="936" y="140"/>
                    </a:lnTo>
                    <a:lnTo>
                      <a:pt x="936" y="474"/>
                    </a:lnTo>
                    <a:close/>
                  </a:path>
                  <a:path w="1179" h="977">
                    <a:moveTo>
                      <a:pt x="1082" y="696"/>
                    </a:moveTo>
                    <a:cubicBezTo>
                      <a:pt x="1066" y="661"/>
                      <a:pt x="1050" y="643"/>
                      <a:pt x="1017" y="643"/>
                    </a:cubicBezTo>
                    <a:lnTo>
                      <a:pt x="1017" y="643"/>
                    </a:lnTo>
                    <a:cubicBezTo>
                      <a:pt x="161" y="643"/>
                      <a:pt x="161" y="643"/>
                      <a:pt x="161" y="643"/>
                    </a:cubicBezTo>
                    <a:lnTo>
                      <a:pt x="161" y="643"/>
                    </a:lnTo>
                    <a:cubicBezTo>
                      <a:pt x="129" y="643"/>
                      <a:pt x="113" y="679"/>
                      <a:pt x="113" y="696"/>
                    </a:cubicBezTo>
                    <a:lnTo>
                      <a:pt x="113" y="696"/>
                    </a:lnTo>
                    <a:cubicBezTo>
                      <a:pt x="16" y="871"/>
                      <a:pt x="16" y="871"/>
                      <a:pt x="16" y="871"/>
                    </a:cubicBezTo>
                    <a:lnTo>
                      <a:pt x="16" y="871"/>
                    </a:lnTo>
                    <a:cubicBezTo>
                      <a:pt x="1179" y="871"/>
                      <a:pt x="1179" y="871"/>
                      <a:pt x="1179" y="871"/>
                    </a:cubicBezTo>
                    <a:lnTo>
                      <a:pt x="1179" y="871"/>
                    </a:lnTo>
                    <a:lnTo>
                      <a:pt x="1082" y="696"/>
                    </a:lnTo>
                    <a:close/>
                    <a:moveTo>
                      <a:pt x="403" y="854"/>
                    </a:moveTo>
                    <a:cubicBezTo>
                      <a:pt x="436" y="801"/>
                      <a:pt x="436" y="801"/>
                      <a:pt x="436" y="801"/>
                    </a:cubicBezTo>
                    <a:lnTo>
                      <a:pt x="436" y="801"/>
                    </a:lnTo>
                    <a:cubicBezTo>
                      <a:pt x="759" y="801"/>
                      <a:pt x="759" y="801"/>
                      <a:pt x="759" y="801"/>
                    </a:cubicBezTo>
                    <a:lnTo>
                      <a:pt x="759" y="801"/>
                    </a:lnTo>
                    <a:cubicBezTo>
                      <a:pt x="775" y="854"/>
                      <a:pt x="775" y="854"/>
                      <a:pt x="775" y="854"/>
                    </a:cubicBezTo>
                    <a:lnTo>
                      <a:pt x="775" y="854"/>
                    </a:lnTo>
                    <a:lnTo>
                      <a:pt x="403" y="854"/>
                    </a:lnTo>
                    <a:close/>
                    <a:moveTo>
                      <a:pt x="1001" y="766"/>
                    </a:moveTo>
                    <a:cubicBezTo>
                      <a:pt x="193" y="766"/>
                      <a:pt x="193" y="766"/>
                      <a:pt x="193" y="766"/>
                    </a:cubicBezTo>
                    <a:lnTo>
                      <a:pt x="193" y="766"/>
                    </a:lnTo>
                    <a:cubicBezTo>
                      <a:pt x="145" y="766"/>
                      <a:pt x="145" y="749"/>
                      <a:pt x="145" y="749"/>
                    </a:cubicBezTo>
                    <a:lnTo>
                      <a:pt x="145" y="749"/>
                    </a:lnTo>
                    <a:cubicBezTo>
                      <a:pt x="161" y="696"/>
                      <a:pt x="161" y="696"/>
                      <a:pt x="161" y="696"/>
                    </a:cubicBezTo>
                    <a:lnTo>
                      <a:pt x="161" y="696"/>
                    </a:lnTo>
                    <a:cubicBezTo>
                      <a:pt x="177" y="696"/>
                      <a:pt x="177" y="679"/>
                      <a:pt x="210" y="679"/>
                    </a:cubicBezTo>
                    <a:lnTo>
                      <a:pt x="210" y="679"/>
                    </a:lnTo>
                    <a:cubicBezTo>
                      <a:pt x="985" y="679"/>
                      <a:pt x="985" y="679"/>
                      <a:pt x="985" y="679"/>
                    </a:cubicBezTo>
                    <a:lnTo>
                      <a:pt x="985" y="679"/>
                    </a:lnTo>
                    <a:cubicBezTo>
                      <a:pt x="1001" y="679"/>
                      <a:pt x="1017" y="696"/>
                      <a:pt x="1017" y="696"/>
                    </a:cubicBezTo>
                    <a:lnTo>
                      <a:pt x="1017" y="696"/>
                    </a:lnTo>
                    <a:cubicBezTo>
                      <a:pt x="1050" y="749"/>
                      <a:pt x="1050" y="749"/>
                      <a:pt x="1050" y="749"/>
                    </a:cubicBezTo>
                    <a:lnTo>
                      <a:pt x="1050" y="749"/>
                    </a:lnTo>
                    <a:cubicBezTo>
                      <a:pt x="1050" y="749"/>
                      <a:pt x="1050" y="766"/>
                      <a:pt x="1001" y="766"/>
                    </a:cubicBezTo>
                    <a:moveTo>
                      <a:pt x="0" y="906"/>
                    </a:moveTo>
                    <a:cubicBezTo>
                      <a:pt x="0" y="924"/>
                      <a:pt x="32" y="942"/>
                      <a:pt x="48" y="977"/>
                    </a:cubicBezTo>
                    <a:lnTo>
                      <a:pt x="48" y="977"/>
                    </a:lnTo>
                    <a:cubicBezTo>
                      <a:pt x="1130" y="977"/>
                      <a:pt x="1130" y="977"/>
                      <a:pt x="1130" y="977"/>
                    </a:cubicBezTo>
                    <a:lnTo>
                      <a:pt x="1130" y="977"/>
                    </a:lnTo>
                    <a:cubicBezTo>
                      <a:pt x="1163" y="942"/>
                      <a:pt x="1179" y="924"/>
                      <a:pt x="1179" y="906"/>
                    </a:cubicBezTo>
                    <a:lnTo>
                      <a:pt x="1179" y="906"/>
                    </a:lnTo>
                    <a:lnTo>
                      <a:pt x="0" y="906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21600000">
              <a:off x="3684408" y="3024930"/>
              <a:ext cx="1463040" cy="1463040"/>
              <a:chExt cx="1463040" cy="1463040"/>
            </a:xfrm>
          </p:grpSpPr>
          <p:sp>
            <p:nvSpPr>
              <p:cNvPr id="12" name="path"/>
              <p:cNvSpPr/>
              <p:nvPr/>
            </p:nvSpPr>
            <p:spPr>
              <a:xfrm>
                <a:off x="355088" y="484151"/>
                <a:ext cx="737879" cy="649845"/>
              </a:xfrm>
              <a:custGeom>
                <a:rect l="0" t="0" r="0" b="0"/>
                <a:pathLst>
                  <a:path w="1162" h="1023">
                    <a:moveTo>
                      <a:pt x="342" y="1023"/>
                    </a:moveTo>
                    <a:lnTo>
                      <a:pt x="300" y="852"/>
                    </a:lnTo>
                    <a:lnTo>
                      <a:pt x="300" y="852"/>
                    </a:lnTo>
                    <a:lnTo>
                      <a:pt x="300" y="852"/>
                    </a:lnTo>
                    <a:cubicBezTo>
                      <a:pt x="25" y="730"/>
                      <a:pt x="-71" y="455"/>
                      <a:pt x="83" y="238"/>
                    </a:cubicBezTo>
                    <a:lnTo>
                      <a:pt x="83" y="238"/>
                    </a:lnTo>
                    <a:cubicBezTo>
                      <a:pt x="238" y="22"/>
                      <a:pt x="586" y="-54"/>
                      <a:pt x="861" y="67"/>
                    </a:cubicBezTo>
                    <a:lnTo>
                      <a:pt x="861" y="67"/>
                    </a:lnTo>
                    <a:cubicBezTo>
                      <a:pt x="1136" y="190"/>
                      <a:pt x="1233" y="464"/>
                      <a:pt x="1078" y="681"/>
                    </a:cubicBezTo>
                    <a:lnTo>
                      <a:pt x="1078" y="681"/>
                    </a:lnTo>
                    <a:cubicBezTo>
                      <a:pt x="964" y="841"/>
                      <a:pt x="738" y="930"/>
                      <a:pt x="507" y="906"/>
                    </a:cubicBezTo>
                    <a:lnTo>
                      <a:pt x="342" y="1023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path"/>
              <p:cNvSpPr/>
              <p:nvPr/>
            </p:nvSpPr>
            <p:spPr>
              <a:xfrm>
                <a:off x="0" y="0"/>
                <a:ext cx="1463040" cy="1463040"/>
              </a:xfrm>
              <a:custGeom>
                <a:rect l="0" t="0" r="0" b="0"/>
                <a:pathLst>
                  <a:path w="2304" h="2304">
                    <a:moveTo>
                      <a:pt x="0" y="1152"/>
                    </a:moveTo>
                    <a:cubicBezTo>
                      <a:pt x="0" y="515"/>
                      <a:pt x="515" y="0"/>
                      <a:pt x="1151" y="0"/>
                    </a:cubicBezTo>
                    <a:lnTo>
                      <a:pt x="1151" y="0"/>
                    </a:lnTo>
                    <a:lnTo>
                      <a:pt x="1151" y="0"/>
                    </a:lnTo>
                    <a:lnTo>
                      <a:pt x="1151" y="0"/>
                    </a:lnTo>
                    <a:cubicBezTo>
                      <a:pt x="1788" y="0"/>
                      <a:pt x="2303" y="515"/>
                      <a:pt x="2304" y="1152"/>
                    </a:cubicBezTo>
                    <a:lnTo>
                      <a:pt x="2304" y="1152"/>
                    </a:lnTo>
                    <a:cubicBezTo>
                      <a:pt x="2304" y="1152"/>
                      <a:pt x="2304" y="1152"/>
                      <a:pt x="2304" y="1152"/>
                    </a:cubicBezTo>
                    <a:lnTo>
                      <a:pt x="2304" y="1152"/>
                    </a:lnTo>
                    <a:lnTo>
                      <a:pt x="2304" y="1152"/>
                    </a:lnTo>
                    <a:lnTo>
                      <a:pt x="2304" y="1152"/>
                    </a:lnTo>
                    <a:cubicBezTo>
                      <a:pt x="2304" y="1788"/>
                      <a:pt x="1788" y="2304"/>
                      <a:pt x="1151" y="2304"/>
                    </a:cubicBezTo>
                    <a:lnTo>
                      <a:pt x="1151" y="2304"/>
                    </a:lnTo>
                    <a:lnTo>
                      <a:pt x="1151" y="2303"/>
                    </a:lnTo>
                    <a:lnTo>
                      <a:pt x="1151" y="2303"/>
                    </a:lnTo>
                    <a:cubicBezTo>
                      <a:pt x="515" y="2304"/>
                      <a:pt x="0" y="1788"/>
                      <a:pt x="0" y="1152"/>
                    </a:cubicBezTo>
                    <a:lnTo>
                      <a:pt x="0" y="1152"/>
                    </a:lnTo>
                    <a:close/>
                  </a:path>
                </a:pathLst>
              </a:custGeom>
              <a:solidFill>
                <a:srgbClr val="F3573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" name="path"/>
              <p:cNvSpPr/>
              <p:nvPr/>
            </p:nvSpPr>
            <p:spPr>
              <a:xfrm>
                <a:off x="355088" y="484151"/>
                <a:ext cx="737879" cy="649845"/>
              </a:xfrm>
              <a:custGeom>
                <a:rect l="0" t="0" r="0" b="0"/>
                <a:pathLst>
                  <a:path w="1162" h="1023">
                    <a:moveTo>
                      <a:pt x="342" y="1023"/>
                    </a:moveTo>
                    <a:lnTo>
                      <a:pt x="300" y="852"/>
                    </a:lnTo>
                    <a:lnTo>
                      <a:pt x="300" y="852"/>
                    </a:lnTo>
                    <a:lnTo>
                      <a:pt x="300" y="852"/>
                    </a:lnTo>
                    <a:cubicBezTo>
                      <a:pt x="25" y="730"/>
                      <a:pt x="-71" y="455"/>
                      <a:pt x="83" y="238"/>
                    </a:cubicBezTo>
                    <a:lnTo>
                      <a:pt x="83" y="238"/>
                    </a:lnTo>
                    <a:cubicBezTo>
                      <a:pt x="238" y="22"/>
                      <a:pt x="586" y="-54"/>
                      <a:pt x="861" y="67"/>
                    </a:cubicBezTo>
                    <a:lnTo>
                      <a:pt x="861" y="67"/>
                    </a:lnTo>
                    <a:cubicBezTo>
                      <a:pt x="1136" y="190"/>
                      <a:pt x="1233" y="464"/>
                      <a:pt x="1078" y="681"/>
                    </a:cubicBezTo>
                    <a:lnTo>
                      <a:pt x="1078" y="681"/>
                    </a:lnTo>
                    <a:cubicBezTo>
                      <a:pt x="964" y="841"/>
                      <a:pt x="738" y="930"/>
                      <a:pt x="507" y="906"/>
                    </a:cubicBezTo>
                    <a:lnTo>
                      <a:pt x="342" y="1023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" name="rect"/>
            <p:cNvSpPr/>
            <p:nvPr/>
          </p:nvSpPr>
          <p:spPr>
            <a:xfrm>
              <a:off x="610875" y="2432415"/>
              <a:ext cx="101382" cy="50407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rect"/>
            <p:cNvSpPr/>
            <p:nvPr/>
          </p:nvSpPr>
          <p:spPr>
            <a:xfrm>
              <a:off x="462660" y="2563742"/>
              <a:ext cx="101382" cy="37274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rect"/>
            <p:cNvSpPr/>
            <p:nvPr/>
          </p:nvSpPr>
          <p:spPr>
            <a:xfrm>
              <a:off x="759090" y="2593359"/>
              <a:ext cx="101382" cy="34312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rect"/>
            <p:cNvSpPr/>
            <p:nvPr/>
          </p:nvSpPr>
          <p:spPr>
            <a:xfrm>
              <a:off x="907305" y="2703590"/>
              <a:ext cx="101382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rect"/>
            <p:cNvSpPr/>
            <p:nvPr/>
          </p:nvSpPr>
          <p:spPr>
            <a:xfrm>
              <a:off x="372984" y="2995862"/>
              <a:ext cx="702092" cy="212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8838305" y="4111494"/>
            <a:ext cx="2117725" cy="1718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44"/>
              </a:lnSpc>
            </a:pPr>
            <a:endParaRPr lang="Arial" altLang="Arial" sz="100"/>
          </a:p>
          <a:p>
            <a:pPr marL="545757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现实问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000"/>
          </a:p>
          <a:p>
            <a:pPr marL="12700" indent="9143" algn="l" rtl="0" eaLnBrk="0">
              <a:lnSpc>
                <a:spcPct val="150000"/>
              </a:lnSpc>
              <a:spcBef>
                <a:spcPts val="33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阐述课题研究所针对的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实问题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或需求，以及这些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个人、社会或国家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686689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的影响</a:t>
            </a:r>
            <a:r>
              <a:rPr sz="14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1" name="textbox 21"/>
          <p:cNvSpPr/>
          <p:nvPr/>
        </p:nvSpPr>
        <p:spPr>
          <a:xfrm>
            <a:off x="694767" y="2637775"/>
            <a:ext cx="2273300" cy="140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40"/>
              </a:lnSpc>
            </a:pPr>
            <a:endParaRPr lang="Arial" altLang="Arial" sz="100"/>
          </a:p>
          <a:p>
            <a:pPr marL="64266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08330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课题研究所处的社会</a:t>
            </a:r>
            <a:endParaRPr lang="Microsoft YaHei" altLang="Microsoft YaHei" sz="1500"/>
          </a:p>
          <a:p>
            <a:pPr marL="108521" algn="l" rtl="0" eaLnBrk="0">
              <a:lnSpc>
                <a:spcPct val="82000"/>
              </a:lnSpc>
              <a:spcBef>
                <a:spcPts val="1073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环境，包括经济、文化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技术等方面的变化和趋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8836590" y="1155446"/>
            <a:ext cx="2119629" cy="1381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90"/>
              </a:lnSpc>
            </a:pPr>
            <a:endParaRPr lang="Arial" altLang="Arial" sz="100"/>
          </a:p>
          <a:p>
            <a:pPr marL="551329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158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与课题相关的学术研</a:t>
            </a:r>
            <a:endParaRPr lang="Microsoft YaHei" altLang="Microsoft YaHei" sz="1500"/>
          </a:p>
          <a:p>
            <a:pPr marL="15557" algn="l" rtl="0" eaLnBrk="0">
              <a:lnSpc>
                <a:spcPct val="82000"/>
              </a:lnSpc>
              <a:spcBef>
                <a:spcPts val="107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究动态，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包括重要的学术</a:t>
            </a:r>
            <a:endParaRPr lang="Microsoft YaHei" altLang="Microsoft YaHei" sz="1500"/>
          </a:p>
          <a:p>
            <a:pPr marL="202818" algn="l" rtl="0" eaLnBrk="0">
              <a:lnSpc>
                <a:spcPts val="2694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成果、理论发展等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" name="textbox 23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850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3000"/>
          </a:p>
        </p:txBody>
      </p:sp>
      <p:grpSp>
        <p:nvGrpSpPr>
          <p:cNvPr id="44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65200" y="2311399"/>
            <a:ext cx="4066828" cy="3122624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6519277" y="1715649"/>
            <a:ext cx="3452495" cy="3654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76"/>
              </a:lnSpc>
            </a:pPr>
            <a:endParaRPr lang="Arial" altLang="Arial" sz="100"/>
          </a:p>
          <a:p>
            <a:pPr marL="13567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理论意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  <a:p>
            <a:pPr marL="12700" indent="190" algn="l" rtl="0" eaLnBrk="0">
              <a:lnSpc>
                <a:spcPct val="151000"/>
              </a:lnSpc>
              <a:spcBef>
                <a:spcPts val="47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题研究对理论建设的贡献，包括对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现有理论的补充、修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或创新。</a:t>
            </a:r>
            <a:endParaRPr lang="Microsoft YaHei" altLang="Microsoft YaHei" sz="15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16910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Microsoft YaHei" altLang="Microsoft YaHei" sz="2000"/>
          </a:p>
          <a:p>
            <a:pPr marL="22796" algn="l" rtl="0" eaLnBrk="0">
              <a:lnSpc>
                <a:spcPct val="82000"/>
              </a:lnSpc>
              <a:spcBef>
                <a:spcPts val="90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阐述课题研究成果对解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决现实问题、推动</a:t>
            </a:r>
            <a:endParaRPr lang="Microsoft YaHei" altLang="Microsoft YaHei" sz="1500"/>
          </a:p>
          <a:p>
            <a:pPr marL="13652" algn="l" rtl="0" eaLnBrk="0">
              <a:lnSpc>
                <a:spcPts val="2702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实践发展的作用和价值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17167" algn="l" rtl="0" eaLnBrk="0">
              <a:lnSpc>
                <a:spcPct val="92000"/>
              </a:lnSpc>
              <a:spcBef>
                <a:spcPts val="604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Microsoft YaHei" altLang="Microsoft YaHei" sz="2000"/>
          </a:p>
          <a:p>
            <a:pPr marL="13271" indent="3619" algn="l" rtl="0" eaLnBrk="0">
              <a:lnSpc>
                <a:spcPct val="151000"/>
              </a:lnSpc>
              <a:spcBef>
                <a:spcPts val="8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强调课题研究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对学科发展的推动作用，以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及对学术研究的贡献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850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7" name="path"/>
          <p:cNvSpPr/>
          <p:nvPr/>
        </p:nvSpPr>
        <p:spPr>
          <a:xfrm>
            <a:off x="5893184" y="1760559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5893184" y="3108817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5893184" y="4383761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33500" y="1231900"/>
            <a:ext cx="4812941" cy="4812941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7189076" y="1716163"/>
            <a:ext cx="3605529" cy="3653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2"/>
              </a:lnSpc>
            </a:pPr>
            <a:endParaRPr lang="Arial" altLang="Arial" sz="100"/>
          </a:p>
          <a:p>
            <a:pPr marL="25386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究现状</a:t>
            </a:r>
            <a:endParaRPr lang="Microsoft YaHei" altLang="Microsoft YaHei" sz="2000"/>
          </a:p>
          <a:p>
            <a:pPr marL="15366" indent="-2666" algn="l" rtl="0" eaLnBrk="0">
              <a:lnSpc>
                <a:spcPct val="151000"/>
              </a:lnSpc>
              <a:spcBef>
                <a:spcPts val="483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介绍国内学者在课题研究领域的研究成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主要观点和发展动态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25386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究现状</a:t>
            </a:r>
            <a:endParaRPr lang="Microsoft YaHei" altLang="Microsoft YaHei" sz="2000"/>
          </a:p>
          <a:p>
            <a:pPr marL="13271" algn="l" rtl="0" eaLnBrk="0">
              <a:lnSpc>
                <a:spcPct val="82000"/>
              </a:lnSpc>
              <a:spcBef>
                <a:spcPts val="90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国外学者在相关领域的研究进展、主</a:t>
            </a:r>
            <a:endParaRPr lang="Microsoft YaHei" altLang="Microsoft YaHei" sz="1500"/>
          </a:p>
          <a:p>
            <a:pPr marL="13842" algn="l" rtl="0" eaLnBrk="0">
              <a:lnSpc>
                <a:spcPts val="2700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要学术观点和趋势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marL="25386" algn="l" rtl="0" eaLnBrk="0">
              <a:lnSpc>
                <a:spcPct val="93000"/>
              </a:lnSpc>
              <a:spcBef>
                <a:spcPts val="607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</a:t>
            </a:r>
            <a:endParaRPr lang="Microsoft YaHei" altLang="Microsoft YaHei" sz="2000"/>
          </a:p>
          <a:p>
            <a:pPr marL="15557" indent="-2095" algn="l" rtl="0" eaLnBrk="0">
              <a:lnSpc>
                <a:spcPct val="151000"/>
              </a:lnSpc>
              <a:spcBef>
                <a:spcPts val="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内外研究现状进行比较分析，找出研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究的空白和不足，为课题研究提供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3" name="path"/>
          <p:cNvSpPr/>
          <p:nvPr/>
        </p:nvSpPr>
        <p:spPr>
          <a:xfrm>
            <a:off x="6563744" y="1760559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path"/>
          <p:cNvSpPr/>
          <p:nvPr/>
        </p:nvSpPr>
        <p:spPr>
          <a:xfrm>
            <a:off x="6563744" y="3108817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path"/>
          <p:cNvSpPr/>
          <p:nvPr/>
        </p:nvSpPr>
        <p:spPr>
          <a:xfrm>
            <a:off x="6563744" y="4383761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7" name="textbox 97"/>
          <p:cNvSpPr/>
          <p:nvPr/>
        </p:nvSpPr>
        <p:spPr>
          <a:xfrm>
            <a:off x="4918753" y="5364044"/>
            <a:ext cx="2361564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课题研究内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3000"/>
          </a:p>
        </p:txBody>
      </p:sp>
      <p:sp>
        <p:nvSpPr>
          <p:cNvPr id="98" name="textbox 98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99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F3573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F3573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3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D2300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05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textbox 106"/>
            <p:cNvSpPr/>
            <p:nvPr/>
          </p:nvSpPr>
          <p:spPr>
            <a:xfrm>
              <a:off x="357139" y="324932"/>
              <a:ext cx="3823334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11"/>
                </a:lnSpc>
              </a:pPr>
              <a:endParaRPr lang="Arial" altLang="Arial" sz="100"/>
            </a:p>
            <a:p>
              <a:pPr marL="16929" algn="l" rtl="0" eaLnBrk="0">
                <a:lnSpc>
                  <a:spcPct val="91000"/>
                </a:lnSpc>
              </a:pPr>
              <a:r>
                <a:rPr sz="2100" spc="-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明确研究目的</a:t>
              </a:r>
              <a:endParaRPr lang="Microsoft YaHei" altLang="Microsoft YaHei" sz="2100"/>
            </a:p>
            <a:p>
              <a:pPr algn="l" rtl="0" eaLnBrk="0">
                <a:lnSpc>
                  <a:spcPct val="107000"/>
                </a:lnSpc>
              </a:pPr>
              <a:endParaRPr lang="Arial" altLang="Arial" sz="1100"/>
            </a:p>
            <a:p>
              <a:pPr marL="12890" indent="-190" algn="l" rtl="0" eaLnBrk="0">
                <a:lnSpc>
                  <a:spcPct val="123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阐述课题的研究目的和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意义，明确研究的核心 </a:t>
              </a: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07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8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textbox 109"/>
          <p:cNvSpPr/>
          <p:nvPr/>
        </p:nvSpPr>
        <p:spPr>
          <a:xfrm>
            <a:off x="7200462" y="2086848"/>
            <a:ext cx="417766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29"/>
              </a:lnSpc>
            </a:pPr>
            <a:endParaRPr lang="Arial" altLang="Arial" sz="100"/>
          </a:p>
          <a:p>
            <a:pPr marL="14033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设定具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体指标</a:t>
            </a:r>
            <a:endParaRPr lang="Microsoft YaHei" altLang="Microsoft YaHei" sz="21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根据研究目的，设定具体的、可衡量的研究指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FDDD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" name="textbox 112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850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3" name="textbox 133"/>
          <p:cNvSpPr/>
          <p:nvPr/>
        </p:nvSpPr>
        <p:spPr>
          <a:xfrm>
            <a:off x="2675875" y="5064066"/>
            <a:ext cx="455866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5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说明课题研究的预期成果，包括理论贡献和实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价值。</a:t>
            </a:r>
            <a:endParaRPr lang="Microsoft YaHei" altLang="Microsoft YaHei" sz="1500"/>
          </a:p>
        </p:txBody>
      </p:sp>
      <p:sp>
        <p:nvSpPr>
          <p:cNvPr id="134" name="textbox 134"/>
          <p:cNvSpPr/>
          <p:nvPr/>
        </p:nvSpPr>
        <p:spPr>
          <a:xfrm>
            <a:off x="2676408" y="4537173"/>
            <a:ext cx="1089025" cy="314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Microsoft YaHei" altLang="Microsoft YaHei" sz="2100"/>
          </a:p>
        </p:txBody>
      </p:sp>
      <p:sp>
        <p:nvSpPr>
          <p:cNvPr id="135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22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136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D22118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497744" y="4661843"/>
            <a:ext cx="3796665" cy="1028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7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algn="l" rtl="0" eaLnBrk="0">
              <a:lnSpc>
                <a:spcPct val="7910"/>
              </a:lnSpc>
            </a:pPr>
            <a:endParaRPr lang="Arial" altLang="Arial" sz="100"/>
          </a:p>
          <a:p>
            <a:pPr marL="3251009" indent="-3238309" algn="l" rtl="0" eaLnBrk="0">
              <a:lnSpc>
                <a:spcPct val="13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界定研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究的范围和边界，明确研究的重点和   </a:t>
            </a:r>
            <a:r>
              <a:rPr sz="12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r>
              <a:rPr sz="12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43" name="textbox 143"/>
          <p:cNvSpPr/>
          <p:nvPr/>
        </p:nvSpPr>
        <p:spPr>
          <a:xfrm>
            <a:off x="8166881" y="4660957"/>
            <a:ext cx="3644265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94"/>
              </a:lnSpc>
            </a:pPr>
            <a:endParaRPr lang="Arial" altLang="Arial" sz="100"/>
          </a:p>
          <a:p>
            <a:pPr marL="13519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3461" indent="-761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定研究的对象和样本，包括具体的研究个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体或群体。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321397" y="1384993"/>
            <a:ext cx="3630929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2"/>
              </a:lnSpc>
            </a:pPr>
            <a:endParaRPr lang="Arial" altLang="Arial" sz="100"/>
          </a:p>
          <a:p>
            <a:pPr marL="1221507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057021" indent="-1044321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明确研究的核心问题，以及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围绕该问题展开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的具体研究内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5" name="textbox 145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850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33500" y="1231900"/>
            <a:ext cx="4812941" cy="4812941"/>
          </a:xfrm>
          <a:prstGeom prst="rect">
            <a:avLst/>
          </a:prstGeom>
        </p:spPr>
      </p:pic>
      <p:sp>
        <p:nvSpPr>
          <p:cNvPr id="167" name="textbox 167"/>
          <p:cNvSpPr/>
          <p:nvPr/>
        </p:nvSpPr>
        <p:spPr>
          <a:xfrm>
            <a:off x="7188314" y="1313570"/>
            <a:ext cx="3453765" cy="4937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95"/>
              </a:lnSpc>
            </a:pPr>
            <a:endParaRPr lang="Arial" altLang="Arial" sz="100"/>
          </a:p>
          <a:p>
            <a:pPr marL="15861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marL="12700" indent="1523" algn="l" rtl="0" eaLnBrk="0">
              <a:lnSpc>
                <a:spcPct val="153000"/>
              </a:lnSpc>
              <a:spcBef>
                <a:spcPts val="40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关文献进行综述，梳理研究现状和不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18433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endParaRPr lang="Microsoft YaHei" altLang="Microsoft YaHei" sz="2000"/>
          </a:p>
          <a:p>
            <a:pPr marL="14033" algn="l" rtl="0" eaLnBrk="0">
              <a:lnSpc>
                <a:spcPct val="82000"/>
              </a:lnSpc>
              <a:spcBef>
                <a:spcPts val="90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合适的实证研究方法，包括调查、实</a:t>
            </a:r>
            <a:endParaRPr lang="Microsoft YaHei" altLang="Microsoft YaHei" sz="1500"/>
          </a:p>
          <a:p>
            <a:pPr marL="12890" algn="l" rtl="0" eaLnBrk="0">
              <a:lnSpc>
                <a:spcPts val="2671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验等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marL="13804" algn="l" rtl="0" eaLnBrk="0">
              <a:lnSpc>
                <a:spcPct val="91000"/>
              </a:lnSpc>
              <a:spcBef>
                <a:spcPts val="605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marL="14033" algn="l" rtl="0" eaLnBrk="0">
              <a:lnSpc>
                <a:spcPct val="151000"/>
              </a:lnSpc>
              <a:spcBef>
                <a:spcPts val="9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合适的数据分析方法，对收集的数据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进行深入分析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73000"/>
              </a:lnSpc>
            </a:pPr>
            <a:endParaRPr lang="Arial" altLang="Arial" sz="1000"/>
          </a:p>
          <a:p>
            <a:pPr marL="16633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</a:t>
            </a:r>
            <a:endParaRPr lang="Microsoft YaHei" altLang="Microsoft YaHei" sz="2000"/>
          </a:p>
          <a:p>
            <a:pPr marL="14223" algn="l" rtl="0" eaLnBrk="0">
              <a:lnSpc>
                <a:spcPct val="83000"/>
              </a:lnSpc>
              <a:spcBef>
                <a:spcPts val="102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型案例进行深入剖析，为研究提供实</a:t>
            </a:r>
            <a:endParaRPr lang="Microsoft YaHei" altLang="Microsoft YaHei" sz="1500"/>
          </a:p>
          <a:p>
            <a:pPr marL="14795" algn="l" rtl="0" eaLnBrk="0">
              <a:lnSpc>
                <a:spcPts val="2694"/>
              </a:lnSpc>
            </a:pPr>
            <a:r>
              <a:rPr sz="14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证支持。</a:t>
            </a:r>
            <a:endParaRPr lang="Microsoft YaHei" altLang="Microsoft YaHei" sz="1400"/>
          </a:p>
        </p:txBody>
      </p:sp>
      <p:sp>
        <p:nvSpPr>
          <p:cNvPr id="168" name="textbox 168"/>
          <p:cNvSpPr/>
          <p:nvPr/>
        </p:nvSpPr>
        <p:spPr>
          <a:xfrm>
            <a:off x="1208253" y="378647"/>
            <a:ext cx="1547494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Microsoft YaHei" altLang="Microsoft YaHei" sz="3000"/>
          </a:p>
        </p:txBody>
      </p:sp>
      <p:sp>
        <p:nvSpPr>
          <p:cNvPr id="169" name="path"/>
          <p:cNvSpPr/>
          <p:nvPr/>
        </p:nvSpPr>
        <p:spPr>
          <a:xfrm>
            <a:off x="6563744" y="1358223"/>
            <a:ext cx="369902" cy="369902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6563744" y="3981425"/>
            <a:ext cx="369902" cy="369902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path"/>
          <p:cNvSpPr/>
          <p:nvPr/>
        </p:nvSpPr>
        <p:spPr>
          <a:xfrm>
            <a:off x="6563744" y="2706481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path"/>
          <p:cNvSpPr/>
          <p:nvPr/>
        </p:nvSpPr>
        <p:spPr>
          <a:xfrm>
            <a:off x="6563744" y="5334804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textbox 193"/>
          <p:cNvSpPr/>
          <p:nvPr/>
        </p:nvSpPr>
        <p:spPr>
          <a:xfrm>
            <a:off x="7151928" y="1192421"/>
            <a:ext cx="3453765" cy="4937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92"/>
              </a:lnSpc>
            </a:pPr>
            <a:endParaRPr lang="Arial" altLang="Arial" sz="100"/>
          </a:p>
          <a:p>
            <a:pPr marL="13099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000"/>
          </a:p>
          <a:p>
            <a:pPr marL="12889" indent="1714" algn="l" rtl="0" eaLnBrk="0">
              <a:lnSpc>
                <a:spcPct val="151000"/>
              </a:lnSpc>
              <a:spcBef>
                <a:spcPts val="48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述研究的流程，包括数据采集、处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理、分析和结论得出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环节。</a:t>
            </a:r>
            <a:endParaRPr lang="Microsoft YaHei" altLang="Microsoft YaHei" sz="15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27501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</a:t>
            </a:r>
            <a:endParaRPr lang="Microsoft YaHei" altLang="Microsoft YaHei" sz="2000"/>
          </a:p>
          <a:p>
            <a:pPr marL="14033" algn="l" rtl="0" eaLnBrk="0">
              <a:lnSpc>
                <a:spcPct val="82000"/>
              </a:lnSpc>
              <a:spcBef>
                <a:spcPts val="90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规划研究的时间节点，确保研究的进</a:t>
            </a:r>
            <a:endParaRPr lang="Microsoft YaHei" altLang="Microsoft YaHei" sz="1500"/>
          </a:p>
          <a:p>
            <a:pPr marL="12700" algn="l" rtl="0" eaLnBrk="0">
              <a:lnSpc>
                <a:spcPts val="2698"/>
              </a:lnSpc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度和质量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marL="15414" algn="l" rtl="0" eaLnBrk="0">
              <a:lnSpc>
                <a:spcPct val="92000"/>
              </a:lnSpc>
              <a:spcBef>
                <a:spcPts val="610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000"/>
          </a:p>
          <a:p>
            <a:pPr marL="15366" indent="-761" algn="l" rtl="0" eaLnBrk="0">
              <a:lnSpc>
                <a:spcPct val="151000"/>
              </a:lnSpc>
              <a:spcBef>
                <a:spcPts val="7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究所需的资源，包括人力、物力和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财力等。</a:t>
            </a:r>
            <a:endParaRPr lang="Microsoft YaHei" altLang="Microsoft YaHei" sz="15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5671" algn="l" rtl="0" eaLnBrk="0">
              <a:lnSpc>
                <a:spcPct val="92000"/>
              </a:lnSpc>
              <a:spcBef>
                <a:spcPts val="606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2000"/>
          </a:p>
          <a:p>
            <a:pPr marL="14223" algn="l" rtl="0" eaLnBrk="0">
              <a:lnSpc>
                <a:spcPct val="83000"/>
              </a:lnSpc>
              <a:spcBef>
                <a:spcPts val="102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研究的技术实现方案，包括采用的技</a:t>
            </a:r>
            <a:endParaRPr lang="Microsoft YaHei" altLang="Microsoft YaHei" sz="1500"/>
          </a:p>
          <a:p>
            <a:pPr marL="12700" algn="l" rtl="0" eaLnBrk="0">
              <a:lnSpc>
                <a:spcPts val="2692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术手段和工具等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4000" y="3124200"/>
            <a:ext cx="5790019" cy="2808768"/>
          </a:xfrm>
          <a:prstGeom prst="rect">
            <a:avLst/>
          </a:prstGeom>
        </p:spPr>
      </p:pic>
      <p:sp>
        <p:nvSpPr>
          <p:cNvPr id="195" name="textbox 195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6" name="path"/>
          <p:cNvSpPr/>
          <p:nvPr/>
        </p:nvSpPr>
        <p:spPr>
          <a:xfrm>
            <a:off x="6527169" y="2584560"/>
            <a:ext cx="369901" cy="369902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path"/>
          <p:cNvSpPr/>
          <p:nvPr/>
        </p:nvSpPr>
        <p:spPr>
          <a:xfrm>
            <a:off x="6527169" y="3859505"/>
            <a:ext cx="369901" cy="369902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path"/>
          <p:cNvSpPr/>
          <p:nvPr/>
        </p:nvSpPr>
        <p:spPr>
          <a:xfrm>
            <a:off x="6527169" y="1236303"/>
            <a:ext cx="369901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path"/>
          <p:cNvSpPr/>
          <p:nvPr/>
        </p:nvSpPr>
        <p:spPr>
          <a:xfrm>
            <a:off x="6527169" y="5212884"/>
            <a:ext cx="369901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1" name="textbox 221"/>
          <p:cNvSpPr/>
          <p:nvPr/>
        </p:nvSpPr>
        <p:spPr>
          <a:xfrm>
            <a:off x="5306935" y="5365606"/>
            <a:ext cx="1583055" cy="448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3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</a:t>
            </a:r>
            <a:r>
              <a:rPr sz="30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3000"/>
          </a:p>
        </p:txBody>
      </p:sp>
      <p:sp>
        <p:nvSpPr>
          <p:cNvPr id="222" name="textbox 222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" name="group 36"/>
          <p:cNvGrpSpPr/>
          <p:nvPr/>
        </p:nvGrpSpPr>
        <p:grpSpPr>
          <a:xfrm rot="21600000">
            <a:off x="3592128" y="3075527"/>
            <a:ext cx="4882774" cy="2029261"/>
            <a:chExt cx="4882774" cy="2029261"/>
          </a:xfrm>
        </p:grpSpPr>
        <p:sp>
          <p:nvSpPr>
            <p:cNvPr id="223" name="path"/>
            <p:cNvSpPr/>
            <p:nvPr/>
          </p:nvSpPr>
          <p:spPr>
            <a:xfrm>
              <a:off x="2816108" y="0"/>
              <a:ext cx="2066665" cy="2029261"/>
            </a:xfrm>
            <a:custGeom>
              <a:rect l="0" t="0" r="0" b="0"/>
              <a:pathLst>
                <a:path w="3254" h="3195">
                  <a:moveTo>
                    <a:pt x="3254" y="1649"/>
                  </a:moveTo>
                  <a:cubicBezTo>
                    <a:pt x="3254" y="1828"/>
                    <a:pt x="2985" y="1963"/>
                    <a:pt x="2985" y="1963"/>
                  </a:cubicBezTo>
                  <a:lnTo>
                    <a:pt x="2985" y="1963"/>
                  </a:lnTo>
                  <a:cubicBezTo>
                    <a:pt x="179" y="3195"/>
                    <a:pt x="179" y="3195"/>
                    <a:pt x="179" y="3195"/>
                  </a:cubicBezTo>
                  <a:lnTo>
                    <a:pt x="179" y="3195"/>
                  </a:lnTo>
                  <a:cubicBezTo>
                    <a:pt x="179" y="3195"/>
                    <a:pt x="89" y="3195"/>
                    <a:pt x="44" y="3150"/>
                  </a:cubicBezTo>
                  <a:lnTo>
                    <a:pt x="44" y="3150"/>
                  </a:lnTo>
                  <a:cubicBezTo>
                    <a:pt x="0" y="3106"/>
                    <a:pt x="0" y="3016"/>
                    <a:pt x="0" y="3016"/>
                  </a:cubicBezTo>
                  <a:lnTo>
                    <a:pt x="0" y="3016"/>
                  </a:lnTo>
                  <a:cubicBezTo>
                    <a:pt x="134" y="2411"/>
                    <a:pt x="134" y="2411"/>
                    <a:pt x="134" y="2411"/>
                  </a:cubicBezTo>
                  <a:lnTo>
                    <a:pt x="134" y="2411"/>
                  </a:lnTo>
                  <a:cubicBezTo>
                    <a:pt x="134" y="2411"/>
                    <a:pt x="1122" y="2053"/>
                    <a:pt x="1122" y="1627"/>
                  </a:cubicBezTo>
                  <a:lnTo>
                    <a:pt x="1122" y="1627"/>
                  </a:lnTo>
                  <a:cubicBezTo>
                    <a:pt x="1099" y="1268"/>
                    <a:pt x="471" y="977"/>
                    <a:pt x="471" y="977"/>
                  </a:cubicBezTo>
                  <a:lnTo>
                    <a:pt x="471" y="977"/>
                  </a:lnTo>
                  <a:cubicBezTo>
                    <a:pt x="650" y="171"/>
                    <a:pt x="650" y="171"/>
                    <a:pt x="650" y="171"/>
                  </a:cubicBezTo>
                  <a:lnTo>
                    <a:pt x="650" y="171"/>
                  </a:lnTo>
                  <a:cubicBezTo>
                    <a:pt x="650" y="171"/>
                    <a:pt x="695" y="58"/>
                    <a:pt x="808" y="14"/>
                  </a:cubicBezTo>
                  <a:lnTo>
                    <a:pt x="808" y="14"/>
                  </a:lnTo>
                  <a:cubicBezTo>
                    <a:pt x="897" y="-8"/>
                    <a:pt x="987" y="58"/>
                    <a:pt x="987" y="58"/>
                  </a:cubicBezTo>
                  <a:lnTo>
                    <a:pt x="987" y="58"/>
                  </a:lnTo>
                  <a:cubicBezTo>
                    <a:pt x="3097" y="1358"/>
                    <a:pt x="3097" y="1358"/>
                    <a:pt x="3097" y="1358"/>
                  </a:cubicBezTo>
                  <a:lnTo>
                    <a:pt x="3097" y="1358"/>
                  </a:lnTo>
                  <a:cubicBezTo>
                    <a:pt x="3097" y="1358"/>
                    <a:pt x="3254" y="1448"/>
                    <a:pt x="3254" y="1649"/>
                  </a:cubicBez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750526" y="252210"/>
              <a:ext cx="1579962" cy="1552840"/>
            </a:xfrm>
            <a:custGeom>
              <a:rect l="0" t="0" r="0" b="0"/>
              <a:pathLst>
                <a:path w="2488" h="2445">
                  <a:moveTo>
                    <a:pt x="2488" y="1263"/>
                  </a:moveTo>
                  <a:cubicBezTo>
                    <a:pt x="2488" y="1400"/>
                    <a:pt x="2282" y="1503"/>
                    <a:pt x="2282" y="1503"/>
                  </a:cubicBezTo>
                  <a:lnTo>
                    <a:pt x="2282" y="1503"/>
                  </a:lnTo>
                  <a:cubicBezTo>
                    <a:pt x="137" y="2445"/>
                    <a:pt x="137" y="2445"/>
                    <a:pt x="137" y="2445"/>
                  </a:cubicBezTo>
                  <a:lnTo>
                    <a:pt x="137" y="2445"/>
                  </a:lnTo>
                  <a:cubicBezTo>
                    <a:pt x="137" y="2445"/>
                    <a:pt x="68" y="2445"/>
                    <a:pt x="34" y="2411"/>
                  </a:cubicBezTo>
                  <a:lnTo>
                    <a:pt x="34" y="2411"/>
                  </a:lnTo>
                  <a:cubicBezTo>
                    <a:pt x="0" y="2376"/>
                    <a:pt x="0" y="2308"/>
                    <a:pt x="0" y="2308"/>
                  </a:cubicBezTo>
                  <a:lnTo>
                    <a:pt x="0" y="2308"/>
                  </a:lnTo>
                  <a:cubicBezTo>
                    <a:pt x="102" y="1845"/>
                    <a:pt x="102" y="1845"/>
                    <a:pt x="102" y="1845"/>
                  </a:cubicBezTo>
                  <a:lnTo>
                    <a:pt x="102" y="1845"/>
                  </a:lnTo>
                  <a:cubicBezTo>
                    <a:pt x="102" y="1845"/>
                    <a:pt x="857" y="1571"/>
                    <a:pt x="857" y="1246"/>
                  </a:cubicBezTo>
                  <a:lnTo>
                    <a:pt x="857" y="1246"/>
                  </a:lnTo>
                  <a:cubicBezTo>
                    <a:pt x="840" y="972"/>
                    <a:pt x="360" y="749"/>
                    <a:pt x="360" y="749"/>
                  </a:cubicBezTo>
                  <a:lnTo>
                    <a:pt x="360" y="749"/>
                  </a:lnTo>
                  <a:cubicBezTo>
                    <a:pt x="497" y="133"/>
                    <a:pt x="497" y="133"/>
                    <a:pt x="497" y="133"/>
                  </a:cubicBezTo>
                  <a:lnTo>
                    <a:pt x="497" y="133"/>
                  </a:lnTo>
                  <a:cubicBezTo>
                    <a:pt x="497" y="133"/>
                    <a:pt x="531" y="47"/>
                    <a:pt x="617" y="13"/>
                  </a:cubicBezTo>
                  <a:lnTo>
                    <a:pt x="617" y="13"/>
                  </a:lnTo>
                  <a:cubicBezTo>
                    <a:pt x="686" y="-3"/>
                    <a:pt x="755" y="47"/>
                    <a:pt x="755" y="47"/>
                  </a:cubicBezTo>
                  <a:lnTo>
                    <a:pt x="755" y="47"/>
                  </a:lnTo>
                  <a:cubicBezTo>
                    <a:pt x="2368" y="1040"/>
                    <a:pt x="2368" y="1040"/>
                    <a:pt x="2368" y="1040"/>
                  </a:cubicBezTo>
                  <a:lnTo>
                    <a:pt x="2368" y="1040"/>
                  </a:lnTo>
                  <a:cubicBezTo>
                    <a:pt x="2368" y="1040"/>
                    <a:pt x="2488" y="1109"/>
                    <a:pt x="2488" y="1263"/>
                  </a:cubicBezTo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771610" y="378124"/>
              <a:ext cx="1379546" cy="1348288"/>
            </a:xfrm>
            <a:custGeom>
              <a:rect l="0" t="0" r="0" b="0"/>
              <a:pathLst>
                <a:path w="2172" h="2123">
                  <a:moveTo>
                    <a:pt x="2172" y="1094"/>
                  </a:moveTo>
                  <a:cubicBezTo>
                    <a:pt x="2172" y="1214"/>
                    <a:pt x="2001" y="1300"/>
                    <a:pt x="2001" y="1300"/>
                  </a:cubicBezTo>
                  <a:lnTo>
                    <a:pt x="2001" y="1300"/>
                  </a:lnTo>
                  <a:cubicBezTo>
                    <a:pt x="134" y="2123"/>
                    <a:pt x="134" y="2123"/>
                    <a:pt x="134" y="2123"/>
                  </a:cubicBezTo>
                  <a:lnTo>
                    <a:pt x="134" y="2123"/>
                  </a:lnTo>
                  <a:cubicBezTo>
                    <a:pt x="134" y="2123"/>
                    <a:pt x="65" y="2123"/>
                    <a:pt x="31" y="2106"/>
                  </a:cubicBezTo>
                  <a:lnTo>
                    <a:pt x="31" y="2106"/>
                  </a:lnTo>
                  <a:cubicBezTo>
                    <a:pt x="-2" y="2071"/>
                    <a:pt x="14" y="2020"/>
                    <a:pt x="14" y="2020"/>
                  </a:cubicBezTo>
                  <a:lnTo>
                    <a:pt x="14" y="2020"/>
                  </a:lnTo>
                  <a:cubicBezTo>
                    <a:pt x="99" y="1609"/>
                    <a:pt x="99" y="1609"/>
                    <a:pt x="99" y="1609"/>
                  </a:cubicBezTo>
                  <a:lnTo>
                    <a:pt x="99" y="1609"/>
                  </a:lnTo>
                  <a:cubicBezTo>
                    <a:pt x="99" y="1609"/>
                    <a:pt x="665" y="1386"/>
                    <a:pt x="665" y="1060"/>
                  </a:cubicBezTo>
                  <a:lnTo>
                    <a:pt x="665" y="1060"/>
                  </a:lnTo>
                  <a:cubicBezTo>
                    <a:pt x="682" y="820"/>
                    <a:pt x="322" y="649"/>
                    <a:pt x="322" y="649"/>
                  </a:cubicBezTo>
                  <a:lnTo>
                    <a:pt x="322" y="649"/>
                  </a:lnTo>
                  <a:cubicBezTo>
                    <a:pt x="442" y="100"/>
                    <a:pt x="442" y="100"/>
                    <a:pt x="442" y="100"/>
                  </a:cubicBezTo>
                  <a:lnTo>
                    <a:pt x="442" y="100"/>
                  </a:lnTo>
                  <a:cubicBezTo>
                    <a:pt x="442" y="100"/>
                    <a:pt x="476" y="31"/>
                    <a:pt x="545" y="14"/>
                  </a:cubicBezTo>
                  <a:lnTo>
                    <a:pt x="545" y="14"/>
                  </a:lnTo>
                  <a:cubicBezTo>
                    <a:pt x="613" y="-2"/>
                    <a:pt x="665" y="31"/>
                    <a:pt x="665" y="31"/>
                  </a:cubicBezTo>
                  <a:lnTo>
                    <a:pt x="665" y="31"/>
                  </a:lnTo>
                  <a:cubicBezTo>
                    <a:pt x="2069" y="889"/>
                    <a:pt x="2069" y="889"/>
                    <a:pt x="2069" y="889"/>
                  </a:cubicBezTo>
                  <a:lnTo>
                    <a:pt x="2069" y="889"/>
                  </a:lnTo>
                  <a:cubicBezTo>
                    <a:pt x="2069" y="889"/>
                    <a:pt x="2172" y="974"/>
                    <a:pt x="2172" y="1094"/>
                  </a:cubicBez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513091"/>
              <a:ext cx="1107637" cy="1109200"/>
            </a:xfrm>
            <a:custGeom>
              <a:rect l="0" t="0" r="0" b="0"/>
              <a:pathLst>
                <a:path w="1744" h="1746">
                  <a:moveTo>
                    <a:pt x="259" y="529"/>
                  </a:moveTo>
                  <a:cubicBezTo>
                    <a:pt x="362" y="83"/>
                    <a:pt x="362" y="83"/>
                    <a:pt x="362" y="83"/>
                  </a:cubicBezTo>
                  <a:lnTo>
                    <a:pt x="362" y="83"/>
                  </a:lnTo>
                  <a:cubicBezTo>
                    <a:pt x="362" y="83"/>
                    <a:pt x="379" y="31"/>
                    <a:pt x="449" y="14"/>
                  </a:cubicBezTo>
                  <a:lnTo>
                    <a:pt x="449" y="14"/>
                  </a:lnTo>
                  <a:cubicBezTo>
                    <a:pt x="500" y="-2"/>
                    <a:pt x="552" y="31"/>
                    <a:pt x="552" y="31"/>
                  </a:cubicBezTo>
                  <a:lnTo>
                    <a:pt x="552" y="31"/>
                  </a:lnTo>
                  <a:cubicBezTo>
                    <a:pt x="1640" y="700"/>
                    <a:pt x="1640" y="700"/>
                    <a:pt x="1640" y="700"/>
                  </a:cubicBezTo>
                  <a:lnTo>
                    <a:pt x="1640" y="700"/>
                  </a:lnTo>
                  <a:cubicBezTo>
                    <a:pt x="1640" y="700"/>
                    <a:pt x="1744" y="786"/>
                    <a:pt x="1744" y="872"/>
                  </a:cubicBezTo>
                  <a:lnTo>
                    <a:pt x="1744" y="872"/>
                  </a:lnTo>
                  <a:cubicBezTo>
                    <a:pt x="1744" y="1026"/>
                    <a:pt x="1623" y="1077"/>
                    <a:pt x="1623" y="1077"/>
                  </a:cubicBezTo>
                  <a:lnTo>
                    <a:pt x="1623" y="1077"/>
                  </a:lnTo>
                  <a:cubicBezTo>
                    <a:pt x="103" y="1746"/>
                    <a:pt x="103" y="1746"/>
                    <a:pt x="103" y="1746"/>
                  </a:cubicBezTo>
                  <a:lnTo>
                    <a:pt x="103" y="1746"/>
                  </a:lnTo>
                  <a:cubicBezTo>
                    <a:pt x="103" y="1746"/>
                    <a:pt x="51" y="1746"/>
                    <a:pt x="34" y="1729"/>
                  </a:cubicBezTo>
                  <a:lnTo>
                    <a:pt x="34" y="1729"/>
                  </a:lnTo>
                  <a:cubicBezTo>
                    <a:pt x="0" y="1695"/>
                    <a:pt x="0" y="1661"/>
                    <a:pt x="0" y="1661"/>
                  </a:cubicBezTo>
                  <a:lnTo>
                    <a:pt x="0" y="1661"/>
                  </a:lnTo>
                  <a:cubicBezTo>
                    <a:pt x="86" y="1318"/>
                    <a:pt x="86" y="1318"/>
                    <a:pt x="86" y="1318"/>
                  </a:cubicBezTo>
                  <a:lnTo>
                    <a:pt x="86" y="1318"/>
                  </a:lnTo>
                  <a:lnTo>
                    <a:pt x="259" y="529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73351" y="898770"/>
              <a:ext cx="3664624" cy="312177"/>
            </a:xfrm>
            <a:custGeom>
              <a:rect l="0" t="0" r="0" b="0"/>
              <a:pathLst>
                <a:path w="5771" h="491">
                  <a:moveTo>
                    <a:pt x="67" y="40"/>
                  </a:moveTo>
                  <a:cubicBezTo>
                    <a:pt x="67" y="37"/>
                    <a:pt x="62" y="37"/>
                    <a:pt x="62" y="40"/>
                  </a:cubicBezTo>
                  <a:lnTo>
                    <a:pt x="62" y="40"/>
                  </a:lnTo>
                  <a:cubicBezTo>
                    <a:pt x="52" y="123"/>
                    <a:pt x="0" y="140"/>
                    <a:pt x="0" y="198"/>
                  </a:cubicBezTo>
                  <a:lnTo>
                    <a:pt x="0" y="198"/>
                  </a:lnTo>
                  <a:cubicBezTo>
                    <a:pt x="0" y="234"/>
                    <a:pt x="29" y="263"/>
                    <a:pt x="65" y="263"/>
                  </a:cubicBezTo>
                  <a:lnTo>
                    <a:pt x="65" y="263"/>
                  </a:lnTo>
                  <a:cubicBezTo>
                    <a:pt x="101" y="263"/>
                    <a:pt x="130" y="234"/>
                    <a:pt x="130" y="198"/>
                  </a:cubicBezTo>
                  <a:lnTo>
                    <a:pt x="130" y="198"/>
                  </a:lnTo>
                  <a:cubicBezTo>
                    <a:pt x="130" y="140"/>
                    <a:pt x="78" y="123"/>
                    <a:pt x="67" y="40"/>
                  </a:cubicBezTo>
                  <a:moveTo>
                    <a:pt x="317" y="40"/>
                  </a:moveTo>
                  <a:cubicBezTo>
                    <a:pt x="317" y="37"/>
                    <a:pt x="313" y="37"/>
                    <a:pt x="313" y="40"/>
                  </a:cubicBezTo>
                  <a:lnTo>
                    <a:pt x="313" y="40"/>
                  </a:lnTo>
                  <a:cubicBezTo>
                    <a:pt x="301" y="123"/>
                    <a:pt x="249" y="140"/>
                    <a:pt x="249" y="198"/>
                  </a:cubicBezTo>
                  <a:lnTo>
                    <a:pt x="249" y="198"/>
                  </a:lnTo>
                  <a:cubicBezTo>
                    <a:pt x="249" y="234"/>
                    <a:pt x="279" y="263"/>
                    <a:pt x="315" y="263"/>
                  </a:cubicBezTo>
                  <a:lnTo>
                    <a:pt x="315" y="263"/>
                  </a:lnTo>
                  <a:cubicBezTo>
                    <a:pt x="350" y="263"/>
                    <a:pt x="381" y="234"/>
                    <a:pt x="381" y="198"/>
                  </a:cubicBezTo>
                  <a:lnTo>
                    <a:pt x="381" y="198"/>
                  </a:lnTo>
                  <a:cubicBezTo>
                    <a:pt x="381" y="140"/>
                    <a:pt x="328" y="123"/>
                    <a:pt x="317" y="40"/>
                  </a:cubicBezTo>
                  <a:moveTo>
                    <a:pt x="187" y="219"/>
                  </a:moveTo>
                  <a:cubicBezTo>
                    <a:pt x="177" y="303"/>
                    <a:pt x="124" y="320"/>
                    <a:pt x="124" y="378"/>
                  </a:cubicBezTo>
                  <a:lnTo>
                    <a:pt x="124" y="378"/>
                  </a:lnTo>
                  <a:cubicBezTo>
                    <a:pt x="124" y="413"/>
                    <a:pt x="155" y="443"/>
                    <a:pt x="190" y="443"/>
                  </a:cubicBezTo>
                  <a:lnTo>
                    <a:pt x="190" y="443"/>
                  </a:lnTo>
                  <a:cubicBezTo>
                    <a:pt x="225" y="443"/>
                    <a:pt x="256" y="413"/>
                    <a:pt x="256" y="378"/>
                  </a:cubicBezTo>
                  <a:lnTo>
                    <a:pt x="256" y="378"/>
                  </a:lnTo>
                  <a:cubicBezTo>
                    <a:pt x="256" y="320"/>
                    <a:pt x="202" y="303"/>
                    <a:pt x="192" y="219"/>
                  </a:cubicBezTo>
                  <a:lnTo>
                    <a:pt x="192" y="219"/>
                  </a:lnTo>
                  <a:cubicBezTo>
                    <a:pt x="192" y="217"/>
                    <a:pt x="188" y="217"/>
                    <a:pt x="187" y="219"/>
                  </a:cubicBezTo>
                </a:path>
                <a:path w="5771" h="491">
                  <a:moveTo>
                    <a:pt x="1854" y="226"/>
                  </a:moveTo>
                  <a:cubicBezTo>
                    <a:pt x="1849" y="226"/>
                    <a:pt x="1834" y="226"/>
                    <a:pt x="1829" y="226"/>
                  </a:cubicBezTo>
                  <a:lnTo>
                    <a:pt x="1829" y="226"/>
                  </a:lnTo>
                  <a:cubicBezTo>
                    <a:pt x="1816" y="226"/>
                    <a:pt x="1805" y="234"/>
                    <a:pt x="1805" y="245"/>
                  </a:cubicBezTo>
                  <a:lnTo>
                    <a:pt x="1805" y="245"/>
                  </a:lnTo>
                  <a:cubicBezTo>
                    <a:pt x="1805" y="256"/>
                    <a:pt x="1816" y="265"/>
                    <a:pt x="1829" y="265"/>
                  </a:cubicBezTo>
                  <a:lnTo>
                    <a:pt x="1829" y="265"/>
                  </a:lnTo>
                  <a:cubicBezTo>
                    <a:pt x="1834" y="265"/>
                    <a:pt x="1849" y="265"/>
                    <a:pt x="1854" y="265"/>
                  </a:cubicBezTo>
                  <a:lnTo>
                    <a:pt x="1854" y="265"/>
                  </a:lnTo>
                  <a:cubicBezTo>
                    <a:pt x="1867" y="265"/>
                    <a:pt x="1879" y="256"/>
                    <a:pt x="1879" y="245"/>
                  </a:cubicBezTo>
                  <a:lnTo>
                    <a:pt x="1879" y="245"/>
                  </a:lnTo>
                  <a:cubicBezTo>
                    <a:pt x="1879" y="234"/>
                    <a:pt x="1867" y="226"/>
                    <a:pt x="1854" y="226"/>
                  </a:cubicBezTo>
                  <a:moveTo>
                    <a:pt x="1633" y="110"/>
                  </a:moveTo>
                  <a:cubicBezTo>
                    <a:pt x="1558" y="110"/>
                    <a:pt x="1498" y="170"/>
                    <a:pt x="1498" y="245"/>
                  </a:cubicBezTo>
                  <a:lnTo>
                    <a:pt x="1498" y="245"/>
                  </a:lnTo>
                  <a:cubicBezTo>
                    <a:pt x="1498" y="320"/>
                    <a:pt x="1558" y="381"/>
                    <a:pt x="1633" y="381"/>
                  </a:cubicBezTo>
                  <a:lnTo>
                    <a:pt x="1633" y="381"/>
                  </a:lnTo>
                  <a:cubicBezTo>
                    <a:pt x="1708" y="381"/>
                    <a:pt x="1768" y="320"/>
                    <a:pt x="1768" y="245"/>
                  </a:cubicBezTo>
                  <a:lnTo>
                    <a:pt x="1768" y="245"/>
                  </a:lnTo>
                  <a:cubicBezTo>
                    <a:pt x="1768" y="170"/>
                    <a:pt x="1708" y="110"/>
                    <a:pt x="1633" y="110"/>
                  </a:cubicBezTo>
                  <a:moveTo>
                    <a:pt x="1633" y="344"/>
                  </a:moveTo>
                  <a:cubicBezTo>
                    <a:pt x="1579" y="344"/>
                    <a:pt x="1535" y="299"/>
                    <a:pt x="1535" y="245"/>
                  </a:cubicBezTo>
                  <a:lnTo>
                    <a:pt x="1535" y="245"/>
                  </a:lnTo>
                  <a:cubicBezTo>
                    <a:pt x="1535" y="191"/>
                    <a:pt x="1579" y="147"/>
                    <a:pt x="1633" y="147"/>
                  </a:cubicBezTo>
                  <a:lnTo>
                    <a:pt x="1633" y="147"/>
                  </a:lnTo>
                  <a:cubicBezTo>
                    <a:pt x="1687" y="147"/>
                    <a:pt x="1731" y="191"/>
                    <a:pt x="1731" y="245"/>
                  </a:cubicBezTo>
                  <a:lnTo>
                    <a:pt x="1731" y="245"/>
                  </a:lnTo>
                  <a:cubicBezTo>
                    <a:pt x="1731" y="299"/>
                    <a:pt x="1687" y="344"/>
                    <a:pt x="1633" y="344"/>
                  </a:cubicBezTo>
                  <a:moveTo>
                    <a:pt x="1460" y="245"/>
                  </a:moveTo>
                  <a:cubicBezTo>
                    <a:pt x="1460" y="234"/>
                    <a:pt x="1450" y="226"/>
                    <a:pt x="1437" y="226"/>
                  </a:cubicBezTo>
                  <a:lnTo>
                    <a:pt x="1437" y="226"/>
                  </a:lnTo>
                  <a:cubicBezTo>
                    <a:pt x="1432" y="226"/>
                    <a:pt x="1416" y="226"/>
                    <a:pt x="1412" y="226"/>
                  </a:cubicBezTo>
                  <a:lnTo>
                    <a:pt x="1412" y="226"/>
                  </a:lnTo>
                  <a:cubicBezTo>
                    <a:pt x="1398" y="226"/>
                    <a:pt x="1387" y="234"/>
                    <a:pt x="1387" y="245"/>
                  </a:cubicBezTo>
                  <a:lnTo>
                    <a:pt x="1387" y="245"/>
                  </a:lnTo>
                  <a:cubicBezTo>
                    <a:pt x="1387" y="256"/>
                    <a:pt x="1398" y="265"/>
                    <a:pt x="1412" y="265"/>
                  </a:cubicBezTo>
                  <a:lnTo>
                    <a:pt x="1412" y="265"/>
                  </a:lnTo>
                  <a:cubicBezTo>
                    <a:pt x="1416" y="265"/>
                    <a:pt x="1432" y="265"/>
                    <a:pt x="1437" y="265"/>
                  </a:cubicBezTo>
                  <a:lnTo>
                    <a:pt x="1437" y="265"/>
                  </a:lnTo>
                  <a:cubicBezTo>
                    <a:pt x="1450" y="265"/>
                    <a:pt x="1460" y="256"/>
                    <a:pt x="1460" y="245"/>
                  </a:cubicBezTo>
                  <a:moveTo>
                    <a:pt x="1633" y="73"/>
                  </a:moveTo>
                  <a:cubicBezTo>
                    <a:pt x="1644" y="73"/>
                    <a:pt x="1653" y="62"/>
                    <a:pt x="1653" y="49"/>
                  </a:cubicBezTo>
                  <a:lnTo>
                    <a:pt x="1653" y="49"/>
                  </a:lnTo>
                  <a:cubicBezTo>
                    <a:pt x="1653" y="44"/>
                    <a:pt x="1653" y="29"/>
                    <a:pt x="1653" y="24"/>
                  </a:cubicBezTo>
                  <a:lnTo>
                    <a:pt x="1653" y="24"/>
                  </a:lnTo>
                  <a:cubicBezTo>
                    <a:pt x="1653" y="11"/>
                    <a:pt x="1644" y="0"/>
                    <a:pt x="1633" y="0"/>
                  </a:cubicBezTo>
                  <a:lnTo>
                    <a:pt x="1633" y="0"/>
                  </a:lnTo>
                  <a:cubicBezTo>
                    <a:pt x="1622" y="0"/>
                    <a:pt x="1613" y="11"/>
                    <a:pt x="1613" y="24"/>
                  </a:cubicBezTo>
                  <a:lnTo>
                    <a:pt x="1613" y="24"/>
                  </a:lnTo>
                  <a:cubicBezTo>
                    <a:pt x="1613" y="29"/>
                    <a:pt x="1613" y="44"/>
                    <a:pt x="1613" y="49"/>
                  </a:cubicBezTo>
                  <a:lnTo>
                    <a:pt x="1613" y="49"/>
                  </a:lnTo>
                  <a:cubicBezTo>
                    <a:pt x="1613" y="62"/>
                    <a:pt x="1622" y="73"/>
                    <a:pt x="1633" y="73"/>
                  </a:cubicBezTo>
                  <a:moveTo>
                    <a:pt x="1633" y="417"/>
                  </a:moveTo>
                  <a:cubicBezTo>
                    <a:pt x="1622" y="417"/>
                    <a:pt x="1613" y="428"/>
                    <a:pt x="1613" y="442"/>
                  </a:cubicBezTo>
                  <a:lnTo>
                    <a:pt x="1613" y="442"/>
                  </a:lnTo>
                  <a:cubicBezTo>
                    <a:pt x="1613" y="447"/>
                    <a:pt x="1613" y="462"/>
                    <a:pt x="1613" y="467"/>
                  </a:cubicBezTo>
                  <a:lnTo>
                    <a:pt x="1613" y="467"/>
                  </a:lnTo>
                  <a:cubicBezTo>
                    <a:pt x="1613" y="480"/>
                    <a:pt x="1622" y="491"/>
                    <a:pt x="1633" y="491"/>
                  </a:cubicBezTo>
                  <a:lnTo>
                    <a:pt x="1633" y="491"/>
                  </a:lnTo>
                  <a:cubicBezTo>
                    <a:pt x="1644" y="491"/>
                    <a:pt x="1653" y="480"/>
                    <a:pt x="1653" y="467"/>
                  </a:cubicBezTo>
                  <a:lnTo>
                    <a:pt x="1653" y="467"/>
                  </a:lnTo>
                  <a:cubicBezTo>
                    <a:pt x="1653" y="462"/>
                    <a:pt x="1653" y="447"/>
                    <a:pt x="1653" y="442"/>
                  </a:cubicBezTo>
                  <a:lnTo>
                    <a:pt x="1653" y="442"/>
                  </a:lnTo>
                  <a:cubicBezTo>
                    <a:pt x="1653" y="428"/>
                    <a:pt x="1644" y="417"/>
                    <a:pt x="1633" y="417"/>
                  </a:cubicBezTo>
                  <a:moveTo>
                    <a:pt x="1813" y="92"/>
                  </a:moveTo>
                  <a:cubicBezTo>
                    <a:pt x="1823" y="82"/>
                    <a:pt x="1824" y="68"/>
                    <a:pt x="1817" y="61"/>
                  </a:cubicBezTo>
                  <a:lnTo>
                    <a:pt x="1817" y="61"/>
                  </a:lnTo>
                  <a:cubicBezTo>
                    <a:pt x="1810" y="54"/>
                    <a:pt x="1795" y="55"/>
                    <a:pt x="1785" y="65"/>
                  </a:cubicBezTo>
                  <a:lnTo>
                    <a:pt x="1785" y="65"/>
                  </a:lnTo>
                  <a:cubicBezTo>
                    <a:pt x="1783" y="67"/>
                    <a:pt x="1772" y="78"/>
                    <a:pt x="1768" y="82"/>
                  </a:cubicBezTo>
                  <a:lnTo>
                    <a:pt x="1768" y="82"/>
                  </a:lnTo>
                  <a:cubicBezTo>
                    <a:pt x="1759" y="90"/>
                    <a:pt x="1757" y="105"/>
                    <a:pt x="1766" y="113"/>
                  </a:cubicBezTo>
                  <a:lnTo>
                    <a:pt x="1766" y="113"/>
                  </a:lnTo>
                  <a:cubicBezTo>
                    <a:pt x="1773" y="120"/>
                    <a:pt x="1786" y="119"/>
                    <a:pt x="1796" y="109"/>
                  </a:cubicBezTo>
                  <a:lnTo>
                    <a:pt x="1796" y="109"/>
                  </a:lnTo>
                  <a:cubicBezTo>
                    <a:pt x="1799" y="106"/>
                    <a:pt x="1811" y="94"/>
                    <a:pt x="1813" y="92"/>
                  </a:cubicBezTo>
                  <a:moveTo>
                    <a:pt x="1468" y="382"/>
                  </a:moveTo>
                  <a:cubicBezTo>
                    <a:pt x="1466" y="384"/>
                    <a:pt x="1455" y="395"/>
                    <a:pt x="1451" y="399"/>
                  </a:cubicBezTo>
                  <a:lnTo>
                    <a:pt x="1451" y="399"/>
                  </a:lnTo>
                  <a:cubicBezTo>
                    <a:pt x="1443" y="408"/>
                    <a:pt x="1440" y="422"/>
                    <a:pt x="1449" y="430"/>
                  </a:cubicBezTo>
                  <a:lnTo>
                    <a:pt x="1449" y="430"/>
                  </a:lnTo>
                  <a:cubicBezTo>
                    <a:pt x="1456" y="437"/>
                    <a:pt x="1470" y="436"/>
                    <a:pt x="1479" y="426"/>
                  </a:cubicBezTo>
                  <a:lnTo>
                    <a:pt x="1479" y="426"/>
                  </a:lnTo>
                  <a:cubicBezTo>
                    <a:pt x="1482" y="424"/>
                    <a:pt x="1494" y="411"/>
                    <a:pt x="1497" y="409"/>
                  </a:cubicBezTo>
                  <a:lnTo>
                    <a:pt x="1497" y="409"/>
                  </a:lnTo>
                  <a:cubicBezTo>
                    <a:pt x="1506" y="399"/>
                    <a:pt x="1508" y="385"/>
                    <a:pt x="1500" y="378"/>
                  </a:cubicBezTo>
                  <a:lnTo>
                    <a:pt x="1500" y="378"/>
                  </a:lnTo>
                  <a:cubicBezTo>
                    <a:pt x="1493" y="371"/>
                    <a:pt x="1478" y="372"/>
                    <a:pt x="1468" y="382"/>
                  </a:cubicBezTo>
                  <a:moveTo>
                    <a:pt x="1479" y="65"/>
                  </a:moveTo>
                  <a:cubicBezTo>
                    <a:pt x="1470" y="55"/>
                    <a:pt x="1456" y="54"/>
                    <a:pt x="1449" y="61"/>
                  </a:cubicBezTo>
                  <a:lnTo>
                    <a:pt x="1449" y="61"/>
                  </a:lnTo>
                  <a:cubicBezTo>
                    <a:pt x="1440" y="68"/>
                    <a:pt x="1443" y="82"/>
                    <a:pt x="1451" y="92"/>
                  </a:cubicBezTo>
                  <a:lnTo>
                    <a:pt x="1451" y="92"/>
                  </a:lnTo>
                  <a:cubicBezTo>
                    <a:pt x="1455" y="94"/>
                    <a:pt x="1466" y="106"/>
                    <a:pt x="1468" y="109"/>
                  </a:cubicBezTo>
                  <a:lnTo>
                    <a:pt x="1468" y="109"/>
                  </a:lnTo>
                  <a:cubicBezTo>
                    <a:pt x="1478" y="119"/>
                    <a:pt x="1493" y="120"/>
                    <a:pt x="1500" y="113"/>
                  </a:cubicBezTo>
                  <a:lnTo>
                    <a:pt x="1500" y="113"/>
                  </a:lnTo>
                  <a:cubicBezTo>
                    <a:pt x="1508" y="105"/>
                    <a:pt x="1506" y="90"/>
                    <a:pt x="1497" y="82"/>
                  </a:cubicBezTo>
                  <a:lnTo>
                    <a:pt x="1497" y="82"/>
                  </a:lnTo>
                  <a:cubicBezTo>
                    <a:pt x="1494" y="78"/>
                    <a:pt x="1482" y="67"/>
                    <a:pt x="1479" y="65"/>
                  </a:cubicBezTo>
                  <a:moveTo>
                    <a:pt x="1768" y="409"/>
                  </a:moveTo>
                  <a:cubicBezTo>
                    <a:pt x="1772" y="411"/>
                    <a:pt x="1783" y="424"/>
                    <a:pt x="1785" y="426"/>
                  </a:cubicBezTo>
                  <a:lnTo>
                    <a:pt x="1785" y="426"/>
                  </a:lnTo>
                  <a:cubicBezTo>
                    <a:pt x="1795" y="436"/>
                    <a:pt x="1810" y="437"/>
                    <a:pt x="1817" y="430"/>
                  </a:cubicBezTo>
                  <a:lnTo>
                    <a:pt x="1817" y="430"/>
                  </a:lnTo>
                  <a:cubicBezTo>
                    <a:pt x="1824" y="422"/>
                    <a:pt x="1823" y="408"/>
                    <a:pt x="1813" y="399"/>
                  </a:cubicBezTo>
                  <a:lnTo>
                    <a:pt x="1813" y="399"/>
                  </a:lnTo>
                  <a:cubicBezTo>
                    <a:pt x="1811" y="395"/>
                    <a:pt x="1799" y="384"/>
                    <a:pt x="1796" y="382"/>
                  </a:cubicBezTo>
                  <a:lnTo>
                    <a:pt x="1796" y="382"/>
                  </a:lnTo>
                  <a:cubicBezTo>
                    <a:pt x="1786" y="372"/>
                    <a:pt x="1773" y="371"/>
                    <a:pt x="1766" y="378"/>
                  </a:cubicBezTo>
                  <a:lnTo>
                    <a:pt x="1766" y="378"/>
                  </a:lnTo>
                  <a:cubicBezTo>
                    <a:pt x="1757" y="385"/>
                    <a:pt x="1759" y="399"/>
                    <a:pt x="1768" y="409"/>
                  </a:cubicBezTo>
                </a:path>
                <a:path w="5771" h="491">
                  <a:moveTo>
                    <a:pt x="3656" y="180"/>
                  </a:moveTo>
                  <a:cubicBezTo>
                    <a:pt x="3498" y="138"/>
                    <a:pt x="3498" y="138"/>
                    <a:pt x="3498" y="138"/>
                  </a:cubicBezTo>
                  <a:lnTo>
                    <a:pt x="3498" y="138"/>
                  </a:lnTo>
                  <a:cubicBezTo>
                    <a:pt x="3470" y="35"/>
                    <a:pt x="3470" y="35"/>
                    <a:pt x="3470" y="35"/>
                  </a:cubicBezTo>
                  <a:lnTo>
                    <a:pt x="3470" y="35"/>
                  </a:lnTo>
                  <a:cubicBezTo>
                    <a:pt x="3468" y="26"/>
                    <a:pt x="3458" y="21"/>
                    <a:pt x="3449" y="23"/>
                  </a:cubicBezTo>
                  <a:lnTo>
                    <a:pt x="3449" y="23"/>
                  </a:lnTo>
                  <a:cubicBezTo>
                    <a:pt x="3256" y="75"/>
                    <a:pt x="3256" y="75"/>
                    <a:pt x="3256" y="75"/>
                  </a:cubicBezTo>
                  <a:lnTo>
                    <a:pt x="3256" y="75"/>
                  </a:lnTo>
                  <a:cubicBezTo>
                    <a:pt x="3246" y="77"/>
                    <a:pt x="3241" y="87"/>
                    <a:pt x="3243" y="95"/>
                  </a:cubicBezTo>
                  <a:lnTo>
                    <a:pt x="3243" y="95"/>
                  </a:lnTo>
                  <a:cubicBezTo>
                    <a:pt x="3312" y="352"/>
                    <a:pt x="3312" y="352"/>
                    <a:pt x="3312" y="352"/>
                  </a:cubicBezTo>
                  <a:lnTo>
                    <a:pt x="3312" y="352"/>
                  </a:lnTo>
                  <a:cubicBezTo>
                    <a:pt x="3314" y="360"/>
                    <a:pt x="3324" y="366"/>
                    <a:pt x="3333" y="364"/>
                  </a:cubicBezTo>
                  <a:lnTo>
                    <a:pt x="3333" y="364"/>
                  </a:lnTo>
                  <a:cubicBezTo>
                    <a:pt x="3410" y="342"/>
                    <a:pt x="3410" y="342"/>
                    <a:pt x="3410" y="342"/>
                  </a:cubicBezTo>
                  <a:lnTo>
                    <a:pt x="3410" y="342"/>
                  </a:lnTo>
                  <a:cubicBezTo>
                    <a:pt x="3400" y="382"/>
                    <a:pt x="3400" y="382"/>
                    <a:pt x="3400" y="382"/>
                  </a:cubicBezTo>
                  <a:lnTo>
                    <a:pt x="3400" y="382"/>
                  </a:lnTo>
                  <a:cubicBezTo>
                    <a:pt x="3397" y="390"/>
                    <a:pt x="3403" y="400"/>
                    <a:pt x="3411" y="402"/>
                  </a:cubicBezTo>
                  <a:lnTo>
                    <a:pt x="3411" y="402"/>
                  </a:lnTo>
                  <a:cubicBezTo>
                    <a:pt x="3584" y="448"/>
                    <a:pt x="3584" y="448"/>
                    <a:pt x="3584" y="448"/>
                  </a:cubicBezTo>
                  <a:lnTo>
                    <a:pt x="3584" y="448"/>
                  </a:lnTo>
                  <a:cubicBezTo>
                    <a:pt x="3593" y="451"/>
                    <a:pt x="3603" y="446"/>
                    <a:pt x="3605" y="437"/>
                  </a:cubicBezTo>
                  <a:lnTo>
                    <a:pt x="3605" y="437"/>
                  </a:lnTo>
                  <a:cubicBezTo>
                    <a:pt x="3668" y="201"/>
                    <a:pt x="3668" y="201"/>
                    <a:pt x="3668" y="201"/>
                  </a:cubicBezTo>
                  <a:lnTo>
                    <a:pt x="3668" y="201"/>
                  </a:lnTo>
                  <a:cubicBezTo>
                    <a:pt x="3670" y="192"/>
                    <a:pt x="3665" y="183"/>
                    <a:pt x="3656" y="180"/>
                  </a:cubicBezTo>
                  <a:moveTo>
                    <a:pt x="3277" y="101"/>
                  </a:moveTo>
                  <a:cubicBezTo>
                    <a:pt x="3444" y="56"/>
                    <a:pt x="3444" y="56"/>
                    <a:pt x="3444" y="56"/>
                  </a:cubicBezTo>
                  <a:lnTo>
                    <a:pt x="3444" y="56"/>
                  </a:lnTo>
                  <a:cubicBezTo>
                    <a:pt x="3506" y="286"/>
                    <a:pt x="3506" y="286"/>
                    <a:pt x="3506" y="286"/>
                  </a:cubicBezTo>
                  <a:lnTo>
                    <a:pt x="3506" y="286"/>
                  </a:lnTo>
                  <a:cubicBezTo>
                    <a:pt x="3339" y="331"/>
                    <a:pt x="3339" y="331"/>
                    <a:pt x="3339" y="331"/>
                  </a:cubicBezTo>
                  <a:lnTo>
                    <a:pt x="3339" y="331"/>
                  </a:lnTo>
                  <a:lnTo>
                    <a:pt x="3277" y="101"/>
                  </a:lnTo>
                  <a:close/>
                  <a:moveTo>
                    <a:pt x="3576" y="416"/>
                  </a:moveTo>
                  <a:cubicBezTo>
                    <a:pt x="3432" y="376"/>
                    <a:pt x="3432" y="376"/>
                    <a:pt x="3432" y="376"/>
                  </a:cubicBezTo>
                  <a:lnTo>
                    <a:pt x="3432" y="376"/>
                  </a:lnTo>
                  <a:cubicBezTo>
                    <a:pt x="3443" y="334"/>
                    <a:pt x="3443" y="334"/>
                    <a:pt x="3443" y="334"/>
                  </a:cubicBezTo>
                  <a:lnTo>
                    <a:pt x="3443" y="334"/>
                  </a:lnTo>
                  <a:cubicBezTo>
                    <a:pt x="3526" y="311"/>
                    <a:pt x="3526" y="311"/>
                    <a:pt x="3526" y="311"/>
                  </a:cubicBezTo>
                  <a:lnTo>
                    <a:pt x="3526" y="311"/>
                  </a:lnTo>
                  <a:cubicBezTo>
                    <a:pt x="3535" y="309"/>
                    <a:pt x="3541" y="300"/>
                    <a:pt x="3538" y="291"/>
                  </a:cubicBezTo>
                  <a:lnTo>
                    <a:pt x="3538" y="291"/>
                  </a:lnTo>
                  <a:cubicBezTo>
                    <a:pt x="3506" y="172"/>
                    <a:pt x="3506" y="172"/>
                    <a:pt x="3506" y="172"/>
                  </a:cubicBezTo>
                  <a:lnTo>
                    <a:pt x="3506" y="172"/>
                  </a:lnTo>
                  <a:cubicBezTo>
                    <a:pt x="3633" y="206"/>
                    <a:pt x="3633" y="206"/>
                    <a:pt x="3633" y="206"/>
                  </a:cubicBezTo>
                  <a:lnTo>
                    <a:pt x="3633" y="206"/>
                  </a:lnTo>
                  <a:lnTo>
                    <a:pt x="3576" y="416"/>
                  </a:lnTo>
                  <a:close/>
                </a:path>
                <a:path w="5771" h="491">
                  <a:moveTo>
                    <a:pt x="5516" y="462"/>
                  </a:moveTo>
                  <a:cubicBezTo>
                    <a:pt x="5503" y="462"/>
                    <a:pt x="5491" y="456"/>
                    <a:pt x="5482" y="446"/>
                  </a:cubicBezTo>
                  <a:lnTo>
                    <a:pt x="5482" y="446"/>
                  </a:lnTo>
                  <a:cubicBezTo>
                    <a:pt x="5376" y="304"/>
                    <a:pt x="5376" y="304"/>
                    <a:pt x="5376" y="304"/>
                  </a:cubicBezTo>
                  <a:lnTo>
                    <a:pt x="5376" y="304"/>
                  </a:lnTo>
                  <a:cubicBezTo>
                    <a:pt x="5363" y="286"/>
                    <a:pt x="5366" y="261"/>
                    <a:pt x="5383" y="246"/>
                  </a:cubicBezTo>
                  <a:lnTo>
                    <a:pt x="5383" y="246"/>
                  </a:lnTo>
                  <a:cubicBezTo>
                    <a:pt x="5403" y="232"/>
                    <a:pt x="5428" y="237"/>
                    <a:pt x="5441" y="255"/>
                  </a:cubicBezTo>
                  <a:lnTo>
                    <a:pt x="5441" y="255"/>
                  </a:lnTo>
                  <a:cubicBezTo>
                    <a:pt x="5511" y="347"/>
                    <a:pt x="5511" y="347"/>
                    <a:pt x="5511" y="347"/>
                  </a:cubicBezTo>
                  <a:lnTo>
                    <a:pt x="5511" y="347"/>
                  </a:lnTo>
                  <a:cubicBezTo>
                    <a:pt x="5689" y="64"/>
                    <a:pt x="5689" y="64"/>
                    <a:pt x="5689" y="64"/>
                  </a:cubicBezTo>
                  <a:lnTo>
                    <a:pt x="5689" y="64"/>
                  </a:lnTo>
                  <a:cubicBezTo>
                    <a:pt x="5701" y="45"/>
                    <a:pt x="5726" y="39"/>
                    <a:pt x="5745" y="51"/>
                  </a:cubicBezTo>
                  <a:lnTo>
                    <a:pt x="5745" y="51"/>
                  </a:lnTo>
                  <a:cubicBezTo>
                    <a:pt x="5765" y="63"/>
                    <a:pt x="5771" y="88"/>
                    <a:pt x="5759" y="109"/>
                  </a:cubicBezTo>
                  <a:lnTo>
                    <a:pt x="5759" y="109"/>
                  </a:lnTo>
                  <a:cubicBezTo>
                    <a:pt x="5550" y="443"/>
                    <a:pt x="5550" y="443"/>
                    <a:pt x="5550" y="443"/>
                  </a:cubicBezTo>
                  <a:lnTo>
                    <a:pt x="5550" y="443"/>
                  </a:lnTo>
                  <a:cubicBezTo>
                    <a:pt x="5543" y="454"/>
                    <a:pt x="5531" y="460"/>
                    <a:pt x="5517" y="462"/>
                  </a:cubicBezTo>
                  <a:lnTo>
                    <a:pt x="5517" y="462"/>
                  </a:lnTo>
                  <a:cubicBezTo>
                    <a:pt x="5517" y="462"/>
                    <a:pt x="5516" y="462"/>
                    <a:pt x="5516" y="46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228" name="table 228"/>
          <p:cNvGraphicFramePr>
            <a:graphicFrameLocks noGrp="1"/>
          </p:cNvGraphicFramePr>
          <p:nvPr/>
        </p:nvGraphicFramePr>
        <p:xfrm>
          <a:off x="3077665" y="1314828"/>
          <a:ext cx="5100320" cy="1395095"/>
        </p:xfrm>
        <a:graphic>
          <a:graphicData uri="http://schemas.openxmlformats.org/drawingml/2006/table">
            <a:tbl>
              <a:tblPr/>
              <a:tblGrid>
                <a:gridCol w="2550160"/>
                <a:gridCol w="2550160"/>
              </a:tblGrid>
              <a:tr h="13950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087"/>
                        </a:lnSpc>
                      </a:pPr>
                      <a:endParaRPr lang="Arial" altLang="Arial" sz="100"/>
                    </a:p>
                    <a:p>
                      <a:pPr marL="2581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发表学术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论文</a:t>
                      </a:r>
                      <a:endParaRPr lang="Microsoft YaHei" altLang="Microsoft YaHei" sz="2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142" indent="-1142" algn="l" rtl="0" eaLnBrk="0">
                        <a:lnSpc>
                          <a:spcPct val="150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将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项目研究成果以学术论        </a:t>
                      </a: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文的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形式发表在国内外知        </a:t>
                      </a:r>
                      <a:r>
                        <a:rPr sz="15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名学术期刊上</a:t>
                      </a:r>
                      <a:r>
                        <a:rPr sz="15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Arial" altLang="Arial" sz="100"/>
                    </a:p>
                    <a:p>
                      <a:pPr marL="474164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spc="-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申请专利</a:t>
                      </a:r>
                      <a:endParaRPr lang="Microsoft YaHei" altLang="Microsoft YaHei" sz="2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456467" indent="-571" algn="l" rtl="0" eaLnBrk="0">
                        <a:lnSpc>
                          <a:spcPct val="158000"/>
                        </a:lnSpc>
                        <a:spcBef>
                          <a:spcPts val="4"/>
                        </a:spcBef>
                      </a:pPr>
                      <a:r>
                        <a:rPr sz="14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将项目中的创新点和技</a:t>
                      </a:r>
                      <a:r>
                        <a:rPr sz="14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术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成果申请专利，保护知</a:t>
                      </a:r>
                      <a:r>
                        <a:rPr sz="14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识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产权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29" name="textbox 229"/>
          <p:cNvSpPr/>
          <p:nvPr/>
        </p:nvSpPr>
        <p:spPr>
          <a:xfrm>
            <a:off x="8550213" y="3228768"/>
            <a:ext cx="2118995" cy="144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04"/>
              </a:lnSpc>
            </a:pPr>
            <a:endParaRPr lang="Arial" altLang="Arial" sz="100"/>
          </a:p>
          <a:p>
            <a:pPr marL="13757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</a:t>
            </a:r>
            <a:endParaRPr lang="Microsoft YaHei" altLang="Microsoft YaHei" sz="2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4223" indent="-1523" algn="l" rtl="0" eaLnBrk="0">
              <a:lnSpc>
                <a:spcPct val="15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项目实施，培养一批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高素质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的科研人才和技术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骨干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0" name="textbox 230"/>
          <p:cNvSpPr/>
          <p:nvPr/>
        </p:nvSpPr>
        <p:spPr>
          <a:xfrm>
            <a:off x="1245654" y="4424723"/>
            <a:ext cx="2081529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8"/>
              </a:lnSpc>
            </a:pPr>
            <a:endParaRPr lang="Arial" altLang="Arial" sz="100"/>
          </a:p>
          <a:p>
            <a:pPr marL="12890" algn="l" rtl="0" eaLnBrk="0">
              <a:lnSpc>
                <a:spcPct val="82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研究背景、目的、方法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结果和结论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31" name="textbox 231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2" name="textbox 252"/>
          <p:cNvSpPr/>
          <p:nvPr/>
        </p:nvSpPr>
        <p:spPr>
          <a:xfrm>
            <a:off x="1245845" y="4081061"/>
            <a:ext cx="2118995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3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、系统地阐述项目的</a:t>
            </a:r>
            <a:endParaRPr lang="Microsoft YaHei" altLang="Microsoft YaHei" sz="15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1292758" y="3931575"/>
            <a:ext cx="2417248" cy="311950"/>
            <a:chExt cx="2417248" cy="311950"/>
          </a:xfrm>
        </p:grpSpPr>
        <p:sp>
          <p:nvSpPr>
            <p:cNvPr id="253" name="path"/>
            <p:cNvSpPr/>
            <p:nvPr/>
          </p:nvSpPr>
          <p:spPr>
            <a:xfrm>
              <a:off x="0" y="3075"/>
              <a:ext cx="2413611" cy="305799"/>
            </a:xfrm>
            <a:custGeom>
              <a:rect l="0" t="0" r="0" b="0"/>
              <a:pathLst>
                <a:path w="3800" h="481">
                  <a:moveTo>
                    <a:pt x="3800" y="481"/>
                  </a:moveTo>
                  <a:lnTo>
                    <a:pt x="3393" y="0"/>
                  </a:lnTo>
                  <a:lnTo>
                    <a:pt x="0" y="0"/>
                  </a:ln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151373" y="0"/>
              <a:ext cx="265874" cy="311950"/>
            </a:xfrm>
            <a:custGeom>
              <a:rect l="0" t="0" r="0" b="0"/>
              <a:pathLst>
                <a:path w="418" h="491">
                  <a:moveTo>
                    <a:pt x="412" y="486"/>
                  </a:moveTo>
                  <a:lnTo>
                    <a:pt x="5" y="4"/>
                  </a:lnTo>
                </a:path>
              </a:pathLst>
            </a:custGeom>
            <a:noFill/>
            <a:ln w="9525" cap="flat">
              <a:solidFill>
                <a:srgbClr val="EB554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5" name="textbox 255"/>
          <p:cNvSpPr/>
          <p:nvPr/>
        </p:nvSpPr>
        <p:spPr>
          <a:xfrm>
            <a:off x="1250055" y="3555572"/>
            <a:ext cx="207645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9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完成项目研究报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2000"/>
          </a:p>
        </p:txBody>
      </p:sp>
      <p:sp>
        <p:nvSpPr>
          <p:cNvPr id="256" name="rect"/>
          <p:cNvSpPr/>
          <p:nvPr/>
        </p:nvSpPr>
        <p:spPr>
          <a:xfrm>
            <a:off x="1292758" y="3929888"/>
            <a:ext cx="2155010" cy="952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7" name="textbox 257"/>
          <p:cNvSpPr/>
          <p:nvPr/>
        </p:nvSpPr>
        <p:spPr>
          <a:xfrm>
            <a:off x="1114435" y="3946880"/>
            <a:ext cx="2691764" cy="1559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16"/>
              </a:lnSpc>
            </a:pPr>
            <a:endParaRPr lang="Arial" altLang="Arial" sz="100"/>
          </a:p>
          <a:p>
            <a:pPr marL="18881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</a:t>
            </a:r>
            <a:endParaRPr lang="Microsoft YaHei" altLang="Microsoft YaHei" sz="2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4414" indent="-1714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研究成果进行深入分析和理论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，发表在国内外知名学术期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刊上。</a:t>
            </a:r>
            <a:endParaRPr lang="Microsoft YaHei" altLang="Microsoft YaHei" sz="1500"/>
          </a:p>
        </p:txBody>
      </p:sp>
      <p:sp>
        <p:nvSpPr>
          <p:cNvPr id="258" name="textbox 258"/>
          <p:cNvSpPr/>
          <p:nvPr/>
        </p:nvSpPr>
        <p:spPr>
          <a:xfrm>
            <a:off x="8385354" y="3948423"/>
            <a:ext cx="3035300" cy="1215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32"/>
              </a:lnSpc>
            </a:pPr>
            <a:endParaRPr lang="Arial" altLang="Arial" sz="100"/>
          </a:p>
          <a:p>
            <a:pPr marL="14528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技术说明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081" indent="-381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针对实际应用，编写技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说明书，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指导相关人员进行实际操作和应用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9" name="textbox 259"/>
          <p:cNvSpPr/>
          <p:nvPr/>
        </p:nvSpPr>
        <p:spPr>
          <a:xfrm>
            <a:off x="8383830" y="1570833"/>
            <a:ext cx="2691764" cy="1040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57"/>
              </a:lnSpc>
            </a:pPr>
            <a:endParaRPr lang="Arial" altLang="Arial" sz="100"/>
          </a:p>
          <a:p>
            <a:pPr marL="18367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</a:t>
            </a:r>
            <a:endParaRPr lang="Microsoft YaHei" altLang="Microsoft YaHei" sz="2000"/>
          </a:p>
          <a:p>
            <a:pPr marL="15557" indent="-2857" algn="l" rtl="0" eaLnBrk="0">
              <a:lnSpc>
                <a:spcPct val="151000"/>
              </a:lnSpc>
              <a:spcBef>
                <a:spcPts val="35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项目中的创新点和技术成果申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请专利，保护知识产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5295618" y="2778478"/>
            <a:ext cx="1600763" cy="1602130"/>
            <a:chExt cx="1600763" cy="1602130"/>
          </a:xfrm>
        </p:grpSpPr>
        <p:sp>
          <p:nvSpPr>
            <p:cNvPr id="260" name="path"/>
            <p:cNvSpPr/>
            <p:nvPr/>
          </p:nvSpPr>
          <p:spPr>
            <a:xfrm>
              <a:off x="6674" y="7701"/>
              <a:ext cx="1586556" cy="1586555"/>
            </a:xfrm>
            <a:custGeom>
              <a:rect l="0" t="0" r="0" b="0"/>
              <a:pathLst>
                <a:path w="2498" h="2498">
                  <a:moveTo>
                    <a:pt x="0" y="1249"/>
                  </a:moveTo>
                  <a:cubicBezTo>
                    <a:pt x="0" y="559"/>
                    <a:pt x="559" y="0"/>
                    <a:pt x="1249" y="0"/>
                  </a:cubicBezTo>
                  <a:lnTo>
                    <a:pt x="1249" y="0"/>
                  </a:lnTo>
                  <a:lnTo>
                    <a:pt x="1249" y="0"/>
                  </a:lnTo>
                  <a:lnTo>
                    <a:pt x="1249" y="0"/>
                  </a:lnTo>
                  <a:cubicBezTo>
                    <a:pt x="1939" y="0"/>
                    <a:pt x="2498" y="559"/>
                    <a:pt x="2498" y="1249"/>
                  </a:cubicBezTo>
                  <a:lnTo>
                    <a:pt x="2498" y="1249"/>
                  </a:lnTo>
                  <a:cubicBezTo>
                    <a:pt x="2498" y="1249"/>
                    <a:pt x="2498" y="1249"/>
                    <a:pt x="2498" y="1249"/>
                  </a:cubicBezTo>
                  <a:lnTo>
                    <a:pt x="2498" y="1249"/>
                  </a:lnTo>
                  <a:lnTo>
                    <a:pt x="2498" y="1249"/>
                  </a:lnTo>
                  <a:lnTo>
                    <a:pt x="2498" y="1249"/>
                  </a:lnTo>
                  <a:cubicBezTo>
                    <a:pt x="2498" y="1939"/>
                    <a:pt x="1939" y="2498"/>
                    <a:pt x="1249" y="2498"/>
                  </a:cubicBezTo>
                  <a:lnTo>
                    <a:pt x="1249" y="2498"/>
                  </a:lnTo>
                  <a:lnTo>
                    <a:pt x="1249" y="2498"/>
                  </a:lnTo>
                  <a:lnTo>
                    <a:pt x="1249" y="2498"/>
                  </a:lnTo>
                  <a:cubicBezTo>
                    <a:pt x="559" y="2498"/>
                    <a:pt x="0" y="1939"/>
                    <a:pt x="0" y="1249"/>
                  </a:cubicBezTo>
                  <a:lnTo>
                    <a:pt x="0" y="124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0"/>
              <a:ext cx="1600763" cy="1602130"/>
            </a:xfrm>
            <a:custGeom>
              <a:rect l="0" t="0" r="0" b="0"/>
              <a:pathLst>
                <a:path w="2520" h="2523">
                  <a:moveTo>
                    <a:pt x="1069" y="1262"/>
                  </a:moveTo>
                  <a:cubicBezTo>
                    <a:pt x="1069" y="1156"/>
                    <a:pt x="1154" y="1071"/>
                    <a:pt x="1260" y="1071"/>
                  </a:cubicBezTo>
                  <a:lnTo>
                    <a:pt x="1260" y="1071"/>
                  </a:lnTo>
                  <a:lnTo>
                    <a:pt x="1260" y="1071"/>
                  </a:lnTo>
                  <a:lnTo>
                    <a:pt x="1260" y="1071"/>
                  </a:lnTo>
                  <a:cubicBezTo>
                    <a:pt x="1365" y="1071"/>
                    <a:pt x="1451" y="1156"/>
                    <a:pt x="1451" y="1262"/>
                  </a:cubicBezTo>
                  <a:lnTo>
                    <a:pt x="1451" y="1262"/>
                  </a:lnTo>
                  <a:cubicBezTo>
                    <a:pt x="1451" y="1262"/>
                    <a:pt x="1451" y="1262"/>
                    <a:pt x="1451" y="1262"/>
                  </a:cubicBezTo>
                  <a:lnTo>
                    <a:pt x="1451" y="1262"/>
                  </a:lnTo>
                  <a:lnTo>
                    <a:pt x="1451" y="1262"/>
                  </a:lnTo>
                  <a:lnTo>
                    <a:pt x="1451" y="1262"/>
                  </a:lnTo>
                  <a:cubicBezTo>
                    <a:pt x="1451" y="1367"/>
                    <a:pt x="1365" y="1453"/>
                    <a:pt x="1260" y="1453"/>
                  </a:cubicBezTo>
                  <a:lnTo>
                    <a:pt x="1260" y="1453"/>
                  </a:lnTo>
                  <a:lnTo>
                    <a:pt x="1260" y="1453"/>
                  </a:lnTo>
                  <a:lnTo>
                    <a:pt x="1260" y="1453"/>
                  </a:lnTo>
                  <a:cubicBezTo>
                    <a:pt x="1154" y="1453"/>
                    <a:pt x="1069" y="1367"/>
                    <a:pt x="1069" y="1262"/>
                  </a:cubicBezTo>
                  <a:lnTo>
                    <a:pt x="1069" y="1262"/>
                  </a:lnTo>
                  <a:close/>
                </a:path>
                <a:path w="2520" h="2523">
                  <a:moveTo>
                    <a:pt x="1260" y="0"/>
                  </a:moveTo>
                  <a:cubicBezTo>
                    <a:pt x="563" y="0"/>
                    <a:pt x="0" y="565"/>
                    <a:pt x="0" y="1261"/>
                  </a:cubicBezTo>
                  <a:lnTo>
                    <a:pt x="0" y="1261"/>
                  </a:lnTo>
                  <a:cubicBezTo>
                    <a:pt x="0" y="1959"/>
                    <a:pt x="563" y="2523"/>
                    <a:pt x="1260" y="2523"/>
                  </a:cubicBezTo>
                  <a:lnTo>
                    <a:pt x="1260" y="2523"/>
                  </a:lnTo>
                  <a:cubicBezTo>
                    <a:pt x="1957" y="2523"/>
                    <a:pt x="2520" y="1959"/>
                    <a:pt x="2520" y="1261"/>
                  </a:cubicBezTo>
                  <a:lnTo>
                    <a:pt x="2520" y="1261"/>
                  </a:lnTo>
                  <a:cubicBezTo>
                    <a:pt x="2520" y="565"/>
                    <a:pt x="1957" y="0"/>
                    <a:pt x="1260" y="0"/>
                  </a:cubicBezTo>
                  <a:moveTo>
                    <a:pt x="1260" y="2339"/>
                  </a:moveTo>
                  <a:cubicBezTo>
                    <a:pt x="666" y="2339"/>
                    <a:pt x="183" y="1857"/>
                    <a:pt x="183" y="1261"/>
                  </a:cubicBezTo>
                  <a:lnTo>
                    <a:pt x="183" y="1261"/>
                  </a:lnTo>
                  <a:cubicBezTo>
                    <a:pt x="183" y="667"/>
                    <a:pt x="666" y="183"/>
                    <a:pt x="1260" y="183"/>
                  </a:cubicBezTo>
                  <a:lnTo>
                    <a:pt x="1260" y="183"/>
                  </a:lnTo>
                  <a:cubicBezTo>
                    <a:pt x="1854" y="183"/>
                    <a:pt x="2337" y="667"/>
                    <a:pt x="2337" y="1261"/>
                  </a:cubicBezTo>
                  <a:lnTo>
                    <a:pt x="2337" y="1261"/>
                  </a:lnTo>
                  <a:cubicBezTo>
                    <a:pt x="2337" y="1857"/>
                    <a:pt x="1854" y="2339"/>
                    <a:pt x="1260" y="2339"/>
                  </a:cubicBezTo>
                </a:path>
                <a:path w="2520" h="2523">
                  <a:moveTo>
                    <a:pt x="1259" y="363"/>
                  </a:moveTo>
                  <a:cubicBezTo>
                    <a:pt x="762" y="363"/>
                    <a:pt x="359" y="764"/>
                    <a:pt x="359" y="1261"/>
                  </a:cubicBezTo>
                  <a:lnTo>
                    <a:pt x="359" y="1261"/>
                  </a:lnTo>
                  <a:cubicBezTo>
                    <a:pt x="359" y="1758"/>
                    <a:pt x="762" y="2161"/>
                    <a:pt x="1259" y="2161"/>
                  </a:cubicBezTo>
                  <a:lnTo>
                    <a:pt x="1259" y="2161"/>
                  </a:lnTo>
                  <a:cubicBezTo>
                    <a:pt x="1756" y="2161"/>
                    <a:pt x="2159" y="1758"/>
                    <a:pt x="2159" y="1261"/>
                  </a:cubicBezTo>
                  <a:lnTo>
                    <a:pt x="2159" y="1261"/>
                  </a:lnTo>
                  <a:cubicBezTo>
                    <a:pt x="2159" y="764"/>
                    <a:pt x="1756" y="363"/>
                    <a:pt x="1259" y="363"/>
                  </a:cubicBezTo>
                  <a:moveTo>
                    <a:pt x="1259" y="1995"/>
                  </a:moveTo>
                  <a:cubicBezTo>
                    <a:pt x="854" y="1995"/>
                    <a:pt x="525" y="1666"/>
                    <a:pt x="525" y="1261"/>
                  </a:cubicBezTo>
                  <a:lnTo>
                    <a:pt x="525" y="1261"/>
                  </a:lnTo>
                  <a:cubicBezTo>
                    <a:pt x="525" y="856"/>
                    <a:pt x="854" y="527"/>
                    <a:pt x="1259" y="527"/>
                  </a:cubicBezTo>
                  <a:lnTo>
                    <a:pt x="1259" y="527"/>
                  </a:lnTo>
                  <a:cubicBezTo>
                    <a:pt x="1664" y="527"/>
                    <a:pt x="1993" y="856"/>
                    <a:pt x="1993" y="1261"/>
                  </a:cubicBezTo>
                  <a:lnTo>
                    <a:pt x="1993" y="1261"/>
                  </a:lnTo>
                  <a:cubicBezTo>
                    <a:pt x="1993" y="1666"/>
                    <a:pt x="1664" y="1995"/>
                    <a:pt x="1259" y="1995"/>
                  </a:cubicBezTo>
                </a:path>
                <a:path w="2520" h="2523">
                  <a:moveTo>
                    <a:pt x="1260" y="732"/>
                  </a:moveTo>
                  <a:cubicBezTo>
                    <a:pt x="968" y="732"/>
                    <a:pt x="730" y="969"/>
                    <a:pt x="730" y="1261"/>
                  </a:cubicBezTo>
                  <a:lnTo>
                    <a:pt x="730" y="1261"/>
                  </a:lnTo>
                  <a:cubicBezTo>
                    <a:pt x="730" y="1553"/>
                    <a:pt x="968" y="1792"/>
                    <a:pt x="1260" y="1792"/>
                  </a:cubicBezTo>
                  <a:lnTo>
                    <a:pt x="1260" y="1792"/>
                  </a:lnTo>
                  <a:cubicBezTo>
                    <a:pt x="1553" y="1792"/>
                    <a:pt x="1790" y="1553"/>
                    <a:pt x="1790" y="1261"/>
                  </a:cubicBezTo>
                  <a:lnTo>
                    <a:pt x="1790" y="1261"/>
                  </a:lnTo>
                  <a:cubicBezTo>
                    <a:pt x="1790" y="969"/>
                    <a:pt x="1553" y="732"/>
                    <a:pt x="1260" y="732"/>
                  </a:cubicBezTo>
                  <a:moveTo>
                    <a:pt x="1260" y="1618"/>
                  </a:moveTo>
                  <a:cubicBezTo>
                    <a:pt x="1063" y="1618"/>
                    <a:pt x="903" y="1458"/>
                    <a:pt x="903" y="1261"/>
                  </a:cubicBezTo>
                  <a:lnTo>
                    <a:pt x="903" y="1261"/>
                  </a:lnTo>
                  <a:cubicBezTo>
                    <a:pt x="903" y="1064"/>
                    <a:pt x="1063" y="906"/>
                    <a:pt x="1260" y="906"/>
                  </a:cubicBezTo>
                  <a:lnTo>
                    <a:pt x="1260" y="906"/>
                  </a:lnTo>
                  <a:cubicBezTo>
                    <a:pt x="1457" y="906"/>
                    <a:pt x="1618" y="1064"/>
                    <a:pt x="1618" y="1261"/>
                  </a:cubicBezTo>
                  <a:lnTo>
                    <a:pt x="1618" y="1261"/>
                  </a:lnTo>
                  <a:cubicBezTo>
                    <a:pt x="1618" y="1458"/>
                    <a:pt x="1457" y="1618"/>
                    <a:pt x="1260" y="1618"/>
                  </a:cubicBezTo>
                </a:path>
              </a:pathLst>
            </a:custGeom>
            <a:solidFill>
              <a:srgbClr val="F89A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2" name="textbox 262"/>
          <p:cNvSpPr/>
          <p:nvPr/>
        </p:nvSpPr>
        <p:spPr>
          <a:xfrm>
            <a:off x="1079574" y="2122300"/>
            <a:ext cx="284416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全面总结项目的研究过程和结果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6891" algn="l" rtl="0" eaLnBrk="0">
              <a:lnSpc>
                <a:spcPts val="2695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为后续研究和实际应用提供参考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3" name="textbox 263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果形式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7198489" y="2570153"/>
            <a:ext cx="584181" cy="589084"/>
            <a:chExt cx="584181" cy="589084"/>
          </a:xfrm>
        </p:grpSpPr>
        <p:sp>
          <p:nvSpPr>
            <p:cNvPr id="284" name="path"/>
            <p:cNvSpPr/>
            <p:nvPr/>
          </p:nvSpPr>
          <p:spPr>
            <a:xfrm>
              <a:off x="0" y="0"/>
              <a:ext cx="584181" cy="589084"/>
            </a:xfrm>
            <a:custGeom>
              <a:rect l="0" t="0" r="0" b="0"/>
              <a:pathLst>
                <a:path w="919" h="925">
                  <a:moveTo>
                    <a:pt x="0" y="463"/>
                  </a:moveTo>
                  <a:lnTo>
                    <a:pt x="459" y="0"/>
                  </a:lnTo>
                  <a:lnTo>
                    <a:pt x="919" y="463"/>
                  </a:lnTo>
                  <a:lnTo>
                    <a:pt x="459" y="927"/>
                  </a:lnTo>
                  <a:lnTo>
                    <a:pt x="0" y="463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textbox 285"/>
            <p:cNvSpPr/>
            <p:nvPr/>
          </p:nvSpPr>
          <p:spPr>
            <a:xfrm>
              <a:off x="-12700" y="-12700"/>
              <a:ext cx="609600" cy="6553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9476"/>
                </a:lnSpc>
              </a:pPr>
              <a:endParaRPr lang="Arial" altLang="Arial" sz="100"/>
            </a:p>
            <a:p>
              <a:pPr marL="206626" algn="l" rtl="0" eaLnBrk="0">
                <a:lnSpc>
                  <a:spcPct val="86000"/>
                </a:lnSpc>
              </a:pPr>
              <a:r>
                <a:rPr sz="1400" spc="-10">
                  <a:solidFill>
                    <a:srgbClr val="FFD2C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  <a:endParaRPr lang="Microsoft YaHei" altLang="Microsoft YaHei" sz="14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397678" y="4078166"/>
            <a:ext cx="584182" cy="584180"/>
            <a:chExt cx="584182" cy="584180"/>
          </a:xfrm>
        </p:grpSpPr>
        <p:sp>
          <p:nvSpPr>
            <p:cNvPr id="286" name="path"/>
            <p:cNvSpPr/>
            <p:nvPr/>
          </p:nvSpPr>
          <p:spPr>
            <a:xfrm>
              <a:off x="0" y="0"/>
              <a:ext cx="584182" cy="584180"/>
            </a:xfrm>
            <a:custGeom>
              <a:rect l="0" t="0" r="0" b="0"/>
              <a:pathLst>
                <a:path w="919" h="919">
                  <a:moveTo>
                    <a:pt x="0" y="459"/>
                  </a:moveTo>
                  <a:lnTo>
                    <a:pt x="459" y="0"/>
                  </a:lnTo>
                  <a:lnTo>
                    <a:pt x="919" y="459"/>
                  </a:lnTo>
                  <a:lnTo>
                    <a:pt x="459" y="919"/>
                  </a:lnTo>
                  <a:lnTo>
                    <a:pt x="0" y="459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textbox 287"/>
            <p:cNvSpPr/>
            <p:nvPr/>
          </p:nvSpPr>
          <p:spPr>
            <a:xfrm>
              <a:off x="-12700" y="-12700"/>
              <a:ext cx="609600" cy="650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206625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1400" spc="-10">
                  <a:solidFill>
                    <a:srgbClr val="FFD2C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14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397678" y="2570153"/>
            <a:ext cx="584182" cy="584179"/>
            <a:chExt cx="584182" cy="584179"/>
          </a:xfrm>
        </p:grpSpPr>
        <p:sp>
          <p:nvSpPr>
            <p:cNvPr id="288" name="path"/>
            <p:cNvSpPr/>
            <p:nvPr/>
          </p:nvSpPr>
          <p:spPr>
            <a:xfrm>
              <a:off x="0" y="0"/>
              <a:ext cx="584182" cy="584179"/>
            </a:xfrm>
            <a:custGeom>
              <a:rect l="0" t="0" r="0" b="0"/>
              <a:pathLst>
                <a:path w="919" h="919">
                  <a:moveTo>
                    <a:pt x="0" y="459"/>
                  </a:moveTo>
                  <a:lnTo>
                    <a:pt x="459" y="0"/>
                  </a:lnTo>
                  <a:lnTo>
                    <a:pt x="919" y="459"/>
                  </a:lnTo>
                  <a:lnTo>
                    <a:pt x="459" y="919"/>
                  </a:lnTo>
                  <a:lnTo>
                    <a:pt x="0" y="459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textbox 289"/>
            <p:cNvSpPr/>
            <p:nvPr/>
          </p:nvSpPr>
          <p:spPr>
            <a:xfrm>
              <a:off x="-12700" y="-12700"/>
              <a:ext cx="609600" cy="650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6000"/>
                </a:lnSpc>
              </a:pPr>
              <a:endParaRPr lang="Arial" altLang="Arial" sz="1000"/>
            </a:p>
            <a:p>
              <a:pPr algn="l" rtl="0" eaLnBrk="0">
                <a:lnSpc>
                  <a:spcPct val="7995"/>
                </a:lnSpc>
              </a:pPr>
              <a:endParaRPr lang="Arial" altLang="Arial" sz="100"/>
            </a:p>
            <a:p>
              <a:pPr marL="206625" algn="l" rtl="0" eaLnBrk="0">
                <a:lnSpc>
                  <a:spcPct val="87000"/>
                </a:lnSpc>
              </a:pPr>
              <a:r>
                <a:rPr sz="1400" spc="-10">
                  <a:solidFill>
                    <a:srgbClr val="FDDDD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  <a:endParaRPr lang="Microsoft YaHei" altLang="Microsoft YaHei" sz="14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7198489" y="4078166"/>
            <a:ext cx="584181" cy="584180"/>
            <a:chExt cx="584181" cy="584180"/>
          </a:xfrm>
        </p:grpSpPr>
        <p:sp>
          <p:nvSpPr>
            <p:cNvPr id="290" name="path"/>
            <p:cNvSpPr/>
            <p:nvPr/>
          </p:nvSpPr>
          <p:spPr>
            <a:xfrm>
              <a:off x="0" y="0"/>
              <a:ext cx="584181" cy="584180"/>
            </a:xfrm>
            <a:custGeom>
              <a:rect l="0" t="0" r="0" b="0"/>
              <a:pathLst>
                <a:path w="919" h="919">
                  <a:moveTo>
                    <a:pt x="0" y="459"/>
                  </a:moveTo>
                  <a:lnTo>
                    <a:pt x="459" y="0"/>
                  </a:lnTo>
                  <a:lnTo>
                    <a:pt x="919" y="459"/>
                  </a:lnTo>
                  <a:lnTo>
                    <a:pt x="459" y="919"/>
                  </a:lnTo>
                  <a:lnTo>
                    <a:pt x="0" y="459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textbox 291"/>
            <p:cNvSpPr/>
            <p:nvPr/>
          </p:nvSpPr>
          <p:spPr>
            <a:xfrm>
              <a:off x="-12700" y="-12700"/>
              <a:ext cx="609600" cy="650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206626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1400" spc="-10">
                  <a:solidFill>
                    <a:srgbClr val="FDDDD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  <a:endParaRPr lang="Microsoft YaHei" altLang="Microsoft YaHei" sz="1400"/>
            </a:p>
          </p:txBody>
        </p:sp>
      </p:grpSp>
      <p:sp>
        <p:nvSpPr>
          <p:cNvPr id="292" name="textbox 292"/>
          <p:cNvSpPr/>
          <p:nvPr/>
        </p:nvSpPr>
        <p:spPr>
          <a:xfrm>
            <a:off x="1115217" y="1570575"/>
            <a:ext cx="105283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https://d.book118.com/097106156154006053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2024-09-27T20:54:46.085</cp:lastPrinted>
  <dcterms:created xsi:type="dcterms:W3CDTF">2024-09-27T12:54:46Z</dcterms:created>
  <dcterms:modified xsi:type="dcterms:W3CDTF">2024-09-27T12:54:47Z</dcterms:modified>
</cp:coreProperties>
</file>