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415C699-4567-4C9F-8BDA-EA610D0DDE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A65533-5507-44F0-860E-04B3C41639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1054C4E-1EDA-4779-BBE0-5221E457AB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BA7C7B5-22E2-4184-B7AF-96CFF4A9B2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3F7557-C3E5-4146-B7FA-FDA4FF77C31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52C444-9ADC-4244-9571-A1FF07A607A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9C00B6B-F2A3-49A0-8A4B-01B9E333A76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11C530-6CC7-4657-9DC9-B89D6FB172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24F3AF-46E7-43D6-B3DD-E647C6E7B7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0735C4-BEEA-49A1-BDA1-8F02BF3715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E70916-12C9-49C5-982E-DEE7EF43B0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7122041121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特种设备检验人员考核培训课件安全测试与风险评估</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汇报时间：2024-01-14</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安全测试概述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风险评估基础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特种设备安全测试技术</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特种设备风险评估实践</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安全测试与风险评估案例分析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安全测试概述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目的</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安全测试是对特种设备检验人员考核培训课件在安全性方面进行全面的检测、评估和验证的过程。</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确保课件在使用过程中不会对人员、设备或环境造成危害，保障特种设备检验人员的培训质量和安全。</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安全测试定义与目的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748" b="2174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客观公正、科学严谨、全面覆盖、突出重点。</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包括基于风险的安全测试、基于威胁的安全测试、基于漏洞的安全测试等，采用静态分析、动态分析、模糊测试等多种技术手段。</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安全测试原则及方法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方法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原则</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安全测试流程与规范</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确定测试目标、制定测试计划、设计测试用例、执行测试用例、记录测试结果、分析测试结果、编写测试报告。</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流程</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遵循国际、国内相关标准和规范，如ISO 29119软件测试标准、GB/T 25000.51-2016《系统与软件工程 系统与软件质量要求和评价(SQuaRE) 第51部分:就绪可用软件产品(RUSP)的质量要求和测试细则》等。同时，结合实际情况，制定详细的测试规范，包括测试环境搭建、测试数据准备、测试用例编写与执行等方面的要求。</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规范</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风险评估基础</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对特种设备检验过程中可能存在的危险源进行识别、分析和评价，以确定风险等级和采取相应控制措施的过程。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风险评估定义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通过风险评估，可以全面了解特种设备检验过程中存在的风险，为制定有效的风险控制措施提供依据，保障检验人员和设备的安全。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风险评估意义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风险评估概念及意义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通过专家经验、历史数据等主观判断，对风险进行等级划分和描述，如安全检查表法、预先危险性分析法等。</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定性评估法</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运用数学、统计学等方法对风险进行量化分析，如概率风险评估法、故障树分析法等。</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定量评估法</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结合定性和定量评估方法，对风险进行相对量化分析，如风险矩阵法、模糊综合评估法等。</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半定量评估法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风险评估方法分类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风险评估流程与步骤</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风险评价</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根据风险分析结果，对风险进行等级划分和评价。</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风险分析</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对识别出的风险进行分析，包括风险来源、发生概率、后果严重程度等。</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风险识别</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识别特种设备检验过程中可能存在的危险源和风险点。</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风险控制措施制定</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针对不同等级的风险，制定相应的控制措施和管理方案。</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风险控制措施实施与监控</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实施风险控制措施，并对实施效果进行监控和评估。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特种设备安全测试技术</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261" r="13261"/>
          <a:stretch>
            <a:fillRect/>
          </a:stretch>
        </p:blipFill>
        <p:spPr>
          <a:xfrm>
            <a:off x="3466721" y="3854863"/>
            <a:ext cx="2566605" cy="2621472"/>
          </a:xfrm>
          <a:prstGeom prst="rect">
            <a:avLst/>
          </a:prstGeom>
        </p:spPr>
      </p:pic>
      <p:pic>
        <p:nvPicPr>
          <p:cNvPr id="3" name="Picture 3"/>
          <p:cNvPicPr>
            <a:picLocks noChangeAspect="1"/>
          </p:cNvPicPr>
          <p:nvPr/>
        </p:nvPicPr>
        <p:blipFill>
          <a:blip r:embed="rId3"/>
          <a:srcRect l="8226" r="8226"/>
          <a:stretch>
            <a:fillRect/>
          </a:stretch>
        </p:blipFill>
        <p:spPr>
          <a:xfrm>
            <a:off x="6221730" y="1144815"/>
            <a:ext cx="2495455" cy="2593557"/>
          </a:xfrm>
          <a:prstGeom prst="rect">
            <a:avLst/>
          </a:prstGeom>
        </p:spPr>
      </p:pic>
      <p:pic>
        <p:nvPicPr>
          <p:cNvPr id="4" name="Picture 4"/>
          <p:cNvPicPr>
            <a:picLocks noChangeAspect="1"/>
          </p:cNvPicPr>
          <p:nvPr/>
        </p:nvPicPr>
        <p:blipFill>
          <a:blip r:embed="rId4"/>
          <a:srcRect l="22103" r="22103"/>
          <a:stretch>
            <a:fillRect/>
          </a:stretch>
        </p:blipFill>
        <p:spPr>
          <a:xfrm>
            <a:off x="8842438" y="3854863"/>
            <a:ext cx="2558510" cy="2621472"/>
          </a:xfrm>
          <a:prstGeom prst="rect">
            <a:avLst/>
          </a:prstGeom>
        </p:spPr>
      </p:pic>
      <p:pic>
        <p:nvPicPr>
          <p:cNvPr id="5" name="Picture 5"/>
          <p:cNvPicPr>
            <a:picLocks noChangeAspect="1"/>
          </p:cNvPicPr>
          <p:nvPr/>
        </p:nvPicPr>
        <p:blipFill>
          <a:blip r:embed="rId5"/>
          <a:srcRect l="5394" r="5394"/>
          <a:stretch>
            <a:fillRect/>
          </a:stretch>
        </p:blipFill>
        <p:spPr>
          <a:xfrm>
            <a:off x="791051" y="1144815"/>
            <a:ext cx="2621496" cy="2647106"/>
          </a:xfrm>
          <a:prstGeom prst="rect">
            <a:avLst/>
          </a:prstGeom>
        </p:spPr>
      </p:pic>
      <p:grpSp>
        <p:nvGrpSpPr>
          <p:cNvPr id="6" name="Group 6"/>
          <p:cNvGrpSpPr/>
          <p:nvPr/>
        </p:nvGrpSpPr>
        <p:grpSpPr>
          <a:xfrm>
            <a:off x="791051" y="3854863"/>
            <a:ext cx="2621496" cy="2621472"/>
            <a:chOff x="791051" y="3854863"/>
            <a:chExt cx="2621496" cy="2621472"/>
          </a:xfrm>
        </p:grpSpPr>
        <p:sp>
          <p:nvSpPr>
            <p:cNvPr id="7" name="AutoShape 7"/>
            <p:cNvSpPr/>
            <p:nvPr/>
          </p:nvSpPr>
          <p:spPr>
            <a:xfrm>
              <a:off x="791051" y="3854863"/>
              <a:ext cx="2621496" cy="26214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TextBox 8"/>
          <p:cNvSpPr txBox="1"/>
          <p:nvPr/>
        </p:nvSpPr>
        <p:spPr>
          <a:xfrm>
            <a:off x="1194244" y="4394835"/>
            <a:ext cx="1754505" cy="739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400">
                <a:solidFill>
                  <a:srgbClr val="FFFFFF">
                    <a:alpha val="100000"/>
                  </a:srgbClr>
                </a:solidFill>
                <a:latin typeface="Microsoft Yahei"/>
                <a:ea typeface="Microsoft Yahei"/>
                <a:cs typeface="Microsoft Yahei"/>
              </a:rPr>
              <a:t>01</a:t>
            </a:r>
          </a:p>
        </p:txBody>
      </p:sp>
      <p:cxnSp>
        <p:nvCxnSpPr>
          <p:cNvPr id="9" name="Connector 9"/>
          <p:cNvCxnSpPr/>
          <p:nvPr/>
        </p:nvCxnSpPr>
        <p:spPr>
          <a:xfrm>
            <a:off x="5149911" y="4014126"/>
            <a:ext cx="951111" cy="0"/>
          </a:xfrm>
          <a:prstGeom prst="line">
            <a:avLst/>
          </a:prstGeom>
          <a:ln w="6350">
            <a:solidFill>
              <a:schemeClr val="lt1"/>
            </a:solidFill>
            <a:prstDash val="dash"/>
            <a:headEnd type="none"/>
            <a:tailEnd type="none"/>
          </a:ln>
        </p:spPr>
        <p:style>
          <a:lnRef idx="0">
            <a:schemeClr val="lt1"/>
          </a:lnRef>
          <a:fillRef idx="1">
            <a:schemeClr val="lt1"/>
          </a:fillRef>
          <a:effectRef idx="0">
            <a:schemeClr val="lt1"/>
          </a:effectRef>
          <a:fontRef idx="minor">
            <a:schemeClr val="lt1"/>
          </a:fontRef>
        </p:style>
      </p:cxnSp>
      <p:grpSp>
        <p:nvGrpSpPr>
          <p:cNvPr id="10" name="Group 10"/>
          <p:cNvGrpSpPr/>
          <p:nvPr/>
        </p:nvGrpSpPr>
        <p:grpSpPr>
          <a:xfrm>
            <a:off x="8842439" y="1144815"/>
            <a:ext cx="2558510" cy="2593557"/>
            <a:chOff x="8842439" y="1144815"/>
            <a:chExt cx="2558510" cy="2593557"/>
          </a:xfrm>
        </p:grpSpPr>
        <p:sp>
          <p:nvSpPr>
            <p:cNvPr id="11" name="AutoShape 11"/>
            <p:cNvSpPr/>
            <p:nvPr/>
          </p:nvSpPr>
          <p:spPr>
            <a:xfrm>
              <a:off x="8842439" y="1144815"/>
              <a:ext cx="2558510" cy="259355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TextBox 12"/>
          <p:cNvSpPr txBox="1"/>
          <p:nvPr/>
        </p:nvSpPr>
        <p:spPr>
          <a:xfrm>
            <a:off x="9245632" y="1719834"/>
            <a:ext cx="1754505" cy="739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400">
                <a:solidFill>
                  <a:srgbClr val="FFFFFF">
                    <a:alpha val="100000"/>
                  </a:srgbClr>
                </a:solidFill>
                <a:latin typeface="Microsoft Yahei"/>
                <a:ea typeface="Microsoft Yahei"/>
                <a:cs typeface="Microsoft Yahei"/>
              </a:rPr>
              <a:t>02</a:t>
            </a:r>
          </a:p>
        </p:txBody>
      </p:sp>
      <p:cxnSp>
        <p:nvCxnSpPr>
          <p:cNvPr id="13" name="Connector 13"/>
          <p:cNvCxnSpPr/>
          <p:nvPr/>
        </p:nvCxnSpPr>
        <p:spPr>
          <a:xfrm>
            <a:off x="5149911" y="4014126"/>
            <a:ext cx="951111" cy="0"/>
          </a:xfrm>
          <a:prstGeom prst="line">
            <a:avLst/>
          </a:prstGeom>
          <a:ln w="6350">
            <a:solidFill>
              <a:schemeClr val="lt1"/>
            </a:solidFill>
            <a:prstDash val="dash"/>
            <a:headEnd type="none"/>
            <a:tailEnd type="none"/>
          </a:ln>
        </p:spPr>
        <p:style>
          <a:lnRef idx="0">
            <a:schemeClr val="lt1"/>
          </a:lnRef>
          <a:fillRef idx="1">
            <a:schemeClr val="lt1"/>
          </a:fillRef>
          <a:effectRef idx="0">
            <a:schemeClr val="lt1"/>
          </a:effectRef>
          <a:fontRef idx="minor">
            <a:schemeClr val="lt1"/>
          </a:fontRef>
        </p:style>
      </p:cxnSp>
      <p:grpSp>
        <p:nvGrpSpPr>
          <p:cNvPr id="14" name="Group 14"/>
          <p:cNvGrpSpPr/>
          <p:nvPr/>
        </p:nvGrpSpPr>
        <p:grpSpPr>
          <a:xfrm>
            <a:off x="3521636" y="1144815"/>
            <a:ext cx="2511690" cy="2593557"/>
            <a:chOff x="3521636" y="1144815"/>
            <a:chExt cx="2511690" cy="2593557"/>
          </a:xfrm>
        </p:grpSpPr>
        <p:sp>
          <p:nvSpPr>
            <p:cNvPr id="15" name="AutoShape 15"/>
            <p:cNvSpPr/>
            <p:nvPr/>
          </p:nvSpPr>
          <p:spPr>
            <a:xfrm>
              <a:off x="3521636" y="1144815"/>
              <a:ext cx="2511690" cy="259355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Freeform 16"/>
          <p:cNvSpPr/>
          <p:nvPr/>
        </p:nvSpPr>
        <p:spPr>
          <a:xfrm>
            <a:off x="4270010" y="1499797"/>
            <a:ext cx="968121" cy="1047340"/>
          </a:xfrm>
          <a:custGeom>
            <a:rect l="l" t="t" r="r" b="b"/>
            <a:pathLst>
              <a:path w="312" h="303">
                <a:moveTo>
                  <a:pt x="244" y="0"/>
                </a:moveTo>
                <a:cubicBezTo>
                  <a:pt x="231" y="0"/>
                  <a:pt x="219" y="4"/>
                  <a:pt x="209" y="12"/>
                </a:cubicBezTo>
                <a:cubicBezTo>
                  <a:pt x="197" y="22"/>
                  <a:pt x="185" y="34"/>
                  <a:pt x="181" y="49"/>
                </a:cubicBezTo>
                <a:cubicBezTo>
                  <a:pt x="175" y="72"/>
                  <a:pt x="184" y="94"/>
                  <a:pt x="198" y="112"/>
                </a:cubicBezTo>
                <a:cubicBezTo>
                  <a:pt x="197" y="112"/>
                  <a:pt x="196" y="112"/>
                  <a:pt x="195" y="112"/>
                </a:cubicBezTo>
                <a:cubicBezTo>
                  <a:pt x="185" y="112"/>
                  <a:pt x="181" y="101"/>
                  <a:pt x="177" y="92"/>
                </a:cubicBezTo>
                <a:cubicBezTo>
                  <a:pt x="148" y="120"/>
                  <a:pt x="121" y="150"/>
                  <a:pt x="92" y="177"/>
                </a:cubicBezTo>
                <a:cubicBezTo>
                  <a:pt x="85" y="175"/>
                  <a:pt x="78" y="174"/>
                  <a:pt x="71" y="174"/>
                </a:cubicBezTo>
                <a:cubicBezTo>
                  <a:pt x="55" y="174"/>
                  <a:pt x="39" y="180"/>
                  <a:pt x="29" y="192"/>
                </a:cubicBezTo>
                <a:cubicBezTo>
                  <a:pt x="11" y="207"/>
                  <a:pt x="0" y="232"/>
                  <a:pt x="7" y="255"/>
                </a:cubicBezTo>
                <a:cubicBezTo>
                  <a:pt x="9" y="258"/>
                  <a:pt x="9" y="266"/>
                  <a:pt x="14" y="266"/>
                </a:cubicBezTo>
                <a:cubicBezTo>
                  <a:pt x="14" y="266"/>
                  <a:pt x="14" y="266"/>
                  <a:pt x="14" y="266"/>
                </a:cubicBezTo>
                <a:cubicBezTo>
                  <a:pt x="28" y="254"/>
                  <a:pt x="40" y="240"/>
                  <a:pt x="53" y="228"/>
                </a:cubicBezTo>
                <a:cubicBezTo>
                  <a:pt x="62" y="236"/>
                  <a:pt x="71" y="246"/>
                  <a:pt x="80" y="255"/>
                </a:cubicBezTo>
                <a:cubicBezTo>
                  <a:pt x="67" y="269"/>
                  <a:pt x="53" y="282"/>
                  <a:pt x="40" y="296"/>
                </a:cubicBezTo>
                <a:cubicBezTo>
                  <a:pt x="49" y="300"/>
                  <a:pt x="60" y="303"/>
                  <a:pt x="70" y="303"/>
                </a:cubicBezTo>
                <a:cubicBezTo>
                  <a:pt x="81" y="303"/>
                  <a:pt x="91" y="300"/>
                  <a:pt x="100" y="295"/>
                </a:cubicBezTo>
                <a:cubicBezTo>
                  <a:pt x="117" y="282"/>
                  <a:pt x="133" y="265"/>
                  <a:pt x="134" y="244"/>
                </a:cubicBezTo>
                <a:cubicBezTo>
                  <a:pt x="137" y="224"/>
                  <a:pt x="127" y="206"/>
                  <a:pt x="116" y="191"/>
                </a:cubicBezTo>
                <a:cubicBezTo>
                  <a:pt x="117" y="190"/>
                  <a:pt x="117" y="190"/>
                  <a:pt x="118" y="190"/>
                </a:cubicBezTo>
                <a:cubicBezTo>
                  <a:pt x="128" y="190"/>
                  <a:pt x="133" y="202"/>
                  <a:pt x="138" y="209"/>
                </a:cubicBezTo>
                <a:cubicBezTo>
                  <a:pt x="166" y="182"/>
                  <a:pt x="194" y="153"/>
                  <a:pt x="222" y="126"/>
                </a:cubicBezTo>
                <a:cubicBezTo>
                  <a:pt x="230" y="127"/>
                  <a:pt x="237" y="129"/>
                  <a:pt x="245" y="129"/>
                </a:cubicBezTo>
                <a:cubicBezTo>
                  <a:pt x="249" y="129"/>
                  <a:pt x="252" y="128"/>
                  <a:pt x="256" y="127"/>
                </a:cubicBezTo>
                <a:cubicBezTo>
                  <a:pt x="274" y="125"/>
                  <a:pt x="286" y="110"/>
                  <a:pt x="298" y="97"/>
                </a:cubicBezTo>
                <a:cubicBezTo>
                  <a:pt x="312" y="79"/>
                  <a:pt x="311" y="54"/>
                  <a:pt x="302" y="34"/>
                </a:cubicBezTo>
                <a:cubicBezTo>
                  <a:pt x="287" y="47"/>
                  <a:pt x="274" y="62"/>
                  <a:pt x="260" y="75"/>
                </a:cubicBezTo>
                <a:cubicBezTo>
                  <a:pt x="251" y="66"/>
                  <a:pt x="242" y="57"/>
                  <a:pt x="234" y="48"/>
                </a:cubicBezTo>
                <a:cubicBezTo>
                  <a:pt x="247" y="34"/>
                  <a:pt x="261" y="20"/>
                  <a:pt x="274" y="7"/>
                </a:cubicBezTo>
                <a:cubicBezTo>
                  <a:pt x="265" y="2"/>
                  <a:pt x="255" y="0"/>
                  <a:pt x="244"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3616000" y="2615731"/>
            <a:ext cx="2245023" cy="100698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rgbClr val="FFFFFF">
                    <a:alpha val="100000"/>
                  </a:srgbClr>
                </a:solidFill>
                <a:latin typeface="Microsoft Yahei"/>
                <a:ea typeface="Microsoft Yahei"/>
                <a:cs typeface="Microsoft Yahei"/>
              </a:rPr>
              <a:t>包括主体结构、安全保护装置、控制系统等。</a:t>
            </a:r>
            <a:endParaRPr lang="en-US" sz="1100"/>
          </a:p>
        </p:txBody>
      </p:sp>
      <p:grpSp>
        <p:nvGrpSpPr>
          <p:cNvPr id="18" name="Group 18"/>
          <p:cNvGrpSpPr/>
          <p:nvPr/>
        </p:nvGrpSpPr>
        <p:grpSpPr>
          <a:xfrm>
            <a:off x="6158675" y="3854863"/>
            <a:ext cx="2558510" cy="2621472"/>
            <a:chOff x="6158675" y="3854863"/>
            <a:chExt cx="2558510" cy="2621472"/>
          </a:xfrm>
        </p:grpSpPr>
        <p:sp>
          <p:nvSpPr>
            <p:cNvPr id="19" name="AutoShape 19"/>
            <p:cNvSpPr/>
            <p:nvPr/>
          </p:nvSpPr>
          <p:spPr>
            <a:xfrm>
              <a:off x="6158675" y="3854863"/>
              <a:ext cx="2558510" cy="26214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906577" y="4324921"/>
            <a:ext cx="1062610" cy="887826"/>
            <a:chOff x="6906577" y="4324921"/>
            <a:chExt cx="1062610" cy="887826"/>
          </a:xfrm>
        </p:grpSpPr>
        <p:sp>
          <p:nvSpPr>
            <p:cNvPr id="21" name="Freeform 21"/>
            <p:cNvSpPr/>
            <p:nvPr/>
          </p:nvSpPr>
          <p:spPr>
            <a:xfrm>
              <a:off x="6906577" y="4602766"/>
              <a:ext cx="832294" cy="609981"/>
            </a:xfrm>
            <a:custGeom>
              <a:rect l="l" t="t" r="r" b="b"/>
              <a:pathLst>
                <a:path w="4433135" h="3249065">
                  <a:moveTo>
                    <a:pt x="1383752" y="867104"/>
                  </a:moveTo>
                  <a:cubicBezTo>
                    <a:pt x="1340842" y="867128"/>
                    <a:pt x="1298245" y="867404"/>
                    <a:pt x="1258108" y="868142"/>
                  </a:cubicBezTo>
                  <a:cubicBezTo>
                    <a:pt x="1226200" y="868728"/>
                    <a:pt x="1200798" y="897345"/>
                    <a:pt x="1210263" y="944893"/>
                  </a:cubicBezTo>
                  <a:cubicBezTo>
                    <a:pt x="1255501" y="1172141"/>
                    <a:pt x="1399244" y="1917234"/>
                    <a:pt x="1459057" y="2196531"/>
                  </a:cubicBezTo>
                  <a:cubicBezTo>
                    <a:pt x="1517533" y="2469589"/>
                    <a:pt x="1583985" y="2577827"/>
                    <a:pt x="1733368" y="2583239"/>
                  </a:cubicBezTo>
                  <a:cubicBezTo>
                    <a:pt x="1882751" y="2588652"/>
                    <a:pt x="1965151" y="2586683"/>
                    <a:pt x="2049146" y="2583239"/>
                  </a:cubicBezTo>
                  <a:cubicBezTo>
                    <a:pt x="2114849" y="2580546"/>
                    <a:pt x="2126761" y="2578319"/>
                    <a:pt x="2103371" y="2456304"/>
                  </a:cubicBezTo>
                  <a:cubicBezTo>
                    <a:pt x="2054855" y="2203216"/>
                    <a:pt x="1887410" y="1326877"/>
                    <a:pt x="1832248" y="1054116"/>
                  </a:cubicBezTo>
                  <a:cubicBezTo>
                    <a:pt x="1820648" y="996757"/>
                    <a:pt x="1822680" y="866667"/>
                    <a:pt x="1720610" y="868142"/>
                  </a:cubicBezTo>
                  <a:cubicBezTo>
                    <a:pt x="1669576" y="868880"/>
                    <a:pt x="1594087" y="868142"/>
                    <a:pt x="1511289" y="867589"/>
                  </a:cubicBezTo>
                  <a:cubicBezTo>
                    <a:pt x="1469890" y="867313"/>
                    <a:pt x="1426663" y="867082"/>
                    <a:pt x="1383752" y="867104"/>
                  </a:cubicBezTo>
                  <a:close/>
                  <a:moveTo>
                    <a:pt x="146071" y="0"/>
                  </a:moveTo>
                  <a:lnTo>
                    <a:pt x="882914" y="0"/>
                  </a:lnTo>
                  <a:lnTo>
                    <a:pt x="880954" y="74488"/>
                  </a:lnTo>
                  <a:cubicBezTo>
                    <a:pt x="891949" y="230061"/>
                    <a:pt x="977510" y="377571"/>
                    <a:pt x="1122741" y="461420"/>
                  </a:cubicBezTo>
                  <a:cubicBezTo>
                    <a:pt x="1355110" y="595579"/>
                    <a:pt x="1652240" y="515962"/>
                    <a:pt x="1786399" y="283593"/>
                  </a:cubicBezTo>
                  <a:lnTo>
                    <a:pt x="1950131" y="0"/>
                  </a:lnTo>
                  <a:lnTo>
                    <a:pt x="2992123" y="0"/>
                  </a:lnTo>
                  <a:lnTo>
                    <a:pt x="2975391" y="34734"/>
                  </a:lnTo>
                  <a:cubicBezTo>
                    <a:pt x="2896672" y="220847"/>
                    <a:pt x="2853142" y="425466"/>
                    <a:pt x="2853142" y="640253"/>
                  </a:cubicBezTo>
                  <a:cubicBezTo>
                    <a:pt x="2853142" y="693950"/>
                    <a:pt x="2855863" y="747011"/>
                    <a:pt x="2861174" y="799307"/>
                  </a:cubicBezTo>
                  <a:lnTo>
                    <a:pt x="2870542" y="860687"/>
                  </a:lnTo>
                  <a:lnTo>
                    <a:pt x="2849298" y="859746"/>
                  </a:lnTo>
                  <a:cubicBezTo>
                    <a:pt x="2785069" y="857540"/>
                    <a:pt x="2699546" y="856201"/>
                    <a:pt x="2617108" y="855875"/>
                  </a:cubicBezTo>
                  <a:cubicBezTo>
                    <a:pt x="2580470" y="855730"/>
                    <a:pt x="2544440" y="855786"/>
                    <a:pt x="2511161" y="856055"/>
                  </a:cubicBezTo>
                  <a:cubicBezTo>
                    <a:pt x="2466789" y="856415"/>
                    <a:pt x="2427307" y="857152"/>
                    <a:pt x="2397787" y="858300"/>
                  </a:cubicBezTo>
                  <a:cubicBezTo>
                    <a:pt x="2279708" y="862892"/>
                    <a:pt x="2261098" y="953733"/>
                    <a:pt x="2267900" y="1007867"/>
                  </a:cubicBezTo>
                  <a:cubicBezTo>
                    <a:pt x="2330617" y="1506995"/>
                    <a:pt x="2441738" y="2400541"/>
                    <a:pt x="2452890" y="2491724"/>
                  </a:cubicBezTo>
                  <a:cubicBezTo>
                    <a:pt x="2464042" y="2582907"/>
                    <a:pt x="2468634" y="2577660"/>
                    <a:pt x="2523737" y="2594059"/>
                  </a:cubicBezTo>
                  <a:lnTo>
                    <a:pt x="2783511" y="2590123"/>
                  </a:lnTo>
                  <a:cubicBezTo>
                    <a:pt x="2840561" y="2589259"/>
                    <a:pt x="2834023" y="2573068"/>
                    <a:pt x="2846486" y="2479916"/>
                  </a:cubicBezTo>
                  <a:cubicBezTo>
                    <a:pt x="2855055" y="2415875"/>
                    <a:pt x="2930735" y="1783074"/>
                    <a:pt x="2980514" y="1369603"/>
                  </a:cubicBezTo>
                  <a:lnTo>
                    <a:pt x="2991426" y="1279059"/>
                  </a:lnTo>
                  <a:lnTo>
                    <a:pt x="3040898" y="1381756"/>
                  </a:lnTo>
                  <a:cubicBezTo>
                    <a:pt x="3112742" y="1514009"/>
                    <a:pt x="3203207" y="1634678"/>
                    <a:pt x="3308774" y="1740245"/>
                  </a:cubicBezTo>
                  <a:lnTo>
                    <a:pt x="3336412" y="1765365"/>
                  </a:lnTo>
                  <a:lnTo>
                    <a:pt x="3296438" y="1973342"/>
                  </a:lnTo>
                  <a:cubicBezTo>
                    <a:pt x="3256989" y="2178844"/>
                    <a:pt x="3222071" y="2361396"/>
                    <a:pt x="3203877" y="2456304"/>
                  </a:cubicBezTo>
                  <a:cubicBezTo>
                    <a:pt x="3180486" y="2578319"/>
                    <a:pt x="3192398" y="2580546"/>
                    <a:pt x="3258102" y="2583239"/>
                  </a:cubicBezTo>
                  <a:cubicBezTo>
                    <a:pt x="3342096" y="2586683"/>
                    <a:pt x="3424497" y="2588652"/>
                    <a:pt x="3573880" y="2583239"/>
                  </a:cubicBezTo>
                  <a:cubicBezTo>
                    <a:pt x="3723264" y="2577827"/>
                    <a:pt x="3789714" y="2469589"/>
                    <a:pt x="3848192" y="2196531"/>
                  </a:cubicBezTo>
                  <a:cubicBezTo>
                    <a:pt x="3851930" y="2179075"/>
                    <a:pt x="3855996" y="2159800"/>
                    <a:pt x="3860345" y="2138945"/>
                  </a:cubicBezTo>
                  <a:lnTo>
                    <a:pt x="3868876" y="2097649"/>
                  </a:lnTo>
                  <a:lnTo>
                    <a:pt x="3946171" y="2125939"/>
                  </a:lnTo>
                  <a:cubicBezTo>
                    <a:pt x="4092305" y="2171392"/>
                    <a:pt x="4247676" y="2195877"/>
                    <a:pt x="4408766" y="2195877"/>
                  </a:cubicBezTo>
                  <a:lnTo>
                    <a:pt x="4433135" y="2194647"/>
                  </a:lnTo>
                  <a:lnTo>
                    <a:pt x="4229977" y="2999465"/>
                  </a:lnTo>
                  <a:cubicBezTo>
                    <a:pt x="4192585" y="3135255"/>
                    <a:pt x="4084504" y="3248248"/>
                    <a:pt x="3976107" y="3247430"/>
                  </a:cubicBezTo>
                  <a:cubicBezTo>
                    <a:pt x="3103632" y="3240841"/>
                    <a:pt x="1474260" y="3253335"/>
                    <a:pt x="1337046" y="3247430"/>
                  </a:cubicBezTo>
                  <a:cubicBezTo>
                    <a:pt x="1199831" y="3241526"/>
                    <a:pt x="1075123" y="3182143"/>
                    <a:pt x="1035944" y="3023080"/>
                  </a:cubicBezTo>
                  <a:cubicBezTo>
                    <a:pt x="943259" y="2646780"/>
                    <a:pt x="638350" y="1461446"/>
                    <a:pt x="507540" y="904676"/>
                  </a:cubicBezTo>
                  <a:lnTo>
                    <a:pt x="501007" y="876408"/>
                  </a:lnTo>
                  <a:lnTo>
                    <a:pt x="146071" y="876408"/>
                  </a:lnTo>
                  <a:cubicBezTo>
                    <a:pt x="65398" y="876408"/>
                    <a:pt x="0" y="811010"/>
                    <a:pt x="0" y="730337"/>
                  </a:cubicBezTo>
                  <a:lnTo>
                    <a:pt x="0" y="146071"/>
                  </a:lnTo>
                  <a:cubicBezTo>
                    <a:pt x="0" y="65398"/>
                    <a:pt x="65398" y="0"/>
                    <a:pt x="14607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rot="18000000">
              <a:off x="7035165" y="4412837"/>
              <a:ext cx="403955" cy="124778"/>
            </a:xfrm>
            <a:prstGeom prst="roundRect">
              <a:avLst>
                <a:gd name="adj" fmla="val 50000"/>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3600000" flipH="1">
              <a:off x="7446073" y="4324921"/>
              <a:ext cx="200978" cy="124778"/>
            </a:xfrm>
            <a:custGeom>
              <a:rect l="l" t="t" r="r" b="b"/>
              <a:pathLst>
                <a:path w="1070472" h="664814">
                  <a:moveTo>
                    <a:pt x="1013702" y="146555"/>
                  </a:moveTo>
                  <a:cubicBezTo>
                    <a:pt x="953966" y="58134"/>
                    <a:pt x="852804" y="0"/>
                    <a:pt x="738065" y="0"/>
                  </a:cubicBezTo>
                  <a:lnTo>
                    <a:pt x="0" y="0"/>
                  </a:lnTo>
                  <a:lnTo>
                    <a:pt x="4980" y="17857"/>
                  </a:lnTo>
                  <a:cubicBezTo>
                    <a:pt x="49918" y="216899"/>
                    <a:pt x="54365" y="420356"/>
                    <a:pt x="21373" y="616834"/>
                  </a:cubicBezTo>
                  <a:lnTo>
                    <a:pt x="10941" y="664814"/>
                  </a:lnTo>
                  <a:lnTo>
                    <a:pt x="738065" y="664814"/>
                  </a:lnTo>
                  <a:cubicBezTo>
                    <a:pt x="921648" y="664814"/>
                    <a:pt x="1070472" y="515990"/>
                    <a:pt x="1070472" y="332407"/>
                  </a:cubicBezTo>
                  <a:cubicBezTo>
                    <a:pt x="1070472" y="263563"/>
                    <a:pt x="1049544" y="199608"/>
                    <a:pt x="1013702" y="14655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499509" y="4488180"/>
              <a:ext cx="469678" cy="469678"/>
            </a:xfrm>
            <a:custGeom>
              <a:rect l="l" t="t" r="r" b="b"/>
              <a:pathLst>
                <a:path w="2501616" h="2501616">
                  <a:moveTo>
                    <a:pt x="1250808" y="432015"/>
                  </a:moveTo>
                  <a:cubicBezTo>
                    <a:pt x="1142318" y="432015"/>
                    <a:pt x="1054370" y="519963"/>
                    <a:pt x="1054370" y="628453"/>
                  </a:cubicBezTo>
                  <a:lnTo>
                    <a:pt x="1054370" y="1086456"/>
                  </a:lnTo>
                  <a:lnTo>
                    <a:pt x="628453" y="1086456"/>
                  </a:lnTo>
                  <a:cubicBezTo>
                    <a:pt x="519963" y="1086456"/>
                    <a:pt x="432015" y="1174404"/>
                    <a:pt x="432015" y="1282894"/>
                  </a:cubicBezTo>
                  <a:cubicBezTo>
                    <a:pt x="432015" y="1391384"/>
                    <a:pt x="519963" y="1479332"/>
                    <a:pt x="628453" y="1479332"/>
                  </a:cubicBezTo>
                  <a:lnTo>
                    <a:pt x="1054370" y="1479332"/>
                  </a:lnTo>
                  <a:lnTo>
                    <a:pt x="1054370" y="1873163"/>
                  </a:lnTo>
                  <a:cubicBezTo>
                    <a:pt x="1054370" y="1981653"/>
                    <a:pt x="1142318" y="2069601"/>
                    <a:pt x="1250808" y="2069601"/>
                  </a:cubicBezTo>
                  <a:cubicBezTo>
                    <a:pt x="1359298" y="2069601"/>
                    <a:pt x="1447246" y="1981653"/>
                    <a:pt x="1447246" y="1873163"/>
                  </a:cubicBezTo>
                  <a:lnTo>
                    <a:pt x="1447246" y="1479332"/>
                  </a:lnTo>
                  <a:lnTo>
                    <a:pt x="1873163" y="1479332"/>
                  </a:lnTo>
                  <a:cubicBezTo>
                    <a:pt x="1981653" y="1479332"/>
                    <a:pt x="2069601" y="1391384"/>
                    <a:pt x="2069601" y="1282894"/>
                  </a:cubicBezTo>
                  <a:cubicBezTo>
                    <a:pt x="2069601" y="1174404"/>
                    <a:pt x="1981653" y="1086456"/>
                    <a:pt x="1873163" y="1086456"/>
                  </a:cubicBezTo>
                  <a:lnTo>
                    <a:pt x="1447246" y="1086456"/>
                  </a:lnTo>
                  <a:lnTo>
                    <a:pt x="1447246" y="628453"/>
                  </a:lnTo>
                  <a:cubicBezTo>
                    <a:pt x="1447246" y="519963"/>
                    <a:pt x="1359298" y="432015"/>
                    <a:pt x="1250808" y="432015"/>
                  </a:cubicBezTo>
                  <a:close/>
                  <a:moveTo>
                    <a:pt x="1250808" y="0"/>
                  </a:moveTo>
                  <a:cubicBezTo>
                    <a:pt x="1941610" y="0"/>
                    <a:pt x="2501616" y="560006"/>
                    <a:pt x="2501616" y="1250808"/>
                  </a:cubicBezTo>
                  <a:cubicBezTo>
                    <a:pt x="2501616" y="1941610"/>
                    <a:pt x="1941610" y="2501616"/>
                    <a:pt x="1250808" y="2501616"/>
                  </a:cubicBezTo>
                  <a:cubicBezTo>
                    <a:pt x="560006" y="2501616"/>
                    <a:pt x="0" y="1941610"/>
                    <a:pt x="0" y="1250808"/>
                  </a:cubicBezTo>
                  <a:cubicBezTo>
                    <a:pt x="0" y="560006"/>
                    <a:pt x="560006" y="0"/>
                    <a:pt x="125080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 name="Group 25"/>
          <p:cNvGrpSpPr/>
          <p:nvPr/>
        </p:nvGrpSpPr>
        <p:grpSpPr>
          <a:xfrm>
            <a:off x="6221730" y="5263039"/>
            <a:ext cx="2432304" cy="886682"/>
            <a:chOff x="6221730" y="5263039"/>
            <a:chExt cx="2432304" cy="886682"/>
          </a:xfrm>
        </p:grpSpPr>
        <p:sp>
          <p:nvSpPr>
            <p:cNvPr id="26" name="AutoShape 26"/>
            <p:cNvSpPr/>
            <p:nvPr/>
          </p:nvSpPr>
          <p:spPr>
            <a:xfrm>
              <a:off x="6221730" y="5263039"/>
              <a:ext cx="2432304" cy="88668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rgbClr val="FFFFFF">
                      <a:alpha val="100000"/>
                    </a:srgbClr>
                  </a:solidFill>
                  <a:latin typeface="Microsoft Yahei"/>
                  <a:ea typeface="Microsoft Yahei"/>
                  <a:cs typeface="Microsoft Yahei"/>
                </a:rPr>
                <a:t>阐述特种设备的工作原理，如电梯的运行原理、压力容器的压力控制原理等。</a:t>
              </a:r>
              <a:endParaRPr lang="en-US" sz="1100"/>
            </a:p>
          </p:txBody>
        </p:sp>
      </p:grpSp>
      <p:sp>
        <p:nvSpPr>
          <p:cNvPr id="27" name="TextBox 27"/>
          <p:cNvSpPr txBox="1"/>
          <p:nvPr/>
        </p:nvSpPr>
        <p:spPr>
          <a:xfrm>
            <a:off x="791051" y="5326124"/>
            <a:ext cx="255460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特种设备基本结构</a:t>
            </a:r>
          </a:p>
        </p:txBody>
      </p:sp>
      <p:cxnSp>
        <p:nvCxnSpPr>
          <p:cNvPr id="28" name="Connector 28"/>
          <p:cNvCxnSpPr/>
          <p:nvPr/>
        </p:nvCxnSpPr>
        <p:spPr>
          <a:xfrm>
            <a:off x="1194244" y="5191125"/>
            <a:ext cx="1754505" cy="0"/>
          </a:xfrm>
          <a:prstGeom prst="line">
            <a:avLst/>
          </a:prstGeom>
          <a:ln w="19050">
            <a:solidFill>
              <a:srgbClr val="FFFFFF">
                <a:alpha val="100000"/>
              </a:srgbClr>
            </a:solidFill>
            <a:prstDash val="dash"/>
            <a:headEnd type="none"/>
            <a:tailEnd type="triangle"/>
          </a:ln>
        </p:spPr>
      </p:cxnSp>
      <p:sp>
        <p:nvSpPr>
          <p:cNvPr id="29" name="TextBox 29"/>
          <p:cNvSpPr txBox="1"/>
          <p:nvPr/>
        </p:nvSpPr>
        <p:spPr>
          <a:xfrm>
            <a:off x="8842439" y="2682135"/>
            <a:ext cx="255460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工作原理</a:t>
            </a:r>
          </a:p>
        </p:txBody>
      </p:sp>
      <p:cxnSp>
        <p:nvCxnSpPr>
          <p:cNvPr id="30" name="Connector 30"/>
          <p:cNvCxnSpPr/>
          <p:nvPr/>
        </p:nvCxnSpPr>
        <p:spPr>
          <a:xfrm>
            <a:off x="9245632" y="2547137"/>
            <a:ext cx="1754505" cy="0"/>
          </a:xfrm>
          <a:prstGeom prst="line">
            <a:avLst/>
          </a:prstGeom>
          <a:ln w="19050">
            <a:solidFill>
              <a:srgbClr val="FFFFFF">
                <a:alpha val="100000"/>
              </a:srgbClr>
            </a:solidFill>
            <a:prstDash val="dash"/>
            <a:headEnd type="none"/>
            <a:tailEnd type="triangle"/>
          </a:ln>
        </p:spPr>
      </p:cxnSp>
      <p:grpSp>
        <p:nvGrpSpPr>
          <p:cNvPr id="31" name="Group 31"/>
          <p:cNvGrpSpPr/>
          <p:nvPr/>
        </p:nvGrpSpPr>
        <p:grpSpPr>
          <a:xfrm>
            <a:off x="454963" y="93878"/>
            <a:ext cx="10641129" cy="914400"/>
            <a:chOff x="454963" y="93878"/>
            <a:chExt cx="10641129" cy="914400"/>
          </a:xfrm>
        </p:grpSpPr>
        <p:sp>
          <p:nvSpPr>
            <p:cNvPr id="32" name="AutoShape 3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特种设备结构与工作原理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77" r="3267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列出特种设备安全性能测试的主要项目，如载荷试验、耐压试验、密封性试验等。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安全性能测试项目</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详细介绍各项安全性能测试的具体方法和步骤，包括测试前的准备工作、测试过程中的操作要点和注意事项等。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测试方法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特种设备安全性能测试方法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https://d.book118.com/097122041121006032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2024-09-05T14:19:23.728</cp:lastPrinted>
  <dcterms:created xsi:type="dcterms:W3CDTF">2024-09-05T06:19:23Z</dcterms:created>
  <dcterms:modified xsi:type="dcterms:W3CDTF">2024-09-05T06:19:26Z</dcterms:modified>
</cp:coreProperties>
</file>