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74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188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074A3F-34AD-4B5F-B57C-14F4341308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AFCB72-0903-42BB-BD12-72347D5CE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54554C-0BE6-4640-9CFE-1D39B4E97E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0EC747-3674-4AB5-838E-D77D2C0C6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A3FEA9-CA0E-4004-9249-10541212E5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6E14AD-5EAF-43FC-AA64-BE06DB107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D164EA-9B13-42AE-B746-FD0BE5683F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FC18A2-93E3-4B00-BDD7-92CB2BE3C3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E5B1C4-1C18-4065-BCB7-191A5EEA8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FCF6E5-9121-4BCE-A81F-7A3EDEAA53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BC2B78-7E93-43BF-B4EF-98629FBA2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1" y="1018390"/>
            <a:ext cx="6911108" cy="17743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1" y="3021580"/>
            <a:ext cx="6903960" cy="36512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文本占位符 9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838200" y="504000"/>
            <a:ext cx="6903960" cy="504000"/>
          </a:xfrm>
          <a:noFill/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marL="0" lvl="0" indent="0">
              <a:lnSpc>
                <a:spcPct val="100000"/>
              </a:lnSpc>
              <a:buNone/>
            </a:pPr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119171" y="3534481"/>
            <a:ext cx="4992413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3"/>
          <p:cNvCxnSpPr/>
          <p:nvPr userDrawn="1">
            <p:custDataLst>
              <p:tags r:id="rId7"/>
            </p:custDataLst>
          </p:nvPr>
        </p:nvCxnSpPr>
        <p:spPr>
          <a:xfrm flipH="1">
            <a:off x="893281" y="3677626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137" y="0"/>
            <a:ext cx="12167726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  <a:noFill/>
        </p:spPr>
        <p:txBody>
          <a:bodyPr anchor="b">
            <a:normAutofit/>
          </a:bodyPr>
          <a:lstStyle>
            <a:lvl1pPr>
              <a:defRPr sz="5400">
                <a:gradFill>
                  <a:gsLst>
                    <a:gs pos="0">
                      <a:schemeClr val="tx1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990691" y="2308321"/>
            <a:ext cx="7841673" cy="1152000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/>
          <a:lstStyle>
            <a:lvl1pPr algn="l">
              <a:defRPr sz="54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971405" y="442221"/>
            <a:ext cx="7841673" cy="2174364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>
            <a:normAutofit/>
          </a:bodyPr>
          <a:lstStyle>
            <a:lvl1pPr marL="0" indent="0" algn="l">
              <a:buNone/>
              <a:defRPr sz="7200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072" y="0"/>
            <a:ext cx="12185855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45713" y="1288864"/>
            <a:ext cx="6892636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6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66" name="文本占位符 9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38200" y="324000"/>
            <a:ext cx="6892636" cy="504000"/>
          </a:xfrm>
          <a:noFill/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6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63207" y="3307686"/>
            <a:ext cx="5785996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1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892921" y="3439172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1739" r:id="rId2"/>
    <p:sldLayoutId id="2147491740" r:id="rId3"/>
    <p:sldLayoutId id="2147491741" r:id="rId4"/>
    <p:sldLayoutId id="2147491742" r:id="rId5"/>
    <p:sldLayoutId id="2147491743" r:id="rId6"/>
    <p:sldLayoutId id="2147491744" r:id="rId7"/>
    <p:sldLayoutId id="2147491745" r:id="rId8"/>
    <p:sldLayoutId id="2147491746" r:id="rId9"/>
    <p:sldLayoutId id="2147491747" r:id="rId10"/>
    <p:sldLayoutId id="2147491748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86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7.xml" /><Relationship Id="rId3" Type="http://schemas.openxmlformats.org/officeDocument/2006/relationships/tags" Target="../tags/tag88.xml" /><Relationship Id="rId4" Type="http://schemas.openxmlformats.org/officeDocument/2006/relationships/tags" Target="../tags/tag8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2.xml" /><Relationship Id="rId11" Type="http://schemas.openxmlformats.org/officeDocument/2006/relationships/tags" Target="../tags/tag103.xml" /><Relationship Id="rId12" Type="http://schemas.openxmlformats.org/officeDocument/2006/relationships/tags" Target="../tags/tag104.xml" /><Relationship Id="rId13" Type="http://schemas.openxmlformats.org/officeDocument/2006/relationships/tags" Target="../tags/tag105.xml" /><Relationship Id="rId2" Type="http://schemas.openxmlformats.org/officeDocument/2006/relationships/tags" Target="../tags/tag94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tags" Target="../tags/tag97.xml" /><Relationship Id="rId6" Type="http://schemas.openxmlformats.org/officeDocument/2006/relationships/tags" Target="../tags/tag98.xml" /><Relationship Id="rId7" Type="http://schemas.openxmlformats.org/officeDocument/2006/relationships/tags" Target="../tags/tag99.xml" /><Relationship Id="rId8" Type="http://schemas.openxmlformats.org/officeDocument/2006/relationships/tags" Target="../tags/tag100.xml" /><Relationship Id="rId9" Type="http://schemas.openxmlformats.org/officeDocument/2006/relationships/tags" Target="../tags/tag10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Relationship Id="rId5" Type="http://schemas.openxmlformats.org/officeDocument/2006/relationships/tags" Target="../tags/tag109.xml" /><Relationship Id="rId6" Type="http://schemas.openxmlformats.org/officeDocument/2006/relationships/tags" Target="../tags/tag110.xml" /><Relationship Id="rId7" Type="http://schemas.openxmlformats.org/officeDocument/2006/relationships/tags" Target="../tags/tag111.xml" /><Relationship Id="rId8" Type="http://schemas.openxmlformats.org/officeDocument/2006/relationships/tags" Target="../tags/tag112.xml" /><Relationship Id="rId9" Type="http://schemas.openxmlformats.org/officeDocument/2006/relationships/tags" Target="../tags/tag1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3.xml" /><Relationship Id="rId11" Type="http://schemas.openxmlformats.org/officeDocument/2006/relationships/tags" Target="../tags/tag134.xml" /><Relationship Id="rId12" Type="http://schemas.openxmlformats.org/officeDocument/2006/relationships/tags" Target="../tags/tag135.xml" /><Relationship Id="rId13" Type="http://schemas.openxmlformats.org/officeDocument/2006/relationships/tags" Target="../tags/tag136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Relationship Id="rId5" Type="http://schemas.openxmlformats.org/officeDocument/2006/relationships/tags" Target="../tags/tag128.xml" /><Relationship Id="rId6" Type="http://schemas.openxmlformats.org/officeDocument/2006/relationships/tags" Target="../tags/tag129.xml" /><Relationship Id="rId7" Type="http://schemas.openxmlformats.org/officeDocument/2006/relationships/tags" Target="../tags/tag130.xml" /><Relationship Id="rId8" Type="http://schemas.openxmlformats.org/officeDocument/2006/relationships/tags" Target="../tags/tag131.xml" /><Relationship Id="rId9" Type="http://schemas.openxmlformats.org/officeDocument/2006/relationships/tags" Target="../tags/tag13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tags" Target="../tags/tag137.xml" /><Relationship Id="rId20" Type="http://schemas.openxmlformats.org/officeDocument/2006/relationships/tags" Target="../tags/tag155.xml" /><Relationship Id="rId21" Type="http://schemas.openxmlformats.org/officeDocument/2006/relationships/tags" Target="../tags/tag156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14" Type="http://schemas.openxmlformats.org/officeDocument/2006/relationships/tags" Target="../tags/tag184.xml" /><Relationship Id="rId15" Type="http://schemas.openxmlformats.org/officeDocument/2006/relationships/tags" Target="../tags/tag185.xml" /><Relationship Id="rId16" Type="http://schemas.openxmlformats.org/officeDocument/2006/relationships/tags" Target="../tags/tag186.xml" /><Relationship Id="rId17" Type="http://schemas.openxmlformats.org/officeDocument/2006/relationships/tags" Target="../tags/tag187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713300315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 fontScale="98333"/>
          </a:bodyPr>
          <a:lstStyle/>
          <a:p>
            <a:r>
              <a:rPr lang="zh-CN" altLang="en-US"/>
              <a:t>房产中介业务拓展课程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联系方式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>
            <a:off x="501161" y="6318738"/>
            <a:ext cx="500868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序号"/>
          <p:cNvSpPr txBox="1"/>
          <p:nvPr>
            <p:custDataLst>
              <p:tags r:id="rId5"/>
            </p:custDataLst>
          </p:nvPr>
        </p:nvSpPr>
        <p:spPr>
          <a:xfrm>
            <a:off x="445643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03.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2" name="项标题"/>
          <p:cNvSpPr txBox="1"/>
          <p:nvPr>
            <p:custDataLst>
              <p:tags r:id="rId6"/>
            </p:custDataLst>
          </p:nvPr>
        </p:nvSpPr>
        <p:spPr>
          <a:xfrm>
            <a:off x="591756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营销策略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4" name="序号"/>
          <p:cNvSpPr txBox="1"/>
          <p:nvPr>
            <p:custDataLst>
              <p:tags r:id="rId7"/>
            </p:custDataLst>
          </p:nvPr>
        </p:nvSpPr>
        <p:spPr>
          <a:xfrm>
            <a:off x="801497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04.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8"/>
            </p:custDataLst>
          </p:nvPr>
        </p:nvSpPr>
        <p:spPr>
          <a:xfrm>
            <a:off x="947610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服务与售后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7" name="直接连接符 7"/>
          <p:cNvCxnSpPr/>
          <p:nvPr>
            <p:custDataLst>
              <p:tags r:id="rId9"/>
            </p:custDataLst>
          </p:nvPr>
        </p:nvCxnSpPr>
        <p:spPr>
          <a:xfrm>
            <a:off x="3200400" y="328549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10"/>
            </p:custDataLst>
          </p:nvPr>
        </p:nvSpPr>
        <p:spPr>
          <a:xfrm>
            <a:off x="445643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05.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11"/>
            </p:custDataLst>
          </p:nvPr>
        </p:nvSpPr>
        <p:spPr>
          <a:xfrm>
            <a:off x="591756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团队建设与管理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92" name="序号"/>
          <p:cNvSpPr txBox="1"/>
          <p:nvPr>
            <p:custDataLst>
              <p:tags r:id="rId12"/>
            </p:custDataLst>
          </p:nvPr>
        </p:nvSpPr>
        <p:spPr>
          <a:xfrm>
            <a:off x="801497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06.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13"/>
            </p:custDataLst>
          </p:nvPr>
        </p:nvSpPr>
        <p:spPr>
          <a:xfrm>
            <a:off x="947610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法律法规与风险控制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9" name="直接连接符 14"/>
          <p:cNvCxnSpPr/>
          <p:nvPr>
            <p:custDataLst>
              <p:tags r:id="rId14"/>
            </p:custDataLst>
          </p:nvPr>
        </p:nvCxnSpPr>
        <p:spPr>
          <a:xfrm>
            <a:off x="5560060" y="4542155"/>
            <a:ext cx="621601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5"/>
            </p:custDataLst>
          </p:nvPr>
        </p:nvSpPr>
        <p:spPr>
          <a:xfrm>
            <a:off x="445643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01.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6"/>
            </p:custDataLst>
          </p:nvPr>
        </p:nvSpPr>
        <p:spPr>
          <a:xfrm>
            <a:off x="591756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了解客户需求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800" name="序号"/>
          <p:cNvSpPr txBox="1"/>
          <p:nvPr>
            <p:custDataLst>
              <p:tags r:id="rId17"/>
            </p:custDataLst>
          </p:nvPr>
        </p:nvSpPr>
        <p:spPr>
          <a:xfrm>
            <a:off x="801497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02.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18"/>
            </p:custDataLst>
          </p:nvPr>
        </p:nvSpPr>
        <p:spPr>
          <a:xfrm>
            <a:off x="947610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房源管理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41" name="直接连接符 20"/>
          <p:cNvCxnSpPr/>
          <p:nvPr>
            <p:custDataLst>
              <p:tags r:id="rId19"/>
            </p:custDataLst>
          </p:nvPr>
        </p:nvCxnSpPr>
        <p:spPr>
          <a:xfrm>
            <a:off x="3200400" y="200152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了解客户需求</a:t>
            </a:r>
            <a:endParaRPr lang="zh-CN" altLang="en-US"/>
          </a:p>
        </p:txBody>
      </p:sp>
      <p:sp>
        <p:nvSpPr>
          <p:cNvPr id="10488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客户需求分析</a:t>
            </a:r>
            <a:endParaRPr lang="zh-CN" altLang="en-US"/>
          </a:p>
        </p:txBody>
      </p:sp>
      <p:sp>
        <p:nvSpPr>
          <p:cNvPr id="1048870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了解客户的基本需求和期望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72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分析客户的购房预算和时间要求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74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了解客户的购房动机和需求特点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76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针对不同客户群体提供个性化的服务方案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客户类型分类</a:t>
            </a:r>
            <a:endParaRPr lang="zh-CN" altLang="en-US"/>
          </a:p>
        </p:txBody>
      </p:sp>
      <p:sp>
        <p:nvSpPr>
          <p:cNvPr id="1048912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1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首次购房者：对价格敏感，需要提供专业建议和指导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6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18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2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改善型购房者：对房屋品质和配套设施有一定要求，需要提供个性化服务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2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2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2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投资客：关注房产增值潜力，需要提供市场分析和投资建议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8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3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3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租赁客户：关注租金和房屋状况，需要提供优质租赁服务和维护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4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客户需求挖掘技巧</a:t>
            </a:r>
            <a:endParaRPr lang="zh-CN" altLang="en-US"/>
          </a:p>
        </p:txBody>
      </p:sp>
      <p:sp>
        <p:nvSpPr>
          <p:cNvPr id="1048970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72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74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76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78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深入挖掘客户的潜在需求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0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了解客户的基本需求和期望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2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关注客户的个性化需求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4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及时跟进客户需求的变化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1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房源管理</a:t>
            </a:r>
            <a:endParaRPr lang="zh-CN" altLang="en-US"/>
          </a:p>
        </p:txBody>
      </p:sp>
      <p:sp>
        <p:nvSpPr>
          <p:cNvPr id="104902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房源信息收集</a:t>
            </a:r>
            <a:endParaRPr lang="zh-CN" altLang="en-US"/>
          </a:p>
        </p:txBody>
      </p:sp>
      <p:sp>
        <p:nvSpPr>
          <p:cNvPr id="1049056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58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60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62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6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核实房源的产权信息，确保房源合法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6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收集房源的基本信息，如房屋面积、户型、装修情况等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了解房源的历史成交记录，为定价提供参考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7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实地勘查房源，确保房屋实际情况与信息一致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房源维护与更新</a:t>
            </a:r>
            <a:endParaRPr lang="zh-CN" altLang="en-US"/>
          </a:p>
        </p:txBody>
      </p:sp>
      <p:sp>
        <p:nvSpPr>
          <p:cNvPr id="1049106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定期检查房源信息，确保信息的准确性和时效性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0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1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1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及时更新房源照片和描述，吸引潜在客户关注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1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2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定期回访房东，保持良好的沟通与合作关系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2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2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2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及时处理客户需求，提高客户满意度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房源展示技巧</a:t>
            </a:r>
            <a:endParaRPr lang="zh-CN" altLang="en-US"/>
          </a:p>
        </p:txBody>
      </p:sp>
      <p:sp>
        <p:nvSpPr>
          <p:cNvPr id="104916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8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6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拍摄高质量照片：确保照片清晰、美观，能够吸引潜在客户的注意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突出优点：强调房源的独特之处，如景观、配套设施等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8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8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6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定期更新：及时更新房源信息，保持其时效性和新鲜感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0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详细描述：提供详细的房源信息，包括户型、装修、地理位置等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3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营销策略</a:t>
            </a:r>
            <a:endParaRPr lang="zh-CN" altLang="en-US"/>
          </a:p>
        </p:txBody>
      </p:sp>
      <p:sp>
        <p:nvSpPr>
          <p:cNvPr id="104923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线上营销</a:t>
            </a:r>
            <a:endParaRPr lang="zh-CN" altLang="en-US"/>
          </a:p>
        </p:txBody>
      </p:sp>
      <p:sp>
        <p:nvSpPr>
          <p:cNvPr id="1049274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社交媒体营销：利用微信、微博等社交媒体平台进行宣传和推广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6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8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0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网络广告投放：在各大搜索引擎和门户网站投放广告，提高品牌知名度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2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4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6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内容营销：通过撰写专业文章、发布视频等形式，提供有价值的内容，吸引潜在客户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8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0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2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搜索引擎优化：提高网站排名，增加曝光率，吸引更多流量和潜在客户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线下营销</a:t>
            </a:r>
            <a:endParaRPr lang="zh-CN" altLang="en-US"/>
          </a:p>
        </p:txBody>
      </p:sp>
      <p:sp>
        <p:nvSpPr>
          <p:cNvPr id="1049332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4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6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房产展会：参加各类房产展会，展示优质房源，吸引客户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0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2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4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6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房产中介门店：设立在人流量大的区域，提高品牌曝光度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8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0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2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4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社区合作：与社区居委、物业合作，开展社区活动，提高知名度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6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8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0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2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户外广告：投放户外广告，扩大品牌影响力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https://d.book118.com/097133003154006043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4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SLIDE_ID" val="custom2023099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3_1"/>
  <p:tag name="KSO_WM_UNIT_INDEX" val="1_3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4_1"/>
  <p:tag name="KSO_WM_UNIT_INDEX" val="1_4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1"/>
  <p:tag name="KSO_WM_UNIT_INDEX" val="1_1"/>
  <p:tag name="KSO_WM_UNIT_LAYERLEVEL" val="1_1"/>
  <p:tag name="KSO_WM_UNIT_TYPE" val="l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5_1"/>
  <p:tag name="KSO_WM_UNIT_INDEX" val="1_5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6_1"/>
  <p:tag name="KSO_WM_UNIT_INDEX" val="1_6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2"/>
  <p:tag name="KSO_WM_UNIT_INDEX" val="1_2"/>
  <p:tag name="KSO_WM_UNIT_LAYERLEVEL" val="1_1"/>
  <p:tag name="KSO_WM_UNIT_TYPE" val="l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1_1"/>
  <p:tag name="KSO_WM_UNIT_INDEX" val="1_1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2_1"/>
  <p:tag name="KSO_WM_UNIT_INDEX" val="1_2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3"/>
  <p:tag name="KSO_WM_UNIT_INDEX" val="1_3"/>
  <p:tag name="KSO_WM_UNIT_LAYERLEVEL" val="1_1"/>
  <p:tag name="KSO_WM_UNIT_TYPE" val="l_i"/>
</p:tagLst>
</file>

<file path=ppt/tags/tag8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9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16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59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123">
      <a:dk1>
        <a:srgbClr val="000000"/>
      </a:dk1>
      <a:lt1>
        <a:srgbClr val="FFFFFF"/>
      </a:lt1>
      <a:dk2>
        <a:srgbClr val="02202B"/>
      </a:dk2>
      <a:lt2>
        <a:srgbClr val="EBFFFF"/>
      </a:lt2>
      <a:accent1>
        <a:srgbClr val="34FEC3"/>
      </a:accent1>
      <a:accent2>
        <a:srgbClr val="0AE8A9"/>
      </a:accent2>
      <a:accent3>
        <a:srgbClr val="19F0DE"/>
      </a:accent3>
      <a:accent4>
        <a:srgbClr val="19CFF0"/>
      </a:accent4>
      <a:accent5>
        <a:srgbClr val="3FABF8"/>
      </a:accent5>
      <a:accent6>
        <a:srgbClr val="3493FE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微软雅黑</vt:lpstr>
      <vt:lpstr>Calibri Light</vt:lpstr>
      <vt:lpstr>+中文标题</vt:lpstr>
      <vt:lpstr>Wingdings</vt:lpstr>
      <vt:lpstr>宋体</vt:lpstr>
      <vt:lpstr>Office Theme</vt:lpstr>
      <vt:lpstr>房产中介业务拓展课程</vt:lpstr>
      <vt:lpstr>目录</vt:lpstr>
      <vt:lpstr>了解客户需求</vt:lpstr>
      <vt:lpstr>客户需求分析</vt:lpstr>
      <vt:lpstr>客户类型分类</vt:lpstr>
      <vt:lpstr>客户需求挖掘技巧</vt:lpstr>
      <vt:lpstr>房源管理</vt:lpstr>
      <vt:lpstr>房源信息收集</vt:lpstr>
      <vt:lpstr>房源维护与更新</vt:lpstr>
      <vt:lpstr>房源展示技巧</vt:lpstr>
      <vt:lpstr>营销策略</vt:lpstr>
      <vt:lpstr>线上营销</vt:lpstr>
      <vt:lpstr>线下营销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2024-09-17T22:20:50.138</cp:lastPrinted>
  <dcterms:created xsi:type="dcterms:W3CDTF">2024-09-17T14:20:50Z</dcterms:created>
  <dcterms:modified xsi:type="dcterms:W3CDTF">2024-09-17T14:20:52Z</dcterms:modified>
</cp:coreProperties>
</file>