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3E2BD3-8984-4834-9379-F6CD11928A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83F654-15FF-4C59-930E-75239B7CBF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224514-CEE6-442E-B23B-556161693F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12A439-628B-42A1-8F25-751918D7CE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086AC2A-2890-4BFF-8EC0-8E334E0E9E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901D45E-1FFD-4889-BE46-7D95E4C9C1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75703EB-4311-4B16-8C6F-7C4811DA9D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FF412E-7F9F-4337-9A53-E049BFD511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09E22F-FB0E-4BB9-A878-6C0B21563C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AFB11D-B071-4E2C-883A-75F5DA03A7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EEAFEB-0BB7-4A19-A476-57635D12EC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7134140101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儿童阻塞性呼吸道疾病护理培训课程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汇报时间：2024-02-02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课程介绍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儿童阻塞性呼吸道疾病概述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护理评估与计划制定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药物治疗与护理配合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非药物治疗措施与护理技能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并发症预防与处理策略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家庭康复指导与健康教育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课程介绍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79263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242745" y="4378452"/>
            <a:ext cx="753523" cy="75561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55413" y="4571047"/>
            <a:ext cx="50768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016240" y="4120229"/>
            <a:ext cx="541877" cy="84877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536537" y="5126260"/>
            <a:ext cx="67723" cy="205359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877342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29692" y="4168902"/>
            <a:ext cx="546068" cy="84667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375660" y="4061555"/>
            <a:ext cx="391573" cy="1106996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974913" y="480145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332672" y="4978336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655350" y="4291394"/>
            <a:ext cx="694277" cy="6984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093500" y="4563428"/>
            <a:ext cx="546068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576054" y="4826318"/>
            <a:ext cx="67723" cy="582073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345359" y="4728877"/>
            <a:ext cx="541877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890188" y="5023771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595961" y="4604671"/>
            <a:ext cx="647700" cy="6456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710475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67552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5173137" y="2190165"/>
            <a:ext cx="1845725" cy="3371817"/>
          </a:xfrm>
          <a:custGeom>
            <a:rect l="l" t="t" r="r" b="b"/>
            <a:pathLst>
              <a:path w="496" h="906">
                <a:moveTo>
                  <a:pt x="173" y="908"/>
                </a:moveTo>
                <a:cubicBezTo>
                  <a:pt x="173" y="908"/>
                  <a:pt x="208" y="680"/>
                  <a:pt x="187" y="613"/>
                </a:cubicBezTo>
                <a:cubicBezTo>
                  <a:pt x="0" y="357"/>
                  <a:pt x="0" y="357"/>
                  <a:pt x="0" y="357"/>
                </a:cubicBezTo>
                <a:cubicBezTo>
                  <a:pt x="0" y="357"/>
                  <a:pt x="0" y="357"/>
                  <a:pt x="0" y="357"/>
                </a:cubicBezTo>
                <a:cubicBezTo>
                  <a:pt x="203" y="547"/>
                  <a:pt x="203" y="547"/>
                  <a:pt x="203" y="547"/>
                </a:cubicBezTo>
                <a:cubicBezTo>
                  <a:pt x="230" y="0"/>
                  <a:pt x="230" y="0"/>
                  <a:pt x="230" y="0"/>
                </a:cubicBezTo>
                <a:cubicBezTo>
                  <a:pt x="255" y="237"/>
                  <a:pt x="255" y="237"/>
                  <a:pt x="255" y="237"/>
                </a:cubicBezTo>
                <a:cubicBezTo>
                  <a:pt x="271" y="439"/>
                  <a:pt x="271" y="439"/>
                  <a:pt x="271" y="439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291" y="500"/>
                  <a:pt x="291" y="500"/>
                  <a:pt x="291" y="500"/>
                </a:cubicBezTo>
                <a:cubicBezTo>
                  <a:pt x="291" y="500"/>
                  <a:pt x="268" y="500"/>
                  <a:pt x="282" y="660"/>
                </a:cubicBezTo>
                <a:cubicBezTo>
                  <a:pt x="295" y="819"/>
                  <a:pt x="307" y="905"/>
                  <a:pt x="307" y="905"/>
                </a:cubicBezTo>
                <a:lnTo>
                  <a:pt x="173" y="908"/>
                </a:lnTo>
                <a:close/>
              </a:path>
            </a:pathLst>
          </a:cu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0" y="5151966"/>
            <a:ext cx="12192000" cy="1706034"/>
          </a:xfrm>
          <a:custGeom>
            <a:rect l="l" t="t" r="r" b="b"/>
            <a:pathLst>
              <a:path w="7680" h="1506">
                <a:moveTo>
                  <a:pt x="0" y="1489"/>
                </a:moveTo>
                <a:cubicBezTo>
                  <a:pt x="0" y="700"/>
                  <a:pt x="0" y="700"/>
                  <a:pt x="0" y="700"/>
                </a:cubicBezTo>
                <a:cubicBezTo>
                  <a:pt x="199" y="561"/>
                  <a:pt x="512" y="434"/>
                  <a:pt x="940" y="320"/>
                </a:cubicBezTo>
                <a:cubicBezTo>
                  <a:pt x="1741" y="107"/>
                  <a:pt x="2709" y="0"/>
                  <a:pt x="3842" y="0"/>
                </a:cubicBezTo>
                <a:cubicBezTo>
                  <a:pt x="4976" y="0"/>
                  <a:pt x="5943" y="107"/>
                  <a:pt x="6745" y="320"/>
                </a:cubicBezTo>
                <a:cubicBezTo>
                  <a:pt x="7168" y="433"/>
                  <a:pt x="7480" y="559"/>
                  <a:pt x="7680" y="696"/>
                </a:cubicBezTo>
                <a:cubicBezTo>
                  <a:pt x="7680" y="1492"/>
                  <a:pt x="7680" y="1492"/>
                  <a:pt x="7680" y="1492"/>
                </a:cubicBezTo>
                <a:cubicBezTo>
                  <a:pt x="7673" y="1497"/>
                  <a:pt x="7666" y="1501"/>
                  <a:pt x="7659" y="1506"/>
                </a:cubicBezTo>
                <a:cubicBezTo>
                  <a:pt x="25" y="1506"/>
                  <a:pt x="25" y="1506"/>
                  <a:pt x="25" y="1506"/>
                </a:cubicBezTo>
                <a:cubicBezTo>
                  <a:pt x="16" y="1500"/>
                  <a:pt x="8" y="1494"/>
                  <a:pt x="0" y="148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173137" y="1048536"/>
            <a:ext cx="1788893" cy="178889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33902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37910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318965" y="1702027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提高护理人员对儿童阻塞性呼吸道疾病的认识和应对能力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1318965" y="3024253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减少儿童阻塞性呼吸道疾病的并发症和死亡率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016240" y="1702027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掌握儿童阻塞性呼吸道疾病的护理技能和操作方法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8016240" y="3064629"/>
            <a:ext cx="2919889" cy="6210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提升护理人员的专业素养和综合能力</a:t>
            </a:r>
            <a:endParaRPr lang="en-US" sz="1100"/>
          </a:p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5400000">
            <a:off x="4261455" y="1786438"/>
            <a:ext cx="3669090" cy="4127726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5400000">
            <a:off x="6507340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5400000">
            <a:off x="7484017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5400000">
            <a:off x="6495148" y="5075220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5400000">
            <a:off x="4599191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3589249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5400000">
            <a:off x="4611383" y="508741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776775" y="1589036"/>
            <a:ext cx="3522286" cy="14478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儿童阻塞性呼吸道疾病的并发症预防与处理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94207" y="3423581"/>
            <a:ext cx="3329778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儿童阻塞性呼吸道疾病的康复护理与家庭护理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776775" y="5258126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课程结构包括理论讲解、案例分析、技能操作演示、实践操作等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89125" y="1589036"/>
            <a:ext cx="3657600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儿童阻塞性呼吸道疾病的概述、分类及发病原因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9245" y="3423581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儿童阻塞性呼吸道疾病的临床表现、诊断及鉴别诊断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48052" y="5258126"/>
            <a:ext cx="3305175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儿童阻塞性呼吸道疾病的药物治疗、氧疗及护理操作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10459" y="3071807"/>
            <a:ext cx="1371081" cy="1371081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4552613" y="145492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59254" y="1454924"/>
            <a:ext cx="1276350" cy="1152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457298" y="3289469"/>
            <a:ext cx="1257300" cy="1152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365244" y="3289469"/>
            <a:ext cx="1247775" cy="1152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552613" y="5124014"/>
            <a:ext cx="1085850" cy="1152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359254" y="512401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课程内容与结构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94413" y="2032650"/>
            <a:ext cx="2205363" cy="2203315"/>
          </a:xfrm>
          <a:custGeom>
            <a:rect l="l" t="t" r="r" b="b"/>
            <a:pathLst>
              <a:path w="819" h="819">
                <a:moveTo>
                  <a:pt x="183" y="603"/>
                </a:moveTo>
                <a:cubicBezTo>
                  <a:pt x="249" y="603"/>
                  <a:pt x="265" y="619"/>
                  <a:pt x="256" y="638"/>
                </a:cubicBezTo>
                <a:cubicBezTo>
                  <a:pt x="239" y="675"/>
                  <a:pt x="210" y="680"/>
                  <a:pt x="218" y="731"/>
                </a:cubicBezTo>
                <a:cubicBezTo>
                  <a:pt x="231" y="819"/>
                  <a:pt x="372" y="819"/>
                  <a:pt x="386" y="731"/>
                </a:cubicBezTo>
                <a:cubicBezTo>
                  <a:pt x="394" y="680"/>
                  <a:pt x="364" y="675"/>
                  <a:pt x="347" y="638"/>
                </a:cubicBezTo>
                <a:cubicBezTo>
                  <a:pt x="339" y="619"/>
                  <a:pt x="354" y="603"/>
                  <a:pt x="420" y="603"/>
                </a:cubicBezTo>
                <a:cubicBezTo>
                  <a:pt x="603" y="603"/>
                  <a:pt x="603" y="603"/>
                  <a:pt x="603" y="603"/>
                </a:cubicBezTo>
                <a:cubicBezTo>
                  <a:pt x="603" y="420"/>
                  <a:pt x="603" y="420"/>
                  <a:pt x="603" y="420"/>
                </a:cubicBezTo>
                <a:cubicBezTo>
                  <a:pt x="603" y="354"/>
                  <a:pt x="619" y="338"/>
                  <a:pt x="639" y="347"/>
                </a:cubicBezTo>
                <a:cubicBezTo>
                  <a:pt x="675" y="364"/>
                  <a:pt x="680" y="393"/>
                  <a:pt x="731" y="385"/>
                </a:cubicBezTo>
                <a:cubicBezTo>
                  <a:pt x="819" y="372"/>
                  <a:pt x="819" y="231"/>
                  <a:pt x="731" y="217"/>
                </a:cubicBezTo>
                <a:cubicBezTo>
                  <a:pt x="680" y="209"/>
                  <a:pt x="675" y="239"/>
                  <a:pt x="639" y="256"/>
                </a:cubicBezTo>
                <a:cubicBezTo>
                  <a:pt x="619" y="264"/>
                  <a:pt x="603" y="249"/>
                  <a:pt x="603" y="183"/>
                </a:cubicBezTo>
                <a:cubicBezTo>
                  <a:pt x="603" y="0"/>
                  <a:pt x="603" y="0"/>
                  <a:pt x="603" y="0"/>
                </a:cubicBezTo>
                <a:cubicBezTo>
                  <a:pt x="420" y="0"/>
                  <a:pt x="420" y="0"/>
                  <a:pt x="420" y="0"/>
                </a:cubicBezTo>
                <a:cubicBezTo>
                  <a:pt x="354" y="0"/>
                  <a:pt x="339" y="16"/>
                  <a:pt x="347" y="35"/>
                </a:cubicBezTo>
                <a:cubicBezTo>
                  <a:pt x="364" y="72"/>
                  <a:pt x="394" y="76"/>
                  <a:pt x="386" y="128"/>
                </a:cubicBezTo>
                <a:cubicBezTo>
                  <a:pt x="372" y="216"/>
                  <a:pt x="231" y="216"/>
                  <a:pt x="218" y="128"/>
                </a:cubicBezTo>
                <a:cubicBezTo>
                  <a:pt x="210" y="76"/>
                  <a:pt x="239" y="72"/>
                  <a:pt x="256" y="35"/>
                </a:cubicBezTo>
                <a:cubicBezTo>
                  <a:pt x="265" y="16"/>
                  <a:pt x="249" y="0"/>
                  <a:pt x="183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83"/>
                  <a:pt x="0" y="183"/>
                  <a:pt x="0" y="183"/>
                </a:cubicBezTo>
                <a:cubicBezTo>
                  <a:pt x="0" y="249"/>
                  <a:pt x="16" y="264"/>
                  <a:pt x="35" y="256"/>
                </a:cubicBezTo>
                <a:cubicBezTo>
                  <a:pt x="72" y="239"/>
                  <a:pt x="77" y="209"/>
                  <a:pt x="128" y="217"/>
                </a:cubicBezTo>
                <a:cubicBezTo>
                  <a:pt x="216" y="231"/>
                  <a:pt x="216" y="372"/>
                  <a:pt x="128" y="385"/>
                </a:cubicBezTo>
                <a:cubicBezTo>
                  <a:pt x="77" y="393"/>
                  <a:pt x="72" y="364"/>
                  <a:pt x="35" y="347"/>
                </a:cubicBezTo>
                <a:cubicBezTo>
                  <a:pt x="16" y="338"/>
                  <a:pt x="0" y="354"/>
                  <a:pt x="0" y="420"/>
                </a:cubicBezTo>
                <a:cubicBezTo>
                  <a:pt x="0" y="603"/>
                  <a:pt x="0" y="603"/>
                  <a:pt x="0" y="603"/>
                </a:cubicBezTo>
                <a:lnTo>
                  <a:pt x="183" y="60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9050">
            <a:solidFill>
              <a:srgbClr val="FFFFFF">
                <a:alpha val="100000"/>
              </a:srgb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71134" y="1450565"/>
            <a:ext cx="2205363" cy="2203315"/>
          </a:xfrm>
          <a:custGeom>
            <a:rect l="l" t="t" r="r" b="b"/>
            <a:pathLst>
              <a:path w="819" h="819">
                <a:moveTo>
                  <a:pt x="183" y="216"/>
                </a:moveTo>
                <a:cubicBezTo>
                  <a:pt x="249" y="216"/>
                  <a:pt x="264" y="200"/>
                  <a:pt x="256" y="180"/>
                </a:cubicBezTo>
                <a:cubicBezTo>
                  <a:pt x="239" y="144"/>
                  <a:pt x="209" y="139"/>
                  <a:pt x="217" y="88"/>
                </a:cubicBezTo>
                <a:cubicBezTo>
                  <a:pt x="231" y="0"/>
                  <a:pt x="372" y="0"/>
                  <a:pt x="385" y="88"/>
                </a:cubicBezTo>
                <a:cubicBezTo>
                  <a:pt x="393" y="139"/>
                  <a:pt x="364" y="144"/>
                  <a:pt x="347" y="180"/>
                </a:cubicBezTo>
                <a:cubicBezTo>
                  <a:pt x="338" y="200"/>
                  <a:pt x="354" y="216"/>
                  <a:pt x="420" y="216"/>
                </a:cubicBezTo>
                <a:cubicBezTo>
                  <a:pt x="603" y="216"/>
                  <a:pt x="603" y="216"/>
                  <a:pt x="603" y="216"/>
                </a:cubicBezTo>
                <a:cubicBezTo>
                  <a:pt x="603" y="399"/>
                  <a:pt x="603" y="399"/>
                  <a:pt x="603" y="399"/>
                </a:cubicBezTo>
                <a:cubicBezTo>
                  <a:pt x="603" y="465"/>
                  <a:pt x="619" y="480"/>
                  <a:pt x="638" y="472"/>
                </a:cubicBezTo>
                <a:cubicBezTo>
                  <a:pt x="675" y="455"/>
                  <a:pt x="680" y="425"/>
                  <a:pt x="731" y="433"/>
                </a:cubicBezTo>
                <a:cubicBezTo>
                  <a:pt x="819" y="447"/>
                  <a:pt x="819" y="588"/>
                  <a:pt x="731" y="601"/>
                </a:cubicBezTo>
                <a:cubicBezTo>
                  <a:pt x="680" y="609"/>
                  <a:pt x="675" y="580"/>
                  <a:pt x="638" y="563"/>
                </a:cubicBezTo>
                <a:cubicBezTo>
                  <a:pt x="619" y="554"/>
                  <a:pt x="603" y="570"/>
                  <a:pt x="603" y="636"/>
                </a:cubicBezTo>
                <a:cubicBezTo>
                  <a:pt x="603" y="819"/>
                  <a:pt x="603" y="819"/>
                  <a:pt x="603" y="819"/>
                </a:cubicBezTo>
                <a:cubicBezTo>
                  <a:pt x="420" y="819"/>
                  <a:pt x="420" y="819"/>
                  <a:pt x="420" y="819"/>
                </a:cubicBezTo>
                <a:cubicBezTo>
                  <a:pt x="354" y="819"/>
                  <a:pt x="338" y="803"/>
                  <a:pt x="347" y="784"/>
                </a:cubicBezTo>
                <a:cubicBezTo>
                  <a:pt x="364" y="747"/>
                  <a:pt x="393" y="742"/>
                  <a:pt x="385" y="691"/>
                </a:cubicBezTo>
                <a:cubicBezTo>
                  <a:pt x="372" y="603"/>
                  <a:pt x="231" y="603"/>
                  <a:pt x="217" y="691"/>
                </a:cubicBezTo>
                <a:cubicBezTo>
                  <a:pt x="209" y="742"/>
                  <a:pt x="239" y="747"/>
                  <a:pt x="256" y="784"/>
                </a:cubicBezTo>
                <a:cubicBezTo>
                  <a:pt x="264" y="803"/>
                  <a:pt x="249" y="819"/>
                  <a:pt x="183" y="819"/>
                </a:cubicBezTo>
                <a:cubicBezTo>
                  <a:pt x="0" y="819"/>
                  <a:pt x="0" y="819"/>
                  <a:pt x="0" y="819"/>
                </a:cubicBezTo>
                <a:cubicBezTo>
                  <a:pt x="0" y="636"/>
                  <a:pt x="0" y="636"/>
                  <a:pt x="0" y="636"/>
                </a:cubicBezTo>
                <a:cubicBezTo>
                  <a:pt x="0" y="570"/>
                  <a:pt x="16" y="554"/>
                  <a:pt x="35" y="563"/>
                </a:cubicBezTo>
                <a:cubicBezTo>
                  <a:pt x="72" y="580"/>
                  <a:pt x="76" y="609"/>
                  <a:pt x="128" y="601"/>
                </a:cubicBezTo>
                <a:cubicBezTo>
                  <a:pt x="216" y="588"/>
                  <a:pt x="216" y="447"/>
                  <a:pt x="128" y="433"/>
                </a:cubicBezTo>
                <a:cubicBezTo>
                  <a:pt x="76" y="425"/>
                  <a:pt x="72" y="455"/>
                  <a:pt x="35" y="472"/>
                </a:cubicBezTo>
                <a:cubicBezTo>
                  <a:pt x="16" y="480"/>
                  <a:pt x="0" y="465"/>
                  <a:pt x="0" y="399"/>
                </a:cubicBezTo>
                <a:cubicBezTo>
                  <a:pt x="0" y="216"/>
                  <a:pt x="0" y="216"/>
                  <a:pt x="0" y="216"/>
                </a:cubicBezTo>
                <a:lnTo>
                  <a:pt x="183" y="216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  <a:ln w="19050">
            <a:solidFill>
              <a:srgbClr val="FFFFFF">
                <a:alpha val="100000"/>
              </a:srgb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673654" y="2032650"/>
            <a:ext cx="2532763" cy="1480262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采用线上线下相结合的方式，包括课堂讲授、视频教学、小组讨论、实践操作等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067480" y="3723125"/>
            <a:ext cx="2532763" cy="1554034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培训时间根据具体情况而定，一般可分为短期集中培训和长期分阶段培训两种形式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402519" y="2032650"/>
            <a:ext cx="2532763" cy="1496107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短期集中培训一般持续数天至一周左右，适合护理人员集中时间学习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901767" y="3723125"/>
            <a:ext cx="2532763" cy="1554034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长期分阶段培训则将课程内容分为多个模块，分阶段进行，适合护理人员在工作之余逐步学习掌握。</a:t>
            </a:r>
            <a:endParaRPr lang="en-US" sz="1100"/>
          </a:p>
        </p:txBody>
      </p:sp>
      <p:sp>
        <p:nvSpPr>
          <p:cNvPr id="8" name="Freeform 8"/>
          <p:cNvSpPr/>
          <p:nvPr/>
        </p:nvSpPr>
        <p:spPr>
          <a:xfrm>
            <a:off x="3889049" y="3073844"/>
            <a:ext cx="2205363" cy="2203315"/>
          </a:xfrm>
          <a:custGeom>
            <a:rect l="l" t="t" r="r" b="b"/>
            <a:pathLst>
              <a:path w="819" h="819">
                <a:moveTo>
                  <a:pt x="399" y="216"/>
                </a:moveTo>
                <a:cubicBezTo>
                  <a:pt x="465" y="216"/>
                  <a:pt x="480" y="200"/>
                  <a:pt x="472" y="181"/>
                </a:cubicBezTo>
                <a:cubicBezTo>
                  <a:pt x="455" y="144"/>
                  <a:pt x="425" y="139"/>
                  <a:pt x="433" y="88"/>
                </a:cubicBezTo>
                <a:cubicBezTo>
                  <a:pt x="447" y="0"/>
                  <a:pt x="588" y="0"/>
                  <a:pt x="601" y="88"/>
                </a:cubicBezTo>
                <a:cubicBezTo>
                  <a:pt x="609" y="139"/>
                  <a:pt x="580" y="144"/>
                  <a:pt x="563" y="181"/>
                </a:cubicBezTo>
                <a:cubicBezTo>
                  <a:pt x="554" y="200"/>
                  <a:pt x="570" y="216"/>
                  <a:pt x="636" y="216"/>
                </a:cubicBezTo>
                <a:cubicBezTo>
                  <a:pt x="819" y="216"/>
                  <a:pt x="819" y="216"/>
                  <a:pt x="819" y="216"/>
                </a:cubicBezTo>
                <a:cubicBezTo>
                  <a:pt x="819" y="399"/>
                  <a:pt x="819" y="399"/>
                  <a:pt x="819" y="399"/>
                </a:cubicBezTo>
                <a:cubicBezTo>
                  <a:pt x="819" y="465"/>
                  <a:pt x="803" y="481"/>
                  <a:pt x="784" y="472"/>
                </a:cubicBezTo>
                <a:cubicBezTo>
                  <a:pt x="747" y="455"/>
                  <a:pt x="742" y="426"/>
                  <a:pt x="691" y="434"/>
                </a:cubicBezTo>
                <a:cubicBezTo>
                  <a:pt x="603" y="447"/>
                  <a:pt x="603" y="588"/>
                  <a:pt x="691" y="602"/>
                </a:cubicBezTo>
                <a:cubicBezTo>
                  <a:pt x="742" y="610"/>
                  <a:pt x="747" y="580"/>
                  <a:pt x="784" y="563"/>
                </a:cubicBezTo>
                <a:cubicBezTo>
                  <a:pt x="803" y="555"/>
                  <a:pt x="819" y="570"/>
                  <a:pt x="819" y="636"/>
                </a:cubicBezTo>
                <a:cubicBezTo>
                  <a:pt x="819" y="819"/>
                  <a:pt x="819" y="819"/>
                  <a:pt x="819" y="819"/>
                </a:cubicBezTo>
                <a:cubicBezTo>
                  <a:pt x="636" y="819"/>
                  <a:pt x="636" y="819"/>
                  <a:pt x="636" y="819"/>
                </a:cubicBezTo>
                <a:cubicBezTo>
                  <a:pt x="570" y="819"/>
                  <a:pt x="554" y="803"/>
                  <a:pt x="563" y="784"/>
                </a:cubicBezTo>
                <a:cubicBezTo>
                  <a:pt x="580" y="747"/>
                  <a:pt x="609" y="743"/>
                  <a:pt x="601" y="691"/>
                </a:cubicBezTo>
                <a:cubicBezTo>
                  <a:pt x="588" y="603"/>
                  <a:pt x="447" y="603"/>
                  <a:pt x="433" y="691"/>
                </a:cubicBezTo>
                <a:cubicBezTo>
                  <a:pt x="425" y="743"/>
                  <a:pt x="455" y="747"/>
                  <a:pt x="472" y="784"/>
                </a:cubicBezTo>
                <a:cubicBezTo>
                  <a:pt x="480" y="803"/>
                  <a:pt x="465" y="819"/>
                  <a:pt x="399" y="819"/>
                </a:cubicBezTo>
                <a:cubicBezTo>
                  <a:pt x="216" y="819"/>
                  <a:pt x="216" y="819"/>
                  <a:pt x="216" y="819"/>
                </a:cubicBezTo>
                <a:cubicBezTo>
                  <a:pt x="216" y="636"/>
                  <a:pt x="216" y="636"/>
                  <a:pt x="216" y="636"/>
                </a:cubicBezTo>
                <a:cubicBezTo>
                  <a:pt x="216" y="570"/>
                  <a:pt x="200" y="555"/>
                  <a:pt x="180" y="563"/>
                </a:cubicBezTo>
                <a:cubicBezTo>
                  <a:pt x="144" y="580"/>
                  <a:pt x="139" y="610"/>
                  <a:pt x="88" y="602"/>
                </a:cubicBezTo>
                <a:cubicBezTo>
                  <a:pt x="0" y="588"/>
                  <a:pt x="0" y="447"/>
                  <a:pt x="88" y="434"/>
                </a:cubicBezTo>
                <a:cubicBezTo>
                  <a:pt x="139" y="426"/>
                  <a:pt x="144" y="455"/>
                  <a:pt x="180" y="472"/>
                </a:cubicBezTo>
                <a:cubicBezTo>
                  <a:pt x="200" y="481"/>
                  <a:pt x="216" y="465"/>
                  <a:pt x="216" y="399"/>
                </a:cubicBezTo>
                <a:cubicBezTo>
                  <a:pt x="216" y="216"/>
                  <a:pt x="216" y="216"/>
                  <a:pt x="216" y="216"/>
                </a:cubicBezTo>
                <a:lnTo>
                  <a:pt x="399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9050">
            <a:solidFill>
              <a:srgbClr val="FFFFFF">
                <a:alpha val="100000"/>
              </a:srgb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512328" y="3653879"/>
            <a:ext cx="2205363" cy="2205364"/>
          </a:xfrm>
          <a:custGeom>
            <a:rect l="l" t="t" r="r" b="b"/>
            <a:pathLst>
              <a:path w="819" h="819">
                <a:moveTo>
                  <a:pt x="216" y="420"/>
                </a:moveTo>
                <a:cubicBezTo>
                  <a:pt x="216" y="354"/>
                  <a:pt x="200" y="339"/>
                  <a:pt x="181" y="347"/>
                </a:cubicBezTo>
                <a:cubicBezTo>
                  <a:pt x="144" y="364"/>
                  <a:pt x="139" y="394"/>
                  <a:pt x="88" y="386"/>
                </a:cubicBezTo>
                <a:cubicBezTo>
                  <a:pt x="0" y="372"/>
                  <a:pt x="0" y="231"/>
                  <a:pt x="88" y="218"/>
                </a:cubicBezTo>
                <a:cubicBezTo>
                  <a:pt x="139" y="210"/>
                  <a:pt x="144" y="239"/>
                  <a:pt x="181" y="256"/>
                </a:cubicBezTo>
                <a:cubicBezTo>
                  <a:pt x="200" y="265"/>
                  <a:pt x="216" y="249"/>
                  <a:pt x="216" y="183"/>
                </a:cubicBezTo>
                <a:cubicBezTo>
                  <a:pt x="216" y="0"/>
                  <a:pt x="216" y="0"/>
                  <a:pt x="216" y="0"/>
                </a:cubicBezTo>
                <a:cubicBezTo>
                  <a:pt x="399" y="0"/>
                  <a:pt x="399" y="0"/>
                  <a:pt x="399" y="0"/>
                </a:cubicBezTo>
                <a:cubicBezTo>
                  <a:pt x="465" y="0"/>
                  <a:pt x="481" y="16"/>
                  <a:pt x="472" y="35"/>
                </a:cubicBezTo>
                <a:cubicBezTo>
                  <a:pt x="455" y="72"/>
                  <a:pt x="426" y="77"/>
                  <a:pt x="434" y="128"/>
                </a:cubicBezTo>
                <a:cubicBezTo>
                  <a:pt x="447" y="216"/>
                  <a:pt x="588" y="216"/>
                  <a:pt x="602" y="128"/>
                </a:cubicBezTo>
                <a:cubicBezTo>
                  <a:pt x="610" y="77"/>
                  <a:pt x="580" y="72"/>
                  <a:pt x="563" y="35"/>
                </a:cubicBezTo>
                <a:cubicBezTo>
                  <a:pt x="555" y="16"/>
                  <a:pt x="570" y="0"/>
                  <a:pt x="636" y="0"/>
                </a:cubicBezTo>
                <a:cubicBezTo>
                  <a:pt x="819" y="0"/>
                  <a:pt x="819" y="0"/>
                  <a:pt x="819" y="0"/>
                </a:cubicBezTo>
                <a:cubicBezTo>
                  <a:pt x="819" y="183"/>
                  <a:pt x="819" y="183"/>
                  <a:pt x="819" y="183"/>
                </a:cubicBezTo>
                <a:cubicBezTo>
                  <a:pt x="819" y="249"/>
                  <a:pt x="803" y="265"/>
                  <a:pt x="784" y="256"/>
                </a:cubicBezTo>
                <a:cubicBezTo>
                  <a:pt x="747" y="239"/>
                  <a:pt x="743" y="210"/>
                  <a:pt x="691" y="218"/>
                </a:cubicBezTo>
                <a:cubicBezTo>
                  <a:pt x="603" y="231"/>
                  <a:pt x="603" y="372"/>
                  <a:pt x="691" y="386"/>
                </a:cubicBezTo>
                <a:cubicBezTo>
                  <a:pt x="743" y="394"/>
                  <a:pt x="747" y="364"/>
                  <a:pt x="784" y="347"/>
                </a:cubicBezTo>
                <a:cubicBezTo>
                  <a:pt x="803" y="339"/>
                  <a:pt x="819" y="354"/>
                  <a:pt x="819" y="420"/>
                </a:cubicBezTo>
                <a:cubicBezTo>
                  <a:pt x="819" y="603"/>
                  <a:pt x="819" y="603"/>
                  <a:pt x="819" y="603"/>
                </a:cubicBezTo>
                <a:cubicBezTo>
                  <a:pt x="636" y="603"/>
                  <a:pt x="636" y="603"/>
                  <a:pt x="636" y="603"/>
                </a:cubicBezTo>
                <a:cubicBezTo>
                  <a:pt x="570" y="603"/>
                  <a:pt x="555" y="619"/>
                  <a:pt x="563" y="639"/>
                </a:cubicBezTo>
                <a:cubicBezTo>
                  <a:pt x="580" y="675"/>
                  <a:pt x="610" y="680"/>
                  <a:pt x="602" y="731"/>
                </a:cubicBezTo>
                <a:cubicBezTo>
                  <a:pt x="588" y="819"/>
                  <a:pt x="447" y="819"/>
                  <a:pt x="434" y="731"/>
                </a:cubicBezTo>
                <a:cubicBezTo>
                  <a:pt x="426" y="680"/>
                  <a:pt x="455" y="675"/>
                  <a:pt x="472" y="639"/>
                </a:cubicBezTo>
                <a:cubicBezTo>
                  <a:pt x="481" y="619"/>
                  <a:pt x="465" y="603"/>
                  <a:pt x="399" y="603"/>
                </a:cubicBezTo>
                <a:cubicBezTo>
                  <a:pt x="216" y="603"/>
                  <a:pt x="216" y="603"/>
                  <a:pt x="216" y="603"/>
                </a:cubicBezTo>
                <a:lnTo>
                  <a:pt x="216" y="42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  <a:ln w="19050">
            <a:solidFill>
              <a:srgbClr val="FFFFFF">
                <a:alpha val="100000"/>
              </a:srgb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培训方式与时间安排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儿童阻塞性呼吸道疾病概述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儿童阻塞性呼吸道疾病是指由于各种原因导致的呼吸道阻塞，影响儿童正常呼吸的一类疾病。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根据阻塞部位和性质的不同，儿童阻塞性呼吸道疾病可分为上呼吸道阻塞和下呼吸道阻塞，前者包括鼻炎、鼻窦炎、喉炎等，后者包括支气管哮喘、支气管炎、肺炎等。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疾病定义与分类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发病原因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儿童阻塞性呼吸道疾病的发病原因多种多样，包括感染、过敏、先天性疾病、异物吸入等。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危险因素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常见的危险因素包括环境因素（如空气污染、二手烟暴露）、遗传因素（如家族过敏史、哮喘史）、免疫因素（如免疫力低下、反复呼吸道感染）等。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0594" r="205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发病原因及危险因素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8083" r="1808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儿童阻塞性呼吸道疾病的临床表现因疾病类型和严重程度而异，常见症状包括咳嗽、喘息、气促、胸闷等，严重时可出现呼吸困难、紫绀等。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诊断儿童阻塞性呼吸道疾病需要结合病史、临床表现和辅助检查，如血液检查、影像学检查（X线、CT等）、肺功能检查等。同时，对于疑似过敏性疾病的患儿，还需要进行过敏原检测等相关检查。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诊断方法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临床表现与诊断方法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护理评估与计划制定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观察儿童咳嗽、喘息、呼吸困难等症状的频率、程度和性质。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87195" y="1802035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5" name="Freeform 5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5554409" y="1919002"/>
            <a:ext cx="1897189" cy="36804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症状评估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检查儿童呼吸频率、节律、深度及鼻煽、三凹征等体征。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体征评估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380762" y="1802035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6" name="AutoShape 16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6" name="AutoShape 26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详细了解儿童既往病史、家族病史及过敏史。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病史采集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4987195" y="4188148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  <a:spcBef>
                <a:spcPts val="375"/>
              </a:spcBef>
              <a:defRPr/>
            </a:pPr>
            <a:endParaRPr lang="en-US" sz="1100"/>
          </a:p>
        </p:txBody>
      </p:sp>
      <p:grpSp>
        <p:nvGrpSpPr>
          <p:cNvPr id="29" name="Group 29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0" name="Freeform 30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" name="AutoShape 38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进行必要的实验室检查、影像学检查等，以明确诊断和评估病情。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辅助检查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8380762" y="4177284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1" name="Group 41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2" name="Freeform 42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46" name="Picture 46"/>
          <p:cNvPicPr>
            <a:picLocks noChangeAspect="1"/>
          </p:cNvPicPr>
          <p:nvPr/>
        </p:nvPicPr>
        <p:blipFill>
          <a:blip r:embed="rId2"/>
          <a:srcRect l="9343" r="9343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47" name="Group 4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8" name="AutoShape 4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TextBox 6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患者评估内容及方法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79263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242745" y="4378452"/>
            <a:ext cx="753523" cy="75561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55413" y="4571047"/>
            <a:ext cx="50768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016240" y="4120229"/>
            <a:ext cx="541877" cy="84877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536537" y="5126260"/>
            <a:ext cx="67723" cy="205359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877342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29692" y="4168902"/>
            <a:ext cx="546068" cy="84667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375660" y="4061555"/>
            <a:ext cx="391573" cy="1106996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974913" y="480145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332672" y="4978336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655350" y="4291394"/>
            <a:ext cx="694277" cy="6984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093500" y="4563428"/>
            <a:ext cx="546068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576054" y="4826318"/>
            <a:ext cx="67723" cy="582073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345359" y="4728877"/>
            <a:ext cx="541877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890188" y="5023771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595961" y="4604671"/>
            <a:ext cx="647700" cy="6456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710475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67552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5173137" y="2190165"/>
            <a:ext cx="1845725" cy="3371817"/>
          </a:xfrm>
          <a:custGeom>
            <a:rect l="l" t="t" r="r" b="b"/>
            <a:pathLst>
              <a:path w="496" h="906">
                <a:moveTo>
                  <a:pt x="173" y="908"/>
                </a:moveTo>
                <a:cubicBezTo>
                  <a:pt x="173" y="908"/>
                  <a:pt x="208" y="680"/>
                  <a:pt x="187" y="613"/>
                </a:cubicBezTo>
                <a:cubicBezTo>
                  <a:pt x="0" y="357"/>
                  <a:pt x="0" y="357"/>
                  <a:pt x="0" y="357"/>
                </a:cubicBezTo>
                <a:cubicBezTo>
                  <a:pt x="0" y="357"/>
                  <a:pt x="0" y="357"/>
                  <a:pt x="0" y="357"/>
                </a:cubicBezTo>
                <a:cubicBezTo>
                  <a:pt x="203" y="547"/>
                  <a:pt x="203" y="547"/>
                  <a:pt x="203" y="547"/>
                </a:cubicBezTo>
                <a:cubicBezTo>
                  <a:pt x="230" y="0"/>
                  <a:pt x="230" y="0"/>
                  <a:pt x="230" y="0"/>
                </a:cubicBezTo>
                <a:cubicBezTo>
                  <a:pt x="255" y="237"/>
                  <a:pt x="255" y="237"/>
                  <a:pt x="255" y="237"/>
                </a:cubicBezTo>
                <a:cubicBezTo>
                  <a:pt x="271" y="439"/>
                  <a:pt x="271" y="439"/>
                  <a:pt x="271" y="439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291" y="500"/>
                  <a:pt x="291" y="500"/>
                  <a:pt x="291" y="500"/>
                </a:cubicBezTo>
                <a:cubicBezTo>
                  <a:pt x="291" y="500"/>
                  <a:pt x="268" y="500"/>
                  <a:pt x="282" y="660"/>
                </a:cubicBezTo>
                <a:cubicBezTo>
                  <a:pt x="295" y="819"/>
                  <a:pt x="307" y="905"/>
                  <a:pt x="307" y="905"/>
                </a:cubicBezTo>
                <a:lnTo>
                  <a:pt x="173" y="908"/>
                </a:lnTo>
                <a:close/>
              </a:path>
            </a:pathLst>
          </a:cu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0" y="5151966"/>
            <a:ext cx="12192000" cy="1706034"/>
          </a:xfrm>
          <a:custGeom>
            <a:rect l="l" t="t" r="r" b="b"/>
            <a:pathLst>
              <a:path w="7680" h="1506">
                <a:moveTo>
                  <a:pt x="0" y="1489"/>
                </a:moveTo>
                <a:cubicBezTo>
                  <a:pt x="0" y="700"/>
                  <a:pt x="0" y="700"/>
                  <a:pt x="0" y="700"/>
                </a:cubicBezTo>
                <a:cubicBezTo>
                  <a:pt x="199" y="561"/>
                  <a:pt x="512" y="434"/>
                  <a:pt x="940" y="320"/>
                </a:cubicBezTo>
                <a:cubicBezTo>
                  <a:pt x="1741" y="107"/>
                  <a:pt x="2709" y="0"/>
                  <a:pt x="3842" y="0"/>
                </a:cubicBezTo>
                <a:cubicBezTo>
                  <a:pt x="4976" y="0"/>
                  <a:pt x="5943" y="107"/>
                  <a:pt x="6745" y="320"/>
                </a:cubicBezTo>
                <a:cubicBezTo>
                  <a:pt x="7168" y="433"/>
                  <a:pt x="7480" y="559"/>
                  <a:pt x="7680" y="696"/>
                </a:cubicBezTo>
                <a:cubicBezTo>
                  <a:pt x="7680" y="1492"/>
                  <a:pt x="7680" y="1492"/>
                  <a:pt x="7680" y="1492"/>
                </a:cubicBezTo>
                <a:cubicBezTo>
                  <a:pt x="7673" y="1497"/>
                  <a:pt x="7666" y="1501"/>
                  <a:pt x="7659" y="1506"/>
                </a:cubicBezTo>
                <a:cubicBezTo>
                  <a:pt x="25" y="1506"/>
                  <a:pt x="25" y="1506"/>
                  <a:pt x="25" y="1506"/>
                </a:cubicBezTo>
                <a:cubicBezTo>
                  <a:pt x="16" y="1500"/>
                  <a:pt x="8" y="1494"/>
                  <a:pt x="0" y="148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173137" y="1048536"/>
            <a:ext cx="1788893" cy="178889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33902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37910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318965" y="1702027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确保儿童呼吸道无分泌物阻塞，保持通畅。</a:t>
            </a:r>
            <a:endParaRPr lang="en-US" sz="1100"/>
          </a:p>
        </p:txBody>
      </p:sp>
      <p:sp>
        <p:nvSpPr>
          <p:cNvPr id="26" name="TextBox 26"/>
          <p:cNvSpPr txBox="1"/>
          <p:nvPr/>
        </p:nvSpPr>
        <p:spPr>
          <a:xfrm>
            <a:off x="1318965" y="1393788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保持呼吸道通畅</a:t>
            </a:r>
          </a:p>
        </p:txBody>
      </p:sp>
      <p:sp>
        <p:nvSpPr>
          <p:cNvPr id="27" name="AutoShape 27"/>
          <p:cNvSpPr/>
          <p:nvPr/>
        </p:nvSpPr>
        <p:spPr>
          <a:xfrm>
            <a:off x="1318965" y="3024253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预防因呼吸道阻塞引起的并发症，如呼吸衰竭、心力衰竭等。</a:t>
            </a:r>
            <a:endParaRPr lang="en-US" sz="1100"/>
          </a:p>
        </p:txBody>
      </p:sp>
      <p:sp>
        <p:nvSpPr>
          <p:cNvPr id="28" name="TextBox 28"/>
          <p:cNvSpPr txBox="1"/>
          <p:nvPr/>
        </p:nvSpPr>
        <p:spPr>
          <a:xfrm>
            <a:off x="1318965" y="2716014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预防并发症</a:t>
            </a:r>
          </a:p>
        </p:txBody>
      </p:sp>
      <p:sp>
        <p:nvSpPr>
          <p:cNvPr id="29" name="AutoShape 29"/>
          <p:cNvSpPr/>
          <p:nvPr/>
        </p:nvSpPr>
        <p:spPr>
          <a:xfrm>
            <a:off x="8016240" y="1702027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减轻儿童咳嗽、喘息、呼吸困难等症状。</a:t>
            </a:r>
            <a:endParaRPr lang="en-US" sz="1100"/>
          </a:p>
        </p:txBody>
      </p:sp>
      <p:sp>
        <p:nvSpPr>
          <p:cNvPr id="30" name="TextBox 30"/>
          <p:cNvSpPr txBox="1"/>
          <p:nvPr/>
        </p:nvSpPr>
        <p:spPr>
          <a:xfrm>
            <a:off x="8016240" y="1393788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缓解症状</a:t>
            </a:r>
          </a:p>
        </p:txBody>
      </p:sp>
      <p:sp>
        <p:nvSpPr>
          <p:cNvPr id="31" name="AutoShape 31"/>
          <p:cNvSpPr/>
          <p:nvPr/>
        </p:nvSpPr>
        <p:spPr>
          <a:xfrm>
            <a:off x="8016240" y="3064629"/>
            <a:ext cx="2919889" cy="6210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通过护理手段促进儿童康复，缩短病程。</a:t>
            </a:r>
            <a:endParaRPr lang="en-US" sz="1100"/>
          </a:p>
        </p:txBody>
      </p:sp>
      <p:sp>
        <p:nvSpPr>
          <p:cNvPr id="32" name="TextBox 32"/>
          <p:cNvSpPr txBox="1"/>
          <p:nvPr/>
        </p:nvSpPr>
        <p:spPr>
          <a:xfrm>
            <a:off x="8016240" y="2727831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促进康复</a:t>
            </a:r>
          </a:p>
        </p:txBody>
      </p: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护理目标设定与优先级划分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3792" y="5100246"/>
            <a:ext cx="2129328" cy="105859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903120" y="4747383"/>
            <a:ext cx="2129328" cy="1411454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31337" y="4276897"/>
            <a:ext cx="2129328" cy="188194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9554" y="3884827"/>
            <a:ext cx="2129328" cy="2274010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29409" y="3083528"/>
            <a:ext cx="2020315" cy="19542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根据儿童年龄、病情、治疗方案等因素，制定个性化的护理计划。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953810" y="2847749"/>
            <a:ext cx="2020315" cy="16935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护理计划应包括护理措施、护理频率、护理时间等内容。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084989" y="2360581"/>
            <a:ext cx="2020315" cy="169305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与医生、家长沟通协作，确保护理计划的顺利实施。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213633" y="1985955"/>
            <a:ext cx="2020315" cy="17559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根据儿童病情变化及时调整护理计划，确保护理效果。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9287769" y="3409229"/>
            <a:ext cx="2129328" cy="274960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9635014" y="1550861"/>
            <a:ext cx="1434751" cy="1532668"/>
          </a:xfrm>
          <a:custGeom>
            <a:rect l="l" t="t" r="r" b="b"/>
            <a:pathLst>
              <a:path w="1537251" h="1642176">
                <a:moveTo>
                  <a:pt x="0" y="0"/>
                </a:moveTo>
                <a:lnTo>
                  <a:pt x="1537251" y="0"/>
                </a:lnTo>
                <a:lnTo>
                  <a:pt x="1537251" y="1537251"/>
                </a:lnTo>
                <a:lnTo>
                  <a:pt x="829482" y="1537251"/>
                </a:lnTo>
                <a:lnTo>
                  <a:pt x="768625" y="1642176"/>
                </a:lnTo>
                <a:lnTo>
                  <a:pt x="707769" y="1537251"/>
                </a:lnTo>
                <a:lnTo>
                  <a:pt x="0" y="1537251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73792" y="5255209"/>
            <a:ext cx="2164080" cy="7486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868368" y="5144128"/>
            <a:ext cx="2164080" cy="7486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5032448" y="4897058"/>
            <a:ext cx="2164080" cy="7486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124802" y="4725914"/>
            <a:ext cx="2164080" cy="7486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288882" y="4351581"/>
            <a:ext cx="2164080" cy="7486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17" name="Freeform 17"/>
          <p:cNvSpPr/>
          <p:nvPr/>
        </p:nvSpPr>
        <p:spPr>
          <a:xfrm>
            <a:off x="9940806" y="1901329"/>
            <a:ext cx="823253" cy="823253"/>
          </a:xfrm>
          <a:custGeom>
            <a:rect l="l" t="t" r="r" b="b"/>
            <a:pathLst>
              <a:path w="304800" h="304800">
                <a:moveTo>
                  <a:pt x="137160" y="274320"/>
                </a:moveTo>
                <a:lnTo>
                  <a:pt x="137160" y="167640"/>
                </a:lnTo>
                <a:lnTo>
                  <a:pt x="0" y="30480"/>
                </a:lnTo>
                <a:lnTo>
                  <a:pt x="0" y="0"/>
                </a:lnTo>
                <a:lnTo>
                  <a:pt x="304800" y="0"/>
                </a:lnTo>
                <a:lnTo>
                  <a:pt x="304800" y="30480"/>
                </a:lnTo>
                <a:lnTo>
                  <a:pt x="167640" y="167640"/>
                </a:lnTo>
                <a:lnTo>
                  <a:pt x="167640" y="274320"/>
                </a:lnTo>
                <a:lnTo>
                  <a:pt x="243840" y="289560"/>
                </a:lnTo>
                <a:lnTo>
                  <a:pt x="243840" y="304800"/>
                </a:lnTo>
                <a:lnTo>
                  <a:pt x="60960" y="304800"/>
                </a:lnTo>
                <a:lnTo>
                  <a:pt x="60960" y="289560"/>
                </a:lnTo>
                <a:lnTo>
                  <a:pt x="137160" y="274320"/>
                </a:lnTo>
                <a:close/>
                <a:moveTo>
                  <a:pt x="167640" y="121920"/>
                </a:moveTo>
                <a:cubicBezTo>
                  <a:pt x="184471" y="121920"/>
                  <a:pt x="198120" y="108271"/>
                  <a:pt x="198120" y="91440"/>
                </a:cubicBezTo>
                <a:cubicBezTo>
                  <a:pt x="198120" y="74609"/>
                  <a:pt x="184471" y="60960"/>
                  <a:pt x="167640" y="60960"/>
                </a:cubicBezTo>
                <a:lnTo>
                  <a:pt x="167640" y="60960"/>
                </a:lnTo>
                <a:cubicBezTo>
                  <a:pt x="150809" y="60960"/>
                  <a:pt x="137160" y="74609"/>
                  <a:pt x="137160" y="91440"/>
                </a:cubicBezTo>
                <a:cubicBezTo>
                  <a:pt x="137160" y="108271"/>
                  <a:pt x="150809" y="121920"/>
                  <a:pt x="167640" y="121920"/>
                </a:cubicBezTo>
                <a:lnTo>
                  <a:pt x="16764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个性化护理计划制定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药物治疗与护理配合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https://d.book118.com/097134140101006042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2024-09-15T18:53:42.945</cp:lastPrinted>
  <dcterms:created xsi:type="dcterms:W3CDTF">2024-09-15T10:53:42Z</dcterms:created>
  <dcterms:modified xsi:type="dcterms:W3CDTF">2024-09-15T10:53:45Z</dcterms:modified>
</cp:coreProperties>
</file>