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417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0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79607-5CB4-47EE-97AC-03BE69107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3A5EF-CDFA-419B-AE14-FB58E3BB7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B3F91-3C8E-4724-B2F5-2C432CCCF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360A0-D5EF-4ADD-8079-7D28CFD6F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8D946A-C726-44BD-AB62-C6D1FC9ED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02A3B7-BE49-4D97-B135-E2C43D66D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1A81D2-60FB-49F0-8DC9-4DCE1C962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39B64-CE5C-47E5-8430-FEF8F3B78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F2400-54B7-43A2-910A-9221B963F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70EBE-11DB-4E85-9F22-B2E3BA505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1806D-29D4-4CBF-B43F-6949F103F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4160" r:id="rId2"/>
    <p:sldLayoutId id="2147504161" r:id="rId3"/>
    <p:sldLayoutId id="2147504162" r:id="rId4"/>
    <p:sldLayoutId id="2147504163" r:id="rId5"/>
    <p:sldLayoutId id="2147504164" r:id="rId6"/>
    <p:sldLayoutId id="2147504165" r:id="rId7"/>
    <p:sldLayoutId id="2147504166" r:id="rId8"/>
    <p:sldLayoutId id="2147504167" r:id="rId9"/>
    <p:sldLayoutId id="2147504168" r:id="rId10"/>
    <p:sldLayoutId id="214750416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20" Type="http://schemas.openxmlformats.org/officeDocument/2006/relationships/tags" Target="../tags/tag219.xml" /><Relationship Id="rId21" Type="http://schemas.openxmlformats.org/officeDocument/2006/relationships/tags" Target="../tags/tag220.xml" /><Relationship Id="rId22" Type="http://schemas.openxmlformats.org/officeDocument/2006/relationships/tags" Target="../tags/tag221.xml" /><Relationship Id="rId23" Type="http://schemas.openxmlformats.org/officeDocument/2006/relationships/tags" Target="../tags/tag222.xml" /><Relationship Id="rId24" Type="http://schemas.openxmlformats.org/officeDocument/2006/relationships/tags" Target="../tags/tag223.xml" /><Relationship Id="rId25" Type="http://schemas.openxmlformats.org/officeDocument/2006/relationships/tags" Target="../tags/tag224.xml" /><Relationship Id="rId26" Type="http://schemas.openxmlformats.org/officeDocument/2006/relationships/tags" Target="../tags/tag225.xml" /><Relationship Id="rId27" Type="http://schemas.openxmlformats.org/officeDocument/2006/relationships/tags" Target="../tags/tag226.xml" /><Relationship Id="rId28" Type="http://schemas.openxmlformats.org/officeDocument/2006/relationships/tags" Target="../tags/tag227.xml" /><Relationship Id="rId29" Type="http://schemas.openxmlformats.org/officeDocument/2006/relationships/tags" Target="../tags/tag228.xml" /><Relationship Id="rId3" Type="http://schemas.openxmlformats.org/officeDocument/2006/relationships/tags" Target="../tags/tag202.xml" /><Relationship Id="rId30" Type="http://schemas.openxmlformats.org/officeDocument/2006/relationships/tags" Target="../tags/tag229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9.xml" /><Relationship Id="rId11" Type="http://schemas.openxmlformats.org/officeDocument/2006/relationships/tags" Target="../tags/tag250.xml" /><Relationship Id="rId12" Type="http://schemas.openxmlformats.org/officeDocument/2006/relationships/tags" Target="../tags/tag251.xml" /><Relationship Id="rId13" Type="http://schemas.openxmlformats.org/officeDocument/2006/relationships/tags" Target="../tags/tag252.xml" /><Relationship Id="rId14" Type="http://schemas.openxmlformats.org/officeDocument/2006/relationships/tags" Target="../tags/tag253.xml" /><Relationship Id="rId15" Type="http://schemas.openxmlformats.org/officeDocument/2006/relationships/tags" Target="../tags/tag254.xml" /><Relationship Id="rId16" Type="http://schemas.openxmlformats.org/officeDocument/2006/relationships/tags" Target="../tags/tag255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14" Type="http://schemas.openxmlformats.org/officeDocument/2006/relationships/tags" Target="../tags/tag268.xml" /><Relationship Id="rId15" Type="http://schemas.openxmlformats.org/officeDocument/2006/relationships/tags" Target="../tags/tag269.xml" /><Relationship Id="rId16" Type="http://schemas.openxmlformats.org/officeDocument/2006/relationships/tags" Target="../tags/tag270.xml" /><Relationship Id="rId17" Type="http://schemas.openxmlformats.org/officeDocument/2006/relationships/tags" Target="../tags/tag271.xml" /><Relationship Id="rId18" Type="http://schemas.openxmlformats.org/officeDocument/2006/relationships/tags" Target="../tags/tag272.xml" /><Relationship Id="rId19" Type="http://schemas.openxmlformats.org/officeDocument/2006/relationships/tags" Target="../tags/tag273.xml" /><Relationship Id="rId2" Type="http://schemas.openxmlformats.org/officeDocument/2006/relationships/tags" Target="../tags/tag256.xml" /><Relationship Id="rId20" Type="http://schemas.openxmlformats.org/officeDocument/2006/relationships/tags" Target="../tags/tag274.xml" /><Relationship Id="rId21" Type="http://schemas.openxmlformats.org/officeDocument/2006/relationships/tags" Target="../tags/tag275.xml" /><Relationship Id="rId22" Type="http://schemas.openxmlformats.org/officeDocument/2006/relationships/tags" Target="../tags/tag276.xml" /><Relationship Id="rId23" Type="http://schemas.openxmlformats.org/officeDocument/2006/relationships/tags" Target="../tags/tag277.xml" /><Relationship Id="rId24" Type="http://schemas.openxmlformats.org/officeDocument/2006/relationships/tags" Target="../tags/tag278.xml" /><Relationship Id="rId25" Type="http://schemas.openxmlformats.org/officeDocument/2006/relationships/tags" Target="../tags/tag279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8.xml" /><Relationship Id="rId11" Type="http://schemas.openxmlformats.org/officeDocument/2006/relationships/tags" Target="../tags/tag289.xml" /><Relationship Id="rId12" Type="http://schemas.openxmlformats.org/officeDocument/2006/relationships/tags" Target="../tags/tag290.xml" /><Relationship Id="rId13" Type="http://schemas.openxmlformats.org/officeDocument/2006/relationships/tags" Target="../tags/tag291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tags" Target="../tags/tag284.xml" /><Relationship Id="rId7" Type="http://schemas.openxmlformats.org/officeDocument/2006/relationships/tags" Target="../tags/tag285.xml" /><Relationship Id="rId8" Type="http://schemas.openxmlformats.org/officeDocument/2006/relationships/tags" Target="../tags/tag286.xml" /><Relationship Id="rId9" Type="http://schemas.openxmlformats.org/officeDocument/2006/relationships/tags" Target="../tags/tag28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2.xml" /><Relationship Id="rId3" Type="http://schemas.openxmlformats.org/officeDocument/2006/relationships/tags" Target="../tags/tag293.xml" /><Relationship Id="rId4" Type="http://schemas.openxmlformats.org/officeDocument/2006/relationships/tags" Target="../tags/tag29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tags" Target="../tags/tag305.xml" /><Relationship Id="rId13" Type="http://schemas.openxmlformats.org/officeDocument/2006/relationships/tags" Target="../tags/tag306.xml" /><Relationship Id="rId2" Type="http://schemas.openxmlformats.org/officeDocument/2006/relationships/tags" Target="../tags/tag295.xml" /><Relationship Id="rId3" Type="http://schemas.openxmlformats.org/officeDocument/2006/relationships/tags" Target="../tags/tag296.xml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tags" Target="../tags/tag299.xml" /><Relationship Id="rId7" Type="http://schemas.openxmlformats.org/officeDocument/2006/relationships/tags" Target="../tags/tag300.xml" /><Relationship Id="rId8" Type="http://schemas.openxmlformats.org/officeDocument/2006/relationships/tags" Target="../tags/tag301.xml" /><Relationship Id="rId9" Type="http://schemas.openxmlformats.org/officeDocument/2006/relationships/tags" Target="../tags/tag30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3600403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新媒体营销运营模式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新媒体营销概述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新媒体营销运营策略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新媒体营销运营工具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新媒体营销运营流程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新媒体营销运营效果评估与优化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新媒体营销概述</a:t>
            </a:r>
            <a:endParaRPr lang="zh-CN" altLang="en-US"/>
          </a:p>
        </p:txBody>
      </p:sp>
      <p:sp>
        <p:nvSpPr>
          <p:cNvPr id="104904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新媒体营销定义</a:t>
            </a:r>
            <a:endParaRPr lang="zh-CN" altLang="en-US"/>
          </a:p>
        </p:txBody>
      </p:sp>
      <p:sp>
        <p:nvSpPr>
          <p:cNvPr id="104911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1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1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新媒体营销是指利用互联网、移动设备等新兴媒体平台进行品牌推广、产品营销和客户关系维护等活动的营销方式。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2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新媒体营销强调以用户为中心，注重用户体验和互动，通过内容、社交、搜索等多种渠道实现营销目标。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2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新媒体营销与传统营销方式相比，具有更高效、更精准、更灵活等优势，能够更好地满足消费者的需求和期望。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3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3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随着互联网和移动设备的普及，新媒体营销已经成为企业营销战略的重要组成部分，对于提升品牌形象、促进产品销售具有重要意义。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新媒体营销特点</a:t>
            </a:r>
            <a:endParaRPr lang="zh-CN" altLang="en-US"/>
          </a:p>
        </p:txBody>
      </p:sp>
      <p:cxnSp>
        <p:nvCxnSpPr>
          <p:cNvPr id="3145771" name="直接连接符 3"/>
          <p:cNvCxnSpPr/>
          <p:nvPr>
            <p:custDataLst>
              <p:tags r:id="rId2"/>
            </p:custDataLst>
          </p:nvPr>
        </p:nvCxnSpPr>
        <p:spPr>
          <a:xfrm>
            <a:off x="631760" y="3879678"/>
            <a:ext cx="10945173" cy="667"/>
          </a:xfrm>
          <a:prstGeom prst="line">
            <a:avLst/>
          </a:prstGeom>
          <a:ln w="254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72" name="等腰三角形 103"/>
          <p:cNvSpPr/>
          <p:nvPr>
            <p:custDataLst>
              <p:tags r:id="rId3"/>
            </p:custDataLst>
          </p:nvPr>
        </p:nvSpPr>
        <p:spPr>
          <a:xfrm rot="10800000" flipH="1" flipV="1">
            <a:off x="4210516" y="4290814"/>
            <a:ext cx="1715961" cy="253623"/>
          </a:xfrm>
          <a:prstGeom prst="triangle">
            <a:avLst>
              <a:gd name="adj" fmla="val 0"/>
            </a:avLst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4" name="等腰三角形 112"/>
          <p:cNvSpPr/>
          <p:nvPr>
            <p:custDataLst>
              <p:tags r:id="rId4"/>
            </p:custDataLst>
          </p:nvPr>
        </p:nvSpPr>
        <p:spPr>
          <a:xfrm rot="10800000" flipH="1" flipV="1">
            <a:off x="7997510" y="4290814"/>
            <a:ext cx="1690598" cy="253623"/>
          </a:xfrm>
          <a:prstGeom prst="triangle">
            <a:avLst>
              <a:gd name="adj" fmla="val 0"/>
            </a:avLst>
          </a:pr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6" name="矩形 49"/>
          <p:cNvSpPr/>
          <p:nvPr>
            <p:custDataLst>
              <p:tags r:id="rId5"/>
            </p:custDataLst>
          </p:nvPr>
        </p:nvSpPr>
        <p:spPr>
          <a:xfrm>
            <a:off x="611737" y="1880727"/>
            <a:ext cx="3437302" cy="131525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传播速度快：新媒体营销借助互联网技术，信息传播迅速，覆盖面广。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1049178" name="等腰三角形 50"/>
          <p:cNvSpPr/>
          <p:nvPr>
            <p:custDataLst>
              <p:tags r:id="rId6"/>
            </p:custDataLst>
          </p:nvPr>
        </p:nvSpPr>
        <p:spPr>
          <a:xfrm rot="10800000">
            <a:off x="608400" y="3196230"/>
            <a:ext cx="1687929" cy="253623"/>
          </a:xfrm>
          <a:prstGeom prst="triangle">
            <a:avLst>
              <a:gd name="adj" fmla="val 0"/>
            </a:avLst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0" name="椭圆 52"/>
          <p:cNvSpPr/>
          <p:nvPr>
            <p:custDataLst>
              <p:tags r:id="rId7"/>
            </p:custDataLst>
          </p:nvPr>
        </p:nvSpPr>
        <p:spPr>
          <a:xfrm>
            <a:off x="2103442" y="3686791"/>
            <a:ext cx="385441" cy="385441"/>
          </a:xfrm>
          <a:prstGeom prst="ellipse">
            <a:avLst/>
          </a:prstGeom>
          <a:solidFill>
            <a:schemeClr val="accent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 anchorCtr="0">
            <a:normAutofit fontScale="7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lt"/>
                <a:ea typeface="微软雅黑" panose="020b0503020204020204" pitchFamily="34" charset="-122"/>
                <a:cs typeface="+mj-lt"/>
                <a:sym typeface="Arial" pitchFamily="34" charset="0"/>
              </a:rPr>
              <a:t>A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lt"/>
              <a:ea typeface="微软雅黑" panose="020b0503020204020204" pitchFamily="34" charset="-122"/>
              <a:cs typeface="+mj-lt"/>
              <a:sym typeface="Arial" pitchFamily="34" charset="0"/>
            </a:endParaRPr>
          </a:p>
        </p:txBody>
      </p:sp>
      <p:sp>
        <p:nvSpPr>
          <p:cNvPr id="1049182" name="矩形 54"/>
          <p:cNvSpPr/>
          <p:nvPr>
            <p:custDataLst>
              <p:tags r:id="rId8"/>
            </p:custDataLst>
          </p:nvPr>
        </p:nvSpPr>
        <p:spPr>
          <a:xfrm>
            <a:off x="4376038" y="1880727"/>
            <a:ext cx="3437261" cy="131525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内容多样化：新媒体营销可以通过文字、图片、视频等多种形式展示产品或服务。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1049184" name="等腰三角形 55"/>
          <p:cNvSpPr/>
          <p:nvPr>
            <p:custDataLst>
              <p:tags r:id="rId9"/>
            </p:custDataLst>
          </p:nvPr>
        </p:nvSpPr>
        <p:spPr>
          <a:xfrm rot="10800000">
            <a:off x="4370031" y="3196230"/>
            <a:ext cx="1725972" cy="253623"/>
          </a:xfrm>
          <a:prstGeom prst="triangle">
            <a:avLst>
              <a:gd name="adj" fmla="val 0"/>
            </a:avLst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86" name="椭圆 57"/>
          <p:cNvSpPr/>
          <p:nvPr>
            <p:custDataLst>
              <p:tags r:id="rId10"/>
            </p:custDataLst>
          </p:nvPr>
        </p:nvSpPr>
        <p:spPr>
          <a:xfrm>
            <a:off x="5899779" y="3686791"/>
            <a:ext cx="385107" cy="385441"/>
          </a:xfrm>
          <a:prstGeom prst="ellipse">
            <a:avLst/>
          </a:prstGeom>
          <a:solidFill>
            <a:schemeClr val="accent3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 anchorCtr="0">
            <a:normAutofit fontScale="7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lt"/>
                <a:ea typeface="微软雅黑" panose="020b0503020204020204" pitchFamily="34" charset="-122"/>
                <a:cs typeface="+mj-lt"/>
                <a:sym typeface="Arial" pitchFamily="34" charset="0"/>
              </a:rPr>
              <a:t>C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lt"/>
              <a:ea typeface="微软雅黑" panose="020b0503020204020204" pitchFamily="34" charset="-122"/>
              <a:cs typeface="+mj-lt"/>
              <a:sym typeface="Arial" pitchFamily="34" charset="0"/>
            </a:endParaRPr>
          </a:p>
        </p:txBody>
      </p:sp>
      <p:sp>
        <p:nvSpPr>
          <p:cNvPr id="1049188" name="矩形 59"/>
          <p:cNvSpPr/>
          <p:nvPr>
            <p:custDataLst>
              <p:tags r:id="rId11"/>
            </p:custDataLst>
          </p:nvPr>
        </p:nvSpPr>
        <p:spPr>
          <a:xfrm>
            <a:off x="8140339" y="1880727"/>
            <a:ext cx="3437261" cy="131525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数据驱动：新媒体营销可以通过数据分析和挖掘，了解用户需求和行为，优化营销策略。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1049190" name="等腰三角形 60"/>
          <p:cNvSpPr/>
          <p:nvPr>
            <p:custDataLst>
              <p:tags r:id="rId12"/>
            </p:custDataLst>
          </p:nvPr>
        </p:nvSpPr>
        <p:spPr>
          <a:xfrm rot="10800000">
            <a:off x="8132330" y="3196230"/>
            <a:ext cx="1746662" cy="253623"/>
          </a:xfrm>
          <a:prstGeom prst="triangle">
            <a:avLst>
              <a:gd name="adj" fmla="val 0"/>
            </a:avLst>
          </a:prstGeom>
          <a:solidFill>
            <a:schemeClr val="accent5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92" name="椭圆 62"/>
          <p:cNvSpPr/>
          <p:nvPr>
            <p:custDataLst>
              <p:tags r:id="rId13"/>
            </p:custDataLst>
          </p:nvPr>
        </p:nvSpPr>
        <p:spPr>
          <a:xfrm>
            <a:off x="9696117" y="3686791"/>
            <a:ext cx="385107" cy="385441"/>
          </a:xfrm>
          <a:prstGeom prst="ellipse">
            <a:avLst/>
          </a:prstGeom>
          <a:solidFill>
            <a:schemeClr val="accent5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100">
                <a:solidFill>
                  <a:schemeClr val="lt1">
                    <a:lumMod val="100000"/>
                  </a:schemeClr>
                </a:solidFill>
                <a:latin typeface="+mj-lt"/>
                <a:ea typeface="微软雅黑" panose="020b0503020204020204" pitchFamily="34" charset="-122"/>
                <a:cs typeface="+mj-lt"/>
                <a:sym typeface="Arial" pitchFamily="34" charset="0"/>
              </a:rPr>
              <a:t>E</a:t>
            </a:r>
            <a:endParaRPr lang="en-US" altLang="zh-CN" sz="1100">
              <a:solidFill>
                <a:schemeClr val="lt1">
                  <a:lumMod val="100000"/>
                </a:schemeClr>
              </a:solidFill>
              <a:latin typeface="+mj-lt"/>
              <a:ea typeface="微软雅黑" panose="020b0503020204020204" pitchFamily="34" charset="-122"/>
              <a:cs typeface="+mj-lt"/>
              <a:sym typeface="Arial" pitchFamily="34" charset="0"/>
            </a:endParaRPr>
          </a:p>
        </p:txBody>
      </p:sp>
      <p:sp>
        <p:nvSpPr>
          <p:cNvPr id="1049194" name="椭圆 64"/>
          <p:cNvSpPr/>
          <p:nvPr>
            <p:custDataLst>
              <p:tags r:id="rId14"/>
            </p:custDataLst>
          </p:nvPr>
        </p:nvSpPr>
        <p:spPr>
          <a:xfrm rot="10800000" flipV="1">
            <a:off x="4001610" y="3686791"/>
            <a:ext cx="385107" cy="385441"/>
          </a:xfrm>
          <a:prstGeom prst="ellipse">
            <a:avLst/>
          </a:prstGeom>
          <a:solidFill>
            <a:schemeClr val="accent2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 anchorCtr="0">
            <a:normAutofit fontScale="8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lt"/>
                <a:ea typeface="微软雅黑" panose="020b0503020204020204" pitchFamily="34" charset="-122"/>
                <a:cs typeface="+mj-lt"/>
                <a:sym typeface="Arial" pitchFamily="34" charset="0"/>
              </a:rPr>
              <a:t>B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lt"/>
              <a:ea typeface="微软雅黑" panose="020b0503020204020204" pitchFamily="34" charset="-122"/>
              <a:cs typeface="+mj-lt"/>
              <a:sym typeface="Arial" pitchFamily="34" charset="0"/>
            </a:endParaRPr>
          </a:p>
        </p:txBody>
      </p:sp>
      <p:sp>
        <p:nvSpPr>
          <p:cNvPr id="1049196" name="椭圆 66"/>
          <p:cNvSpPr/>
          <p:nvPr>
            <p:custDataLst>
              <p:tags r:id="rId15"/>
            </p:custDataLst>
          </p:nvPr>
        </p:nvSpPr>
        <p:spPr>
          <a:xfrm rot="10800000" flipV="1">
            <a:off x="7797948" y="3686791"/>
            <a:ext cx="385107" cy="385441"/>
          </a:xfrm>
          <a:prstGeom prst="ellipse">
            <a:avLst/>
          </a:prstGeom>
          <a:solidFill>
            <a:schemeClr val="accent4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36000" rtlCol="0" anchor="ctr" anchorCtr="0">
            <a:normAutofit fontScale="7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1200">
                <a:solidFill>
                  <a:schemeClr val="lt1">
                    <a:lumMod val="100000"/>
                  </a:schemeClr>
                </a:solidFill>
                <a:latin typeface="+mj-lt"/>
                <a:ea typeface="微软雅黑" panose="020b0503020204020204" pitchFamily="34" charset="-122"/>
                <a:cs typeface="+mj-lt"/>
                <a:sym typeface="Arial" pitchFamily="34" charset="0"/>
              </a:rPr>
              <a:t>D</a:t>
            </a:r>
            <a:endParaRPr lang="en-US" altLang="zh-CN" sz="1200">
              <a:solidFill>
                <a:schemeClr val="lt1">
                  <a:lumMod val="100000"/>
                </a:schemeClr>
              </a:solidFill>
              <a:latin typeface="+mj-lt"/>
              <a:ea typeface="微软雅黑" panose="020b0503020204020204" pitchFamily="34" charset="-122"/>
              <a:cs typeface="+mj-lt"/>
              <a:sym typeface="Arial" pitchFamily="34" charset="0"/>
            </a:endParaRPr>
          </a:p>
        </p:txBody>
      </p:sp>
      <p:sp>
        <p:nvSpPr>
          <p:cNvPr id="1049198" name="矩形 4"/>
          <p:cNvSpPr/>
          <p:nvPr>
            <p:custDataLst>
              <p:tags r:id="rId16"/>
            </p:custDataLst>
          </p:nvPr>
        </p:nvSpPr>
        <p:spPr>
          <a:xfrm>
            <a:off x="2488548" y="4544437"/>
            <a:ext cx="3437302" cy="131525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互动性强：新媒体平台上的用户可以实时参与讨论、分享，形成互动。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1049200" name="矩形 5"/>
          <p:cNvSpPr/>
          <p:nvPr>
            <p:custDataLst>
              <p:tags r:id="rId17"/>
            </p:custDataLst>
          </p:nvPr>
        </p:nvSpPr>
        <p:spPr>
          <a:xfrm>
            <a:off x="6250847" y="4544437"/>
            <a:ext cx="3437261" cy="131525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600" spc="150">
                <a:solidFill>
                  <a:schemeClr val="lt1">
                    <a:lumMod val="100000"/>
                  </a:schemeClr>
                </a:solidFill>
                <a:latin typeface="+mn-ea"/>
                <a:sym typeface="Arial" pitchFamily="34" charset="0"/>
              </a:rPr>
              <a:t>个性化定制：新媒体营销可以根据用户需求和兴趣，提供个性化推荐和服务。</a:t>
            </a:r>
            <a:endParaRPr lang="zh-CN" altLang="en-US" sz="1600" spc="150">
              <a:solidFill>
                <a:schemeClr val="lt1">
                  <a:lumMod val="100000"/>
                </a:schemeClr>
              </a:solidFill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新媒体营销发展趋势</a:t>
            </a:r>
            <a:endParaRPr lang="zh-CN" altLang="en-US"/>
          </a:p>
        </p:txBody>
      </p:sp>
      <p:sp>
        <p:nvSpPr>
          <p:cNvPr id="104923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社交媒体成为主流渠道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数据驱动的个性化营销成为趋势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内容营销成为核心竞争力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短视频和直播营销迅速崛起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新媒体营销运营策略</a:t>
            </a:r>
            <a:endParaRPr lang="zh-CN" altLang="en-US"/>
          </a:p>
        </p:txBody>
      </p:sp>
      <p:sp>
        <p:nvSpPr>
          <p:cNvPr id="1049314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内容营销策略</a:t>
            </a:r>
            <a:endParaRPr lang="zh-CN" altLang="en-US"/>
          </a:p>
        </p:txBody>
      </p:sp>
      <p:sp>
        <p:nvSpPr>
          <p:cNvPr id="104938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8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9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内容创作：需要结合目标受众和品牌特点进行创作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内容类型：包括文字、图片、视频等多种形式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内容发布：选择合适的平台和渠道进行发布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9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内容优化：根据数据反馈进行优化和调整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社交媒体营销策略</a:t>
            </a:r>
            <a:endParaRPr lang="zh-CN" altLang="en-US"/>
          </a:p>
        </p:txBody>
      </p:sp>
      <p:sp>
        <p:nvSpPr>
          <p:cNvPr id="1049432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确定目标受众：了解目标受众的特点和需求，制定相应的营销策略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内容营销：通过创作优质、有趣、有价值的内容吸引目标受众，提高品牌知名度和美誉度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社交媒体平台选择：选择适合目标受众的社交媒体平台，如微信、微博、抖音等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互动营销：通过与目标受众互动，提高用户粘性和忠诚度，促进口碑传播</a:t>
            </a:r>
            <a:endParaRPr lang="zh-CN" altLang="en-US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数据分析和优化：通过数据分析和优化，不断改进营销策略，提高营销效果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搜索引擎优化（SEO）策略</a:t>
            </a:r>
            <a:endParaRPr lang="zh-CN" altLang="en-US"/>
          </a:p>
        </p:txBody>
      </p:sp>
      <p:sp>
        <p:nvSpPr>
          <p:cNvPr id="1049496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8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了解目标受众：了解目标受众的搜索行为和需求，以便制定更有效的SEO策略。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6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外链建设：通过与其他网站建立外链，提高自己网站的权重和排名。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4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关键词研究：通过关键词研究工具分析竞争对手的关键词，并选择与自己业务相关的关键词进行优化。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2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4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6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社交媒体推广：利用社交媒体平台进行推广，增加网站的曝光度和流量。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8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0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2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4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内容优化：优化网站的内容、结构和标签，使其更符合搜索引擎的算法和规则。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6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38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数据分析与优化：通过数据分析工具了解网站的流量来源和用户行为，不断优化SEO策略。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电子邮件营销策略</a:t>
            </a:r>
            <a:endParaRPr lang="zh-CN" altLang="en-US"/>
          </a:p>
        </p:txBody>
      </p:sp>
      <p:sp>
        <p:nvSpPr>
          <p:cNvPr id="104957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目标受众：确定邮件营销的目标受众，包括潜在客户、现有客户和合作伙伴等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8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8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邮件内容：设计具有吸引力的邮件内容，包括标题、正文、图片和链接等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9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发送频率：确定合适的发送频率，避免过度打扰客户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9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9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邮件跟踪：使用邮件跟踪功能，了解邮件的打开率、点击率和转化率等数据，以便优化邮件营销策略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3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新媒体营销运营工具</a:t>
            </a:r>
            <a:endParaRPr lang="zh-CN" altLang="en-US"/>
          </a:p>
        </p:txBody>
      </p:sp>
      <p:sp>
        <p:nvSpPr>
          <p:cNvPr id="104963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0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内容创作工具</a:t>
            </a:r>
            <a:endParaRPr lang="zh-CN" altLang="en-US"/>
          </a:p>
        </p:txBody>
      </p:sp>
      <p:sp>
        <p:nvSpPr>
          <p:cNvPr id="104970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图文排版工具：如秀米、135编辑器等，提供丰富的排版样式和模板，提高内容创作效率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短视频制作工具：如剪映、快影等，提供剪辑、特效、音效等功能，让视频制作更加简单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社交媒体管理工具：如微博、微信等平台自带的发布工具，以及一些第三方管理工具如微元素、乐观等，方便内容发布和社交互动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数据分析工具：如百度统计、Google Analytics等，帮助分析用户行为和数据，优化营销策略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https://d.book118.com/097136004036006046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HIGHLIGHT" val="0"/>
  <p:tag name="KSO_WM_UNIT_ID" val="diagram20231479_5*l_i*1_1"/>
  <p:tag name="KSO_WM_UNIT_INDEX" val="1_1"/>
  <p:tag name="KSO_WM_UNIT_LAYERLEVEL" val="1_1"/>
  <p:tag name="KSO_WM_UNIT_LINE_FORE_SCHEMECOLOR_INDEX" val="6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79_5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79_5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79_5*l_h_f*1_1_1"/>
  <p:tag name="KSO_WM_UNIT_INDEX" val="1_1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79_5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79_5*l_h_i*1_1_1"/>
  <p:tag name="KSO_WM_UNIT_INDEX" val="1_1_1"/>
  <p:tag name="KSO_WM_UNIT_LAYERLEVEL" val="1_1_1"/>
  <p:tag name="KSO_WM_UNIT_PRESET_TEXT" val="A"/>
  <p:tag name="KSO_WM_UNIT_SUBTYPE" val="d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479_5*l_h_f*1_3_1"/>
  <p:tag name="KSO_WM_UNIT_INDEX" val="1_3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479_5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479_5*l_h_i*1_3_1"/>
  <p:tag name="KSO_WM_UNIT_INDEX" val="1_3_1"/>
  <p:tag name="KSO_WM_UNIT_LAYERLEVEL" val="1_1_1"/>
  <p:tag name="KSO_WM_UNIT_PRESET_TEXT" val="C"/>
  <p:tag name="KSO_WM_UNIT_SUBTYPE" val="d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479_5*l_h_f*1_5_1"/>
  <p:tag name="KSO_WM_UNIT_INDEX" val="1_5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400000005960464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479_5*l_h_i*1_5_2"/>
  <p:tag name="KSO_WM_UNIT_INDEX" val="1_5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479_5*l_h_i*1_5_1"/>
  <p:tag name="KSO_WM_UNIT_INDEX" val="1_5_1"/>
  <p:tag name="KSO_WM_UNIT_LAYERLEVEL" val="1_1_1"/>
  <p:tag name="KSO_WM_UNIT_PRESET_TEXT" val="E"/>
  <p:tag name="KSO_WM_UNIT_SUBTYPE" val="d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79_5*l_h_i*1_2_1"/>
  <p:tag name="KSO_WM_UNIT_INDEX" val="1_2_1"/>
  <p:tag name="KSO_WM_UNIT_LAYERLEVEL" val="1_1_1"/>
  <p:tag name="KSO_WM_UNIT_PRESET_TEXT" val="B"/>
  <p:tag name="KSO_WM_UNIT_SUBTYPE" val="d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79_5*l_h_i*1_4_1"/>
  <p:tag name="KSO_WM_UNIT_INDEX" val="1_4_1"/>
  <p:tag name="KSO_WM_UNIT_LAYERLEVEL" val="1_1_1"/>
  <p:tag name="KSO_WM_UNIT_PRESET_TEXT" val="D"/>
  <p:tag name="KSO_WM_UNIT_SUBTYPE" val="d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79_5*l_h_f*1_2_1"/>
  <p:tag name="KSO_WM_UNIT_INDEX" val="1_2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3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98.3366141732283,&quot;width&quot;:822.174251968504}"/>
  <p:tag name="KSO_WM_TAG_VERSION" val="3.0"/>
  <p:tag name="KSO_WM_TEMPLATE_CATEGORY" val="diagram"/>
  <p:tag name="KSO_WM_TEMPLATE_INDEX" val="2023147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79_5*l_h_f*1_4_1"/>
  <p:tag name="KSO_WM_UNIT_INDEX" val="1_4_1"/>
  <p:tag name="KSO_WM_UNIT_LAYERLEVEL" val="1_1_1"/>
  <p:tag name="KSO_WM_UNIT_NOCLEAR" val="0"/>
  <p:tag name="KSO_WM_UNIT_PRESET_TEXT" val="单击此处输入你的项正文"/>
  <p:tag name="KSO_WM_UNIT_SUBTYPE" val="a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94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30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新媒体营销运营模式</vt:lpstr>
      <vt:lpstr>目录</vt:lpstr>
      <vt:lpstr>添加章节标题</vt:lpstr>
      <vt:lpstr>新媒体营销概述</vt:lpstr>
      <vt:lpstr>PowerPoint Presentation</vt:lpstr>
      <vt:lpstr>新媒体营销定义</vt:lpstr>
      <vt:lpstr>新媒体营销特点</vt:lpstr>
      <vt:lpstr>新媒体营销发展趋势</vt:lpstr>
      <vt:lpstr>新媒体营销运营策略</vt:lpstr>
      <vt:lpstr>PowerPoint Presentation</vt:lpstr>
      <vt:lpstr>内容营销策略</vt:lpstr>
      <vt:lpstr>社交媒体营销策略</vt:lpstr>
      <vt:lpstr>搜索引擎优化（SEO）策略</vt:lpstr>
      <vt:lpstr>电子邮件营销策略</vt:lpstr>
      <vt:lpstr>新媒体营销运营工具</vt:lpstr>
      <vt:lpstr>PowerPoint Presentation</vt:lpstr>
      <vt:lpstr>内容创作工具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2024-09-21T08:22:20.915</cp:lastPrinted>
  <dcterms:created xsi:type="dcterms:W3CDTF">2024-09-21T00:22:20Z</dcterms:created>
  <dcterms:modified xsi:type="dcterms:W3CDTF">2024-09-21T00:22:23Z</dcterms:modified>
</cp:coreProperties>
</file>