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  <p:sp>
        <p:nvSpPr>
          <p:cNvPr id="2052" name="幻灯片图像占位符 3"/>
          <p:cNvSpPr>
            <a:spLocks noGrp="1" noRot="1" noChangeAspect="1"/>
          </p:cNvSpPr>
          <p:nvPr>
            <p:ph type="sldImg" idx="6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053" name="备注占位符 4"/>
          <p:cNvSpPr>
            <a:spLocks noGrp="1"/>
          </p:cNvSpPr>
          <p:nvPr>
            <p:ph type="body" sz="quarter" idx="7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0"/>
            <a:r>
              <a:rPr lang="zh-CN" altLang="en-US"/>
              <a:t>第二级</a:t>
            </a:r>
            <a:endParaRPr lang="zh-CN" altLang="en-US"/>
          </a:p>
          <a:p>
            <a:pPr lvl="2" indent="0"/>
            <a:r>
              <a:rPr lang="zh-CN" altLang="en-US"/>
              <a:t>第三级</a:t>
            </a:r>
            <a:endParaRPr lang="zh-CN" altLang="en-US"/>
          </a:p>
          <a:p>
            <a:pPr lvl="3" indent="0"/>
            <a:r>
              <a:rPr lang="zh-CN" altLang="en-US"/>
              <a:t>第四级</a:t>
            </a:r>
            <a:endParaRPr lang="zh-CN" altLang="en-US"/>
          </a:p>
          <a:p>
            <a:pPr lvl="4" indent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base"/>
            <a:fld id="{A6837353-30EB-4A48-80EB-173D804AEFBD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4098" name="文本占位符 2"/>
          <p:cNvSpPr>
            <a:spLocks noGrp="1"/>
          </p:cNvSpPr>
          <p:nvPr>
            <p:ph type="body" idx="2"/>
          </p:nvPr>
        </p:nvSpPr>
        <p:spPr/>
        <p:txBody>
          <a:bodyPr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2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>2022-7-11</a:t>
            </a:r>
            <a:endParaRPr lang="zh-CN" altLang="en-US" strike="noStrike" noProof="1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426DB-E981-4FE5-AA3B-389CF5C58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30E8D-10DC-4D83-917F-EC5A787B1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32799-DE10-4AD5-A258-A7658242E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4A7B0-3E31-4849-813E-954A6B96D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127706-2848-40E5-B86B-755378598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4AAFE-042E-483A-AC8F-03B16A10A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B61B57-9546-4B64-AF18-A4B605988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123D3-B074-466D-A483-FCA18126C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0DCA4-B77F-4649-9214-A726B7C50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D1D73-0791-4CFA-B906-7CB4912E0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0262B-23CC-4852-9947-E9A0114F1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 indent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29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03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4400" b="0" i="0" u="none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4515404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标题 1"/>
          <p:cNvSpPr>
            <a:spLocks noGrp="1"/>
          </p:cNvSpPr>
          <p:nvPr>
            <p:ph type="ctrTitle" idx="4294967295"/>
          </p:nvPr>
        </p:nvSpPr>
        <p:spPr>
          <a:xfrm>
            <a:off x="673100" y="1236663"/>
            <a:ext cx="8197850" cy="1595437"/>
          </a:xfrm>
        </p:spPr>
        <p:txBody>
          <a:bodyPr vert="horz" wrap="square" anchor="ctr" anchorCtr="0"/>
          <a:lstStyle>
            <a:lvl1pPr lvl="0">
              <a:buClrTx/>
              <a:buSzTx/>
              <a:buFont typeface="Arial" pitchFamily="34" charset="0"/>
              <a:defRPr/>
            </a:lvl1pPr>
          </a:lstStyle>
          <a:p>
            <a:pPr lvl="0" indent="0" eaLnBrk="1" hangingPunct="1"/>
            <a:r>
              <a:rPr lang="zh-CN" altLang="en-US" sz="3200" b="1"/>
              <a:t>护理技术操作并发症的预防与处理</a:t>
            </a:r>
            <a:endParaRPr lang="zh-CN" altLang="en-US" sz="3200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667385"/>
            <a:ext cx="8229600" cy="750570"/>
          </a:xfrm>
        </p:spPr>
        <p:txBody>
          <a:bodyPr/>
          <a:lstStyle/>
          <a:p>
            <a:r>
              <a:rPr lang="zh-CN" altLang="zh-CN"/>
              <a:t>目录</a:t>
            </a:r>
            <a:endParaRPr lang="zh-CN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20980" y="1700530"/>
            <a:ext cx="8536305" cy="4576445"/>
          </a:xfrm>
        </p:spPr>
        <p:txBody>
          <a:bodyPr/>
          <a:lstStyle/>
          <a:p>
            <a:pPr marL="0" indent="0">
              <a:spcBef>
                <a:spcPct val="0"/>
              </a:spcBef>
              <a:buNone/>
            </a:pPr>
            <a:br>
              <a:rPr lang="zh-CN" altLang="en-US" sz="2800" b="1">
                <a:sym typeface="+mn-ea"/>
              </a:rPr>
            </a:br>
            <a:r>
              <a:rPr lang="zh-CN" altLang="zh-CN" sz="2800" b="1">
                <a:sym typeface="+mn-ea"/>
              </a:rPr>
              <a:t>（一）</a:t>
            </a:r>
            <a:r>
              <a:rPr lang="zh-CN" altLang="en-US" sz="2800" b="1">
                <a:sym typeface="+mn-ea"/>
              </a:rPr>
              <a:t>吸痰技术操作并发症的预防与处理</a:t>
            </a:r>
            <a:br>
              <a:rPr lang="zh-CN" altLang="en-US" sz="2800" b="1">
                <a:sym typeface="+mn-ea"/>
              </a:rPr>
            </a:br>
            <a:r>
              <a:rPr lang="zh-CN" altLang="zh-CN" sz="2800" b="1">
                <a:sym typeface="+mn-ea"/>
              </a:rPr>
              <a:t>（二）</a:t>
            </a:r>
            <a:r>
              <a:rPr lang="zh-CN" altLang="en-US" sz="2800" b="1">
                <a:sym typeface="+mn-ea"/>
              </a:rPr>
              <a:t>导尿技术操作并发症的预防与处理</a:t>
            </a:r>
            <a:br>
              <a:rPr lang="zh-CN" altLang="en-US" sz="2800" b="1">
                <a:sym typeface="+mn-ea"/>
              </a:rPr>
            </a:br>
            <a:r>
              <a:rPr lang="zh-CN" altLang="en-US" sz="2800" b="1">
                <a:sym typeface="+mn-ea"/>
              </a:rPr>
              <a:t>（三）灌肠技术操作并发症的预防与处理</a:t>
            </a:r>
            <a:endParaRPr lang="zh-CN" altLang="en-US" sz="28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800" b="1">
                <a:sym typeface="+mn-ea"/>
              </a:rPr>
              <a:t>（四）洗胃技术操作并发症的预防与处理</a:t>
            </a:r>
            <a:endParaRPr lang="zh-CN" altLang="en-US" sz="28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endParaRPr lang="zh-CN" altLang="en-US" sz="2800" b="1"/>
          </a:p>
          <a:p>
            <a:pPr marL="0" indent="0">
              <a:spcBef>
                <a:spcPct val="0"/>
              </a:spcBef>
              <a:buNone/>
            </a:pP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3" name="标题 1"/>
          <p:cNvSpPr>
            <a:spLocks noGrp="1"/>
          </p:cNvSpPr>
          <p:nvPr>
            <p:ph type="title"/>
          </p:nvPr>
        </p:nvSpPr>
        <p:spPr>
          <a:xfrm>
            <a:off x="457200" y="1512888"/>
            <a:ext cx="8229600" cy="2541587"/>
          </a:xfrm>
        </p:spPr>
        <p:txBody>
          <a:bodyPr anchor="ctr" anchorCtr="0"/>
          <a:lstStyle/>
          <a:p>
            <a:br>
              <a:rPr lang="zh-CN" altLang="en-US" sz="2800" b="1"/>
            </a:br>
            <a:r>
              <a:rPr lang="zh-CN" altLang="en-US" sz="2800" b="1"/>
              <a:t> 吸痰技术操作并发症的预防与处理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7" name="内容占位符 2"/>
          <p:cNvSpPr>
            <a:spLocks noGrp="1"/>
          </p:cNvSpPr>
          <p:nvPr>
            <p:ph idx="1"/>
          </p:nvPr>
        </p:nvSpPr>
        <p:spPr>
          <a:xfrm>
            <a:off x="457200" y="792480"/>
            <a:ext cx="8751570" cy="635381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400" b="1">
                <a:solidFill>
                  <a:srgbClr val="FF0000"/>
                </a:solidFill>
              </a:rPr>
              <a:t>一、低氧血症</a:t>
            </a:r>
            <a:endParaRPr lang="zh-CN" altLang="en-US" sz="2400" b="1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【临床表现】</a:t>
            </a:r>
            <a:endParaRPr lang="zh-CN" altLang="en-US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>
                <a:solidFill>
                  <a:schemeClr val="tx1"/>
                </a:solidFill>
              </a:rPr>
              <a:t>其临床表现因缺氧程度的不同而有所差别。</a:t>
            </a:r>
            <a:endParaRPr lang="zh-CN" altLang="en-US" sz="2000">
              <a:solidFill>
                <a:schemeClr val="tx1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1</a:t>
            </a:r>
            <a:r>
              <a:rPr lang="zh-CN" altLang="en-US" sz="2000">
                <a:solidFill>
                  <a:schemeClr val="tx1"/>
                </a:solidFill>
              </a:rPr>
              <a:t>、轻度缺氧时表现为呼吸加深加快，心率加快，血压升高，肢体协调动作差等。</a:t>
            </a:r>
            <a:endParaRPr lang="zh-CN" altLang="en-US" sz="2000">
              <a:solidFill>
                <a:schemeClr val="tx1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2</a:t>
            </a:r>
            <a:r>
              <a:rPr lang="zh-CN" altLang="en-US" sz="2000">
                <a:solidFill>
                  <a:schemeClr val="tx1"/>
                </a:solidFill>
              </a:rPr>
              <a:t>、中度缺氧时表现为疲劳，精细动作失调，注意力减退，反应迟钝，思维紊乱。</a:t>
            </a:r>
            <a:endParaRPr lang="zh-CN" altLang="en-US" sz="2000">
              <a:solidFill>
                <a:schemeClr val="tx1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3</a:t>
            </a:r>
            <a:r>
              <a:rPr lang="zh-CN" altLang="en-US" sz="2000">
                <a:solidFill>
                  <a:schemeClr val="tx1"/>
                </a:solidFill>
              </a:rPr>
              <a:t>、严重缺氧时表现为头痛、发绀、眼花、恶心、呕吐、耳鸣、全身发热，不能自主运动和说话，很快出现意识丧失、心跳减弱、血压下降、抽搐、张口呼吸甚至呼吸停止，继而心脏停搏，甚至死亡。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1800" b="1">
                <a:sym typeface="+mn-ea"/>
              </a:rPr>
              <a:t>【预防措施】</a:t>
            </a:r>
            <a:endParaRPr lang="zh-CN" altLang="en-US" sz="18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>
                <a:sym typeface="+mn-ea"/>
              </a:rPr>
              <a:t>1．吸痰时密切观察患者心率、血压和血氧饱和度的变化，及时发现患者缺氧的症状。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>
                <a:sym typeface="+mn-ea"/>
              </a:rPr>
              <a:t>2．吸痰过程中尽量避免造成患者缺氧。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>
                <a:sym typeface="+mn-ea"/>
              </a:rPr>
              <a:t>(1)吸痰管口径的选择要适当，使其既能够将痰液吸出，又不会阻塞气道。成人一般选用12－14号吸痰管；婴幼儿多选用l0号；新生儿常选用6～8号，如从鼻腔吸引尽量选用6号。有气管插管者，可选择外径小于1/2气管插管内径的吸痰管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7" name="内容占位符 2"/>
          <p:cNvSpPr>
            <a:spLocks noGrp="1"/>
          </p:cNvSpPr>
          <p:nvPr>
            <p:ph idx="1"/>
          </p:nvPr>
        </p:nvSpPr>
        <p:spPr>
          <a:xfrm>
            <a:off x="457200" y="792480"/>
            <a:ext cx="8298815" cy="582676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/>
              <a:t>(2)吸痰前后给予高浓度氧，进行机械通气的患者可给予</a:t>
            </a:r>
            <a:r>
              <a:rPr lang="en-US" altLang="zh-CN" sz="2000"/>
              <a:t>1</a:t>
            </a:r>
            <a:r>
              <a:rPr lang="zh-CN" altLang="en-US" sz="2000"/>
              <a:t>00％纯氧5分钟，以提高血氧浓度。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(3)吸痰管不宜反复刺激气管隆嵴处，避免引起患者剧烈咳嗽；不宜深入至支气管处，否则易堵塞呼吸道。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(4)吸痰过程中患者若有咳嗽，可暂停操作，让患者将深部痰液咳出后再继续吸痰。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(5)每次吸痰时间小于15秒。若痰液一次未吸净，可暂停3～5分钟再次抽吸。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3．及时吸痰，避免痰多引起气道堵塞，造成低氧血症。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【处理措施】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>
                <a:sym typeface="+mn-ea"/>
              </a:rPr>
              <a:t>对于出现低氧血症者，应立即停止吸痰并加大吸氧流量或给予面罩加压吸氧，酌情适时静脉注射阿托品、氨茶碱、地塞米松等药物，必要时进行机械通气。</a:t>
            </a:r>
            <a:endParaRPr lang="zh-CN" altLang="en-US" sz="2000"/>
          </a:p>
          <a:p>
            <a:pPr marL="0" indent="0">
              <a:buNone/>
            </a:pP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1" name="内容占位符 2"/>
          <p:cNvSpPr>
            <a:spLocks noGrp="1"/>
          </p:cNvSpPr>
          <p:nvPr>
            <p:ph idx="1"/>
          </p:nvPr>
        </p:nvSpPr>
        <p:spPr>
          <a:xfrm>
            <a:off x="457200" y="1012825"/>
            <a:ext cx="8229600" cy="512445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400" b="1">
                <a:solidFill>
                  <a:srgbClr val="FF0000"/>
                </a:solidFill>
              </a:rPr>
              <a:t>二、呼吸道粘膜损伤</a:t>
            </a:r>
            <a:endParaRPr lang="zh-CN" altLang="en-US" sz="2400" b="1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【临床表现】</a:t>
            </a:r>
            <a:endParaRPr lang="zh-CN" altLang="en-US" sz="2000" b="1">
              <a:sym typeface="+mn-ea"/>
            </a:endParaRPr>
          </a:p>
          <a:p>
            <a:pPr marL="0" indent="0">
              <a:buNone/>
            </a:pPr>
            <a:r>
              <a:rPr lang="en-US" altLang="zh-CN" sz="2000">
                <a:solidFill>
                  <a:schemeClr val="tx1"/>
                </a:solidFill>
              </a:rPr>
              <a:t>1</a:t>
            </a:r>
            <a:r>
              <a:rPr lang="zh-CN" altLang="en-US" sz="2000">
                <a:solidFill>
                  <a:schemeClr val="tx1"/>
                </a:solidFill>
              </a:rPr>
              <a:t>、口腔黏膜受损可见表皮破溃，甚至出血。</a:t>
            </a:r>
            <a:endParaRPr lang="zh-CN" altLang="en-US" sz="20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altLang="zh-CN" sz="2000">
                <a:solidFill>
                  <a:schemeClr val="tx1"/>
                </a:solidFill>
              </a:rPr>
              <a:t>2</a:t>
            </a:r>
            <a:r>
              <a:rPr lang="zh-CN" altLang="en-US" sz="2000">
                <a:solidFill>
                  <a:schemeClr val="tx1"/>
                </a:solidFill>
              </a:rPr>
              <a:t>、气道黏膜受损可吸出血性痰；纤维支气管镜检查可见受损处黏膜糜烂、充血肿胀、渗血甚至出血。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 b="1"/>
              <a:t>【预防措施】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1．使用优质、前端钝圆并有多个侧孔、后端有负压调节孔的吸痰管，吸引前先蘸无菌蒸馏水或生理盐水使其润滑。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2．每次吸痰前调节合适的吸引负压。一般成人40.0～53. 3kPa，儿童&lt;40.0 kPa，婴幼儿13.3～26．6kPa，新生儿&lt;13. 3kPa。在吸引口腔分泌物时，通过手控制负压孔，打开、关闭反复进行，直至吸引干净。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3．吸痰管插入的长度为患者有咳嗽或恶心反应即可，有气管插管者，则超过气管插管1—2cm，避免插入过深损伤黏膜。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1" name="内容占位符 2"/>
          <p:cNvSpPr>
            <a:spLocks noGrp="1"/>
          </p:cNvSpPr>
          <p:nvPr>
            <p:ph idx="1"/>
          </p:nvPr>
        </p:nvSpPr>
        <p:spPr>
          <a:xfrm>
            <a:off x="318770" y="1012825"/>
            <a:ext cx="8539480" cy="5124450"/>
          </a:xfrm>
        </p:spPr>
        <p:txBody>
          <a:bodyPr anchor="t" anchorCtr="0"/>
          <a:lstStyle/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4．插入吸痰管时应动作轻柔，特别是从鼻腔插入时，不可蛮插，不要用力过猛；禁止带负压插管；抽吸时，吸痰管必须旋转向外拉，严禁提插。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5．对于不合作的患儿，告知家属吸痰的必要性，取得家属的合作；固定好患儿的头部，避免头部摇摆。对于烦躁不安和极度不合作者，吸痰前可酌情予以镇静。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 b="1"/>
              <a:t>【处理措施】</a:t>
            </a:r>
            <a:endParaRPr lang="zh-CN" altLang="en-US" sz="2000" b="1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1．发现患者口腔黏膜糜烂、渗血等，可用复方氯己定含漱液（或硼砂漱口液）、过氧化氢（双氧水）、碳酸氢钠洗口以预防感染。发现患者牙齿松动时，应及时提醒医生处置，以防松动的牙齿脱落引起误吸。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2．鼻腔黏膜损伤者，可外涂四环素软膏。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3．发生气管黏膜损伤时，可用生理盐水加庆大霉素或阿米卡星（丁胺卡那霉素）等抗菌药物进行超声雾化吸入。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5" name="内容占位符 2"/>
          <p:cNvSpPr>
            <a:spLocks noGrp="1"/>
          </p:cNvSpPr>
          <p:nvPr>
            <p:ph idx="1"/>
          </p:nvPr>
        </p:nvSpPr>
        <p:spPr>
          <a:xfrm>
            <a:off x="226695" y="735330"/>
            <a:ext cx="8674735" cy="4803775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三、感染</a:t>
            </a:r>
            <a:endParaRPr lang="zh-CN" altLang="en-US" sz="2000" b="1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【临床表现】</a:t>
            </a:r>
            <a:endParaRPr lang="zh-CN" altLang="en-US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1</a:t>
            </a:r>
            <a:r>
              <a:rPr lang="zh-CN" altLang="en-US" sz="2000">
                <a:solidFill>
                  <a:schemeClr val="tx1"/>
                </a:solidFill>
              </a:rPr>
              <a:t>、口鼻局部黏膜感染时，出现局部黏膜充血、肿胀、疼痛，有时有脓性分泌物。</a:t>
            </a:r>
            <a:endParaRPr lang="zh-CN" altLang="en-US" sz="2000">
              <a:solidFill>
                <a:schemeClr val="tx1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2</a:t>
            </a:r>
            <a:r>
              <a:rPr lang="zh-CN" altLang="en-US" sz="2000">
                <a:solidFill>
                  <a:schemeClr val="tx1"/>
                </a:solidFill>
              </a:rPr>
              <a:t>、肺部感染时出现寒战、高热、痰量增多、黏液痰或者脓痰，听诊肺部有湿啰音，</a:t>
            </a:r>
            <a:r>
              <a:rPr lang="en-US" altLang="zh-CN" sz="2000">
                <a:solidFill>
                  <a:schemeClr val="tx1"/>
                </a:solidFill>
              </a:rPr>
              <a:t>X</a:t>
            </a:r>
            <a:r>
              <a:rPr lang="zh-CN" altLang="en-US" sz="2000">
                <a:solidFill>
                  <a:schemeClr val="tx1"/>
                </a:solidFill>
              </a:rPr>
              <a:t>线检查可发现散在或片状阴影，痰培养可找到致病菌。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 b="1"/>
              <a:t>【预防措施】</a:t>
            </a:r>
            <a:endParaRPr lang="zh-CN" altLang="en-US" sz="2000" b="1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1．吸痰时严格遵守无菌技术操作原则。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(1)吸痰管及用物固定专人使用，放置有序。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(2)使用无菌吸痰管，使用前认真检查是否过期、外包装有无破损等。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(3)准备两套吸痰管，一套用于吸气管内分泌物，一套用于吸口腔及鼻咽腔分泌物，两者不能混用。如用一条吸痰管，则应先吸气管内的痰，后吸口、鼻腔分泌物。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(4)吸痰前洗手，戴无菌手套，吸痰管一次性使用，冲洗吸痰管液用生理盐水或灭菌蒸馏水，注明口腔、气道。冲洗液8小时更换1次。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(5)吸引瓶内吸出液应及时更换，不超过其高度的70%一80%。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5" name="内容占位符 2"/>
          <p:cNvSpPr>
            <a:spLocks noGrp="1"/>
          </p:cNvSpPr>
          <p:nvPr>
            <p:ph idx="1"/>
          </p:nvPr>
        </p:nvSpPr>
        <p:spPr>
          <a:xfrm>
            <a:off x="226695" y="735330"/>
            <a:ext cx="8674735" cy="571627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/>
              <a:t>2．加强口腔护理，防止感染。一般常规使用生理盐水和1：2000醋酸氯己定溶液进行口腔护理。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3．吸痰所致的感染几乎都发生在呼吸道黏膜损伤的基础上，所有防止呼吸道黏膜损伤的措施均适合于防止感染。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 b="1"/>
              <a:t>【处理措施】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/>
              <a:t>1．疑似感染者应及时留取标本进行培养。出现全身感染时行血培养；肺部感染时行痰培养，做药物敏感试验，根据药敏试验结果选择抗菌药物静脉用药。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2．痰液黏稠者，应用生理盐水40ml加庆大霉素8万u、糜蛋白酶4000u行雾化吸入，每天3次，必要时根据患者的症状给予地塞米松或氨茶碱，以便稀释痰液，易于排痰或吸痰。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3．当培养出致病菌时，可根据药敏试验结果，选择适当的含漱液进行口腔护理。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5" name="内容占位符 2"/>
          <p:cNvSpPr>
            <a:spLocks noGrp="1"/>
          </p:cNvSpPr>
          <p:nvPr>
            <p:ph idx="1"/>
          </p:nvPr>
        </p:nvSpPr>
        <p:spPr>
          <a:xfrm>
            <a:off x="226695" y="735330"/>
            <a:ext cx="8674735" cy="4803775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四、心律失常</a:t>
            </a:r>
            <a:endParaRPr lang="zh-CN" altLang="en-US" sz="2000" b="1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【临床表现】</a:t>
            </a:r>
            <a:endParaRPr lang="zh-CN" altLang="en-US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sz="2000">
                <a:solidFill>
                  <a:schemeClr val="tx1"/>
                </a:solidFill>
              </a:rPr>
              <a:t>1．轻者可无症状，重者可影响血流动力学而致乏力、头晕等症状。</a:t>
            </a:r>
            <a:endParaRPr sz="2000">
              <a:solidFill>
                <a:schemeClr val="tx1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sz="2000">
                <a:solidFill>
                  <a:schemeClr val="tx1"/>
                </a:solidFill>
              </a:rPr>
              <a:t>2原有心绞痛或心力衰竭患者可因此而诱发或加重病情。</a:t>
            </a:r>
            <a:endParaRPr sz="2000">
              <a:solidFill>
                <a:schemeClr val="tx1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sz="2000">
                <a:solidFill>
                  <a:schemeClr val="tx1"/>
                </a:solidFill>
              </a:rPr>
              <a:t>3．听诊心律不规则，脉搏触诊呈间歇性缺如；严重者可致心搏骤停，确诊有赖于心电图检查。</a:t>
            </a:r>
            <a:endParaRPr sz="2000">
              <a:solidFill>
                <a:schemeClr val="tx1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 b="1"/>
              <a:t>【预防措施】</a:t>
            </a:r>
            <a:endParaRPr lang="zh-CN" altLang="en-US" sz="2000" b="1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因吸痰所致的心律失常几乎都发生在低氧血症的基础上，所有防止低氧血症的措施均适用于预防心律失常。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【处理措施】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1．如发生心律失常，立即停止吸痰，退出吸痰管，并给予吸氧或加大吸氧浓度。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2．一旦发生心搏骤停，立即施行准确有效的胸外心脏按压，开放静脉通道，同时准备行静脉或心内注射肾上腺素等复苏药物。持续心电监测，准备好电除颤器、心脏起搏器，心率恢复后予以降温措施行脑复苏。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5" name="内容占位符 2"/>
          <p:cNvSpPr>
            <a:spLocks noGrp="1"/>
          </p:cNvSpPr>
          <p:nvPr>
            <p:ph idx="1"/>
          </p:nvPr>
        </p:nvSpPr>
        <p:spPr>
          <a:xfrm>
            <a:off x="226695" y="735330"/>
            <a:ext cx="8674735" cy="591566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五、阻塞性肺不张</a:t>
            </a:r>
            <a:endParaRPr lang="zh-CN" altLang="en-US" sz="2000" b="1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【临床表现】</a:t>
            </a:r>
            <a:endParaRPr lang="zh-CN" altLang="en-US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sz="2000">
                <a:solidFill>
                  <a:schemeClr val="tx1"/>
                </a:solidFill>
              </a:rPr>
              <a:t>1．肺不张的临床表现</a:t>
            </a:r>
            <a:r>
              <a:rPr lang="en-US" sz="2000">
                <a:solidFill>
                  <a:schemeClr val="tx1"/>
                </a:solidFill>
              </a:rPr>
              <a:t>   </a:t>
            </a:r>
            <a:r>
              <a:rPr sz="2000">
                <a:solidFill>
                  <a:schemeClr val="tx1"/>
                </a:solidFill>
              </a:rPr>
              <a:t>轻重不一。急性大面积的肺不张可有胸闷、呼吸困难、干咳、发绀等；合并感染时，可伴有患侧胸痛、喘鸣、发热、脓痰；缓慢发生的肺不张或小面积肺不张可无症状或症状轻微。</a:t>
            </a:r>
            <a:endParaRPr sz="2000">
              <a:solidFill>
                <a:schemeClr val="tx1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sz="2000">
                <a:solidFill>
                  <a:schemeClr val="tx1"/>
                </a:solidFill>
              </a:rPr>
              <a:t>2．胸部体格检</a:t>
            </a:r>
            <a:r>
              <a:rPr lang="en-US" sz="2000">
                <a:solidFill>
                  <a:schemeClr val="tx1"/>
                </a:solidFill>
              </a:rPr>
              <a:t>   </a:t>
            </a:r>
            <a:r>
              <a:rPr sz="2000">
                <a:solidFill>
                  <a:schemeClr val="tx1"/>
                </a:solidFill>
              </a:rPr>
              <a:t>查示病变部位胸廓活动减弱或消失，气管和心脏向患侧移位，叩诊呈浊音至实音，呼吸音减弱或消失。</a:t>
            </a:r>
            <a:endParaRPr sz="2000">
              <a:solidFill>
                <a:schemeClr val="tx1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sz="2000">
                <a:solidFill>
                  <a:schemeClr val="tx1"/>
                </a:solidFill>
              </a:rPr>
              <a:t>3．肺不张的x线表现</a:t>
            </a:r>
            <a:r>
              <a:rPr lang="en-US" sz="2000">
                <a:solidFill>
                  <a:schemeClr val="tx1"/>
                </a:solidFill>
              </a:rPr>
              <a:t>   </a:t>
            </a:r>
            <a:r>
              <a:rPr sz="2000">
                <a:solidFill>
                  <a:schemeClr val="tx1"/>
                </a:solidFill>
              </a:rPr>
              <a:t>包括直接征象：一侧肺、一个肺叶透光度减低呈致密影，且容积变小；间接征象：正常肺组织代偿性膨胀过度，血管纹理稀疏，纵隔、心脏、气管向患侧移位。</a:t>
            </a:r>
            <a:endParaRPr sz="2000">
              <a:solidFill>
                <a:schemeClr val="tx1"/>
              </a:solidFill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 b="1"/>
              <a:t>【预防措施】</a:t>
            </a:r>
            <a:endParaRPr lang="zh-CN" altLang="en-US" sz="2000" b="1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1．吸痰前根据患者的年龄、痰液的性质选择型号合适的吸痰管；调试负压至合适的大小，避免负压过大。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2．吸痰操作过程应注意：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(1)每次操作最多吸引3次，每次持续不超过15秒。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(2)采用间歇吸引的办法：拇指交替按压和放松吸引导管的控制口，可以减少对气道的刺激。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(3)拔出吸引管时应边旋转边退出，使分泌物脱离气管壁，可以减少肺不张和气道痉挛。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5" name="内容占位符 2"/>
          <p:cNvSpPr>
            <a:spLocks noGrp="1"/>
          </p:cNvSpPr>
          <p:nvPr>
            <p:ph idx="1"/>
          </p:nvPr>
        </p:nvSpPr>
        <p:spPr>
          <a:xfrm>
            <a:off x="226695" y="735330"/>
            <a:ext cx="8674735" cy="591566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/>
              <a:t>(4)吸痰过程中必须注意观察吸引管是否通畅，防止无效吸引。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3．加强肺部体疗  每</a:t>
            </a:r>
            <a:r>
              <a:rPr lang="en-US" altLang="zh-CN" sz="2000"/>
              <a:t>1</a:t>
            </a:r>
            <a:r>
              <a:rPr lang="zh-CN" altLang="en-US" sz="2000"/>
              <a:t>～2小时协助患者翻身1次，翻身的同时给予自下而上、自边缘而中央的叩背体疗，使痰液排出。翻身时可以仰卧一左侧卧一仰卧一右侧卧来交替翻身，使痰液易于通过体位引流进入大气道，防止痰痂形成，阻塞气道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4．痰液黏稠时可利用超声雾化吸入法湿化气道、稀释痰液。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 b="1"/>
              <a:t>【处理措施】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/>
              <a:t>1．给予吸氧，必要时予以机械通气。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2．确诊为肺不张的患者，应使患侧处于最高位，以利于引流；进行适当物理治疗；鼓励患者咳嗽和深呼吸。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3．上述措施无效时，需借助纤维支气管镜对肺不张的部位进行检查，对阻塞部位进行吸引、冲洗，使不张的肺重新充气。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4．阻塞性肺不张常合并感染，需根据病情和培养结果合理选用抗菌药物。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5" name="内容占位符 2"/>
          <p:cNvSpPr>
            <a:spLocks noGrp="1"/>
          </p:cNvSpPr>
          <p:nvPr>
            <p:ph idx="1"/>
          </p:nvPr>
        </p:nvSpPr>
        <p:spPr>
          <a:xfrm>
            <a:off x="226695" y="735330"/>
            <a:ext cx="8674735" cy="4803775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六、气道痉挛</a:t>
            </a:r>
            <a:endParaRPr lang="zh-CN" altLang="en-US" sz="2000" b="1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【临床表现】</a:t>
            </a:r>
            <a:endParaRPr lang="zh-CN" altLang="en-US" sz="2000" b="1">
              <a:sym typeface="+mn-ea"/>
            </a:endParaRPr>
          </a:p>
          <a:p>
            <a:pPr marL="0" indent="0">
              <a:buNone/>
            </a:pPr>
            <a:r>
              <a:rPr lang="zh-CN" altLang="en-US" sz="2000">
                <a:sym typeface="+mn-ea"/>
              </a:rPr>
              <a:t>呼吸困难、喘鸣和咳嗽。</a:t>
            </a:r>
            <a:endParaRPr lang="zh-CN" altLang="en-US" sz="2000">
              <a:sym typeface="+mn-ea"/>
            </a:endParaRPr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【预防措施】</a:t>
            </a:r>
            <a:endParaRPr lang="zh-CN" altLang="en-US" sz="2000" b="1">
              <a:sym typeface="+mn-ea"/>
            </a:endParaRPr>
          </a:p>
          <a:p>
            <a:pPr marL="0" indent="0">
              <a:buNone/>
            </a:pPr>
            <a:r>
              <a:rPr lang="zh-CN" altLang="en-US" sz="2000">
                <a:sym typeface="+mn-ea"/>
              </a:rPr>
              <a:t> 为防止气道痉挛，对高度敏感的患者，可遵医嘱于吸引前少量滴入1%利多卡因，也可给予组胺拮抗剂如氯苯那敏（扑尔敏）4mg口服，每天3次。</a:t>
            </a:r>
            <a:endParaRPr lang="zh-CN" altLang="en-US" sz="2000">
              <a:sym typeface="+mn-ea"/>
            </a:endParaRPr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【处理措施】</a:t>
            </a:r>
            <a:endParaRPr lang="zh-CN" altLang="en-US" sz="2000" b="1">
              <a:sym typeface="+mn-ea"/>
            </a:endParaRPr>
          </a:p>
          <a:p>
            <a:pPr marL="0" indent="0">
              <a:buNone/>
            </a:pPr>
            <a:r>
              <a:rPr lang="zh-CN" altLang="en-US" sz="2000">
                <a:sym typeface="+mn-ea"/>
              </a:rPr>
              <a:t>气道痉挛发作时，应暂停气道吸引，给予受体激动剂吸入。</a:t>
            </a:r>
            <a:endParaRPr lang="zh-CN" altLang="en-US" sz="2000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5" name="标题 1"/>
          <p:cNvSpPr>
            <a:spLocks noGrp="1"/>
          </p:cNvSpPr>
          <p:nvPr>
            <p:ph type="title"/>
          </p:nvPr>
        </p:nvSpPr>
        <p:spPr>
          <a:xfrm>
            <a:off x="457200" y="1030288"/>
            <a:ext cx="8229600" cy="3359150"/>
          </a:xfrm>
        </p:spPr>
        <p:txBody>
          <a:bodyPr anchor="ctr" anchorCtr="0"/>
          <a:lstStyle/>
          <a:p>
            <a:br>
              <a:rPr lang="zh-CN" altLang="en-US" sz="2800" b="1"/>
            </a:br>
            <a:r>
              <a:rPr lang="zh-CN" altLang="en-US" sz="2800" b="1"/>
              <a:t> 导尿技术操作并发症的预防与处理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49" name="内容占位符 2"/>
          <p:cNvSpPr>
            <a:spLocks noGrp="1"/>
          </p:cNvSpPr>
          <p:nvPr>
            <p:ph idx="1"/>
          </p:nvPr>
        </p:nvSpPr>
        <p:spPr>
          <a:xfrm>
            <a:off x="277495" y="907415"/>
            <a:ext cx="8733790" cy="6044565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400" b="1">
                <a:solidFill>
                  <a:srgbClr val="FF0000"/>
                </a:solidFill>
              </a:rPr>
              <a:t>一、尿道黏膜损伤</a:t>
            </a:r>
            <a:endParaRPr lang="zh-CN" altLang="en-US" sz="2400" b="1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【临床表现】</a:t>
            </a:r>
            <a:endParaRPr lang="zh-CN" altLang="en-US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>
                <a:solidFill>
                  <a:schemeClr val="tx1"/>
                </a:solidFill>
              </a:rPr>
              <a:t>尿道外口出血，有时伴血块；尿道内疼痛，排尿时加重，伴局部压痛部分患者有排尿困难甚至发生尿潴留；严重损伤时，可有会阴血肿、尿外渗甚至直肠瘘；并发感染时，出现尿道流脓或尿道周围脓肿。</a:t>
            </a:r>
            <a:r>
              <a:rPr lang="en-US" altLang="zh-CN" sz="2000">
                <a:solidFill>
                  <a:schemeClr val="tx1"/>
                </a:solidFill>
              </a:rPr>
              <a:t>                                  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 b="1"/>
              <a:t>【预防措施】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1．插管前常规润滑导尿管，尤其是气囊处的润滑，以减少插管时的摩擦力；操作时手法轻柔，插入速度要缓慢，切忌强行插管。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2．对于尿路不全梗阻的患者，导尿前可先用少许润滑止痛胶润滑软管尖端及尿道外口，再轻柔地将尖嘴插入尿道，拇指用力一次性推压，促使软管内胶液进入尿道并达到尿道膜部，退出软管尖嘴后，以左手拇指、示指、中指三指加压关闭尿道外口1～2分钟。亦可用去除针头的注射器将润滑剂注入尿道口，或在导尿管后端接润滑剂注射器，边插边注射润滑剂，易获成功。  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3．对于前列腺增生患者遇插管有阻力时，将预先吸入注射器的灭菌液状石蜡5～10ml从导尿管末端快速注入(插管者用左手将阴茎提起与腹壁成60°角，右手稍用力将液状石蜡注入)，同时借助其润滑作用将导尿管迅速插入即可顺利通过增生部位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49" name="内容占位符 2"/>
          <p:cNvSpPr>
            <a:spLocks noGrp="1"/>
          </p:cNvSpPr>
          <p:nvPr>
            <p:ph idx="1"/>
          </p:nvPr>
        </p:nvSpPr>
        <p:spPr>
          <a:xfrm>
            <a:off x="457200" y="1004570"/>
            <a:ext cx="8229600" cy="5447665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/>
              <a:t>4．选择粗细合适，质地软的导尿管。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5．插管时延长插入长度，见尿液流出后继续前进5cm以上，充液后再轻轻拉至有阻力感处，一般为2～3cm，这样可避免导尿管末端进入膀胱，球囊充液膨胀而压迫膀胱黏膜，损伤后尿道。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6．耐心解释，如患者精神过度紧张，可遵医嘱插管前肌内注射地西泮（定）0mg，阿托品0．5～1mg，待患者安静后再进行插管。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 b="1"/>
              <a:t>【处理措施】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/>
              <a:t>导尿所致的黏膜损伤，轻者无需处理或经止血镇痛等对症治疗即可痊愈。偶有严重损伤者，需要尿路改道、尿道修补等手术治疗。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3" name="内容占位符 2"/>
          <p:cNvSpPr>
            <a:spLocks noGrp="1"/>
          </p:cNvSpPr>
          <p:nvPr>
            <p:ph idx="1"/>
          </p:nvPr>
        </p:nvSpPr>
        <p:spPr>
          <a:xfrm>
            <a:off x="147955" y="781050"/>
            <a:ext cx="8833485" cy="596646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400" b="1">
                <a:solidFill>
                  <a:srgbClr val="FF0000"/>
                </a:solidFill>
              </a:rPr>
              <a:t>二、尿路感染</a:t>
            </a:r>
            <a:endParaRPr lang="zh-CN" altLang="en-US" sz="2400" b="1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【临床表现】</a:t>
            </a:r>
            <a:endParaRPr lang="zh-CN" altLang="en-US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>
                <a:sym typeface="+mn-ea"/>
              </a:rPr>
              <a:t>主要症状为尿频、尿急、尿痛，当感染累及上尿道时可有寒战、发热，尿道口可有脓性分泌物。尿液检查可有红细胞、白细胞，细菌培养可见阳性结果。</a:t>
            </a:r>
            <a:endParaRPr lang="zh-CN" altLang="en-US" sz="2000">
              <a:sym typeface="+mn-ea"/>
            </a:endParaRPr>
          </a:p>
          <a:p>
            <a:pPr marL="0" indent="0">
              <a:buNone/>
            </a:pPr>
            <a:r>
              <a:rPr lang="zh-CN" altLang="en-US" sz="2000" b="1"/>
              <a:t>【预防措施】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1．严格无菌操作，动作轻柔，避免损伤尿道黏膜，保持会阴部清洁，每天2次用稀释络合碘液清洗外阴，每次大便后应清洗会阴和尿道口，鼓励患者多饮水，无特殊禁忌时，每天饮水量在2000ml以上。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2．尽量避免留置导尿管，尿失禁者可用吸水会阴垫和假性导尿，必须留置导尿时，尽量缩短留置时问，若需长时间留置，可采取耻骨上经皮穿刺置入导尿管导尿或行膀胱造瘘。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/>
              <a:t>3．对需要长期留置导尿管的患者应定时夹管开放，训练膀胱的功能，引流装置低于膀胱位置，也可使用防逆流的储尿器，防止尿液逆流。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 b="1"/>
              <a:t>【处理措施】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/>
              <a:t>当尿路感染发生时，必须尽可能拔除导尿管，并根据病情采用合适抗菌药物进行治疗。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7" name="内容占位符 2"/>
          <p:cNvSpPr>
            <a:spLocks noGrp="1"/>
          </p:cNvSpPr>
          <p:nvPr>
            <p:ph idx="1"/>
          </p:nvPr>
        </p:nvSpPr>
        <p:spPr>
          <a:xfrm>
            <a:off x="246380" y="770890"/>
            <a:ext cx="8585200" cy="581406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400" b="1">
                <a:solidFill>
                  <a:srgbClr val="FF0000"/>
                </a:solidFill>
              </a:rPr>
              <a:t>三、尿道出血、血尿</a:t>
            </a:r>
            <a:endParaRPr lang="zh-CN" altLang="en-US" sz="2400" b="1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【临床表现】</a:t>
            </a:r>
            <a:endParaRPr lang="zh-CN" altLang="en-US" sz="2000" b="1">
              <a:sym typeface="+mn-ea"/>
            </a:endParaRPr>
          </a:p>
          <a:p>
            <a:pPr marL="0" indent="0">
              <a:buNone/>
            </a:pPr>
            <a:r>
              <a:rPr lang="zh-CN" altLang="en-US" sz="2000">
                <a:solidFill>
                  <a:schemeClr val="tx1"/>
                </a:solidFill>
              </a:rPr>
              <a:t>尿道疼痛，尿液外观为洗肉水样或有血凝块从尿道流出或滴出；尿液显微镜检查红细胞数每高倍镜视野多于5个。</a:t>
            </a:r>
            <a:endParaRPr lang="zh-CN" altLang="en-US" sz="20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zh-CN" altLang="en-US" sz="2000" b="1"/>
              <a:t>【预防措施】</a:t>
            </a:r>
            <a:endParaRPr lang="zh-CN" altLang="en-US" sz="2000"/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/>
              <a:t>1．长期留置导尿管的患者，应采取间断放尿的方法，以减少导尿管对膀胱的刺激。</a:t>
            </a:r>
            <a:endParaRPr lang="en-US" altLang="zh-CN" sz="2000"/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/>
              <a:t>2．气囊内注入液体要适量，以5～1 5ml为宜，防止牵拉变形进入尿道。引流管应留出足以翻身的长度，防止患者翻身时过于牵拉导尿管，导致尿道口内附近黏膜及肌肉损伤。</a:t>
            </a:r>
            <a:endParaRPr lang="en-US" altLang="zh-CN" sz="2000"/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/>
              <a:t>3．定期更换导尿管及集尿袋，并行膀胱冲洗及使用抗菌药物以预防泌尿系统感染。</a:t>
            </a:r>
            <a:endParaRPr lang="en-US" altLang="zh-CN" sz="2000"/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/>
              <a:t>4．导尿所致的尿道出血几乎都发生在尿道黏膜损伤的基础上，所有防止尿道黏膜损伤的措施均适合于防止尿道出血。</a:t>
            </a:r>
            <a:endParaRPr lang="en-US" altLang="zh-CN" sz="2000"/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/>
              <a:t>5．凝血机制严重障碍的患者，导尿术前应尽量予以纠正凝血功能。</a:t>
            </a:r>
            <a:endParaRPr lang="en-US" altLang="zh-CN" sz="2000"/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/>
              <a:t>6．对有尿道黏膜充血、水肿的患者尽量选择口径较小的导尿管，插管前充分做好尿道润滑，操作轻柔，尽量避免损伤。</a:t>
            </a:r>
            <a:endParaRPr lang="en-US" altLang="zh-CN" sz="2000"/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/>
              <a:t>7．插入导尿管后，放尿不宜过快，第一次放尿不超过1000ml。</a:t>
            </a:r>
            <a:endParaRPr lang="en-US" altLang="zh-CN" sz="20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7" name="内容占位符 2"/>
          <p:cNvSpPr>
            <a:spLocks noGrp="1"/>
          </p:cNvSpPr>
          <p:nvPr>
            <p:ph idx="1"/>
          </p:nvPr>
        </p:nvSpPr>
        <p:spPr>
          <a:xfrm>
            <a:off x="246380" y="770890"/>
            <a:ext cx="8585200" cy="5814060"/>
          </a:xfrm>
        </p:spPr>
        <p:txBody>
          <a:bodyPr anchor="t" anchorCtr="0"/>
          <a:lstStyle/>
          <a:p>
            <a:pPr marL="0" indent="0">
              <a:spcBef>
                <a:spcPct val="0"/>
              </a:spcBef>
              <a:buNone/>
            </a:pPr>
            <a:r>
              <a:rPr lang="en-US" altLang="zh-CN" sz="2000"/>
              <a:t>【处理措施】</a:t>
            </a:r>
            <a:endParaRPr lang="en-US" altLang="zh-CN" sz="2000"/>
          </a:p>
          <a:p>
            <a:pPr marL="0" indent="0">
              <a:spcBef>
                <a:spcPct val="0"/>
              </a:spcBef>
              <a:buNone/>
            </a:pPr>
            <a:r>
              <a:rPr lang="en-US" altLang="zh-CN" sz="2000"/>
              <a:t>镜下血尿一般不需特殊处理，如血尿较为严重，可适当使用止血药。</a:t>
            </a:r>
            <a:endParaRPr lang="en-US" altLang="zh-CN" sz="20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https://d.book118.com/097145154040006052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">
      <a:majorFont>
        <a:latin typeface="Calibri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3C1DA"/>
        </a:accent5>
        <a:accent6>
          <a:srgbClr val="AC4744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宋体</vt:lpstr>
      <vt:lpstr>Calibri Light</vt:lpstr>
      <vt:lpstr>Office Theme</vt:lpstr>
      <vt:lpstr>护理技术操作并发症的预防与处理</vt:lpstr>
      <vt:lpstr>目录</vt:lpstr>
      <vt:lpstr> 吸痰技术操作并发症的预防与处理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导尿技术操作并发症的预防与处理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2024-09-25T16:28:19.883</cp:lastPrinted>
  <dcterms:created xsi:type="dcterms:W3CDTF">2024-09-25T08:28:19Z</dcterms:created>
  <dcterms:modified xsi:type="dcterms:W3CDTF">2024-09-25T08:28:21Z</dcterms:modified>
</cp:coreProperties>
</file>