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C92FAF-5770-45FD-A5D4-DB750E7CD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22A188-3D28-4E43-BF93-8FDE70E10B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AFFB89-2D80-4523-AAE6-B745B182A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99DEE2-7DB1-4210-821B-2615ADCC44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3F62F9-2DEB-4DBB-BD13-08A7F76E75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D505E2-439D-4866-A88C-257471208A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DC331A-2274-4479-A511-1D5573DA57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01F8E2-FD6B-4915-A7C6-AAD595A39F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F25F3D-8806-488E-9932-D563A68BD0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148E84-C37E-474C-9E34-B5D898F06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01A7AE-B04D-4D08-945B-4B1BB49E4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5016302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国家骨干高职院校建设可行性</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骨干高职院校建设现状分析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骨干高职院校建设可行性分析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骨干高职院校建设实施方案设计</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骨干高职院校建设预期成果与效益评估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grpSp>
        <p:nvGrpSpPr>
          <p:cNvPr id="45" name="Group 45"/>
          <p:cNvGrpSpPr/>
          <p:nvPr/>
        </p:nvGrpSpPr>
        <p:grpSpPr>
          <a:xfrm>
            <a:off x="7809821" y="1388973"/>
            <a:ext cx="2987778" cy="490334"/>
            <a:chOff x="7809821" y="1388973"/>
            <a:chExt cx="2987778" cy="490334"/>
          </a:xfrm>
        </p:grpSpPr>
        <p:sp>
          <p:nvSpPr>
            <p:cNvPr id="46" name="TextBox 46"/>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高等职业教育发展</a:t>
              </a:r>
            </a:p>
          </p:txBody>
        </p:sp>
      </p:grpSp>
      <p:grpSp>
        <p:nvGrpSpPr>
          <p:cNvPr id="47" name="Group 47"/>
          <p:cNvGrpSpPr/>
          <p:nvPr/>
        </p:nvGrpSpPr>
        <p:grpSpPr>
          <a:xfrm>
            <a:off x="7809821" y="1823726"/>
            <a:ext cx="3286271" cy="1875094"/>
            <a:chOff x="7809821" y="1823726"/>
            <a:chExt cx="3286271" cy="1875094"/>
          </a:xfrm>
        </p:grpSpPr>
        <p:sp>
          <p:nvSpPr>
            <p:cNvPr id="48" name="TextBox 4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随着社会经济的发展，高等职业教育在培养高素质技术技能人才方面发挥着越来越重要的作用。</a:t>
              </a:r>
            </a:p>
          </p:txBody>
        </p:sp>
      </p:grpSp>
      <p:grpSp>
        <p:nvGrpSpPr>
          <p:cNvPr id="49" name="Group 49"/>
          <p:cNvGrpSpPr/>
          <p:nvPr/>
        </p:nvGrpSpPr>
        <p:grpSpPr>
          <a:xfrm>
            <a:off x="7809821" y="3814445"/>
            <a:ext cx="2987778" cy="490334"/>
            <a:chOff x="7809821" y="3814445"/>
            <a:chExt cx="2987778" cy="490334"/>
          </a:xfrm>
        </p:grpSpPr>
        <p:sp>
          <p:nvSpPr>
            <p:cNvPr id="50" name="TextBox 5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骨干高职院校建设</a:t>
              </a:r>
            </a:p>
          </p:txBody>
        </p:sp>
      </p:grpSp>
      <p:grpSp>
        <p:nvGrpSpPr>
          <p:cNvPr id="51" name="Group 51"/>
          <p:cNvGrpSpPr/>
          <p:nvPr/>
        </p:nvGrpSpPr>
        <p:grpSpPr>
          <a:xfrm>
            <a:off x="7809821" y="4249198"/>
            <a:ext cx="3286271" cy="1875094"/>
            <a:chOff x="7809821" y="4249198"/>
            <a:chExt cx="3286271" cy="1875094"/>
          </a:xfrm>
        </p:grpSpPr>
        <p:sp>
          <p:nvSpPr>
            <p:cNvPr id="52" name="TextBox 52"/>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为了提升高等职业教育的整体水平，国家启动了骨干高职院校建设，旨在通过建设一批优质高职院校，推动高等职业教育的改革与发展。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pic>
        <p:nvPicPr>
          <p:cNvPr id="10" name="Picture 10"/>
          <p:cNvPicPr>
            <a:picLocks noChangeAspect="1"/>
          </p:cNvPicPr>
          <p:nvPr/>
        </p:nvPicPr>
        <p:blipFill>
          <a:blip r:embed="rId3"/>
          <a:srcRect t="28950" b="28950"/>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t="1978" b="1978"/>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t="2638" b="2638"/>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目的和意义</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提升高等职业教育质量</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通过骨干高职院校建设，可以促进高等职业教育的内涵式发展，提高人才培养质量和办学水平。</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推动区域经济发展</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骨干高职院校建设可以更好地服务区域经济发展，为地方产业转型升级提供人才保障和技术支持。</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促进教育公平</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通过骨干高职院校建设，可以扩大优质教育资源覆盖面，让更多学生接受优质的高等职业教育，促进教育公平。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骨干高职院校建设现状分析</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高职院校专业设置</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高职院校专业设置与市场需求紧密结合，涵盖了各个领域，为产业发展提供了人才保障。</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高职院校师资力量</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高职院校师资力量不断加强，教师素质和教学水平不断提高。</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高职院校数量与规模</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随着国家对职业教育发展的重视，高职院校数量不断增加，规模不断扩大。</a:t>
            </a:r>
          </a:p>
        </p:txBody>
      </p:sp>
      <p:pic>
        <p:nvPicPr>
          <p:cNvPr id="12" name="Picture 12"/>
          <p:cNvPicPr>
            <a:picLocks noChangeAspect="1"/>
          </p:cNvPicPr>
          <p:nvPr/>
        </p:nvPicPr>
        <p:blipFill>
          <a:blip r:embed="rId3"/>
          <a:srcRect l="20625" r="20625"/>
          <a:stretch>
            <a:fillRect/>
          </a:stretch>
        </p:blipFill>
        <p:spPr>
          <a:xfrm>
            <a:off x="869006" y="1293634"/>
            <a:ext cx="4563025"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高职院校建设现状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骨干高职院校建设目标</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骨干高职院校建设旨在培养高素质技术技能人才，推动产业转型升级和区域经济发展。</a:t>
            </a:r>
          </a:p>
        </p:txBody>
      </p:sp>
      <p:sp>
        <p:nvSpPr>
          <p:cNvPr id="8" name="AutoShape 8"/>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骨干高职院校建设内容</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包括专业建设、师资队伍建设、实践教学条件建设、社会服务能力建设等方面。</a:t>
            </a:r>
          </a:p>
        </p:txBody>
      </p:sp>
      <p:sp>
        <p:nvSpPr>
          <p:cNvPr id="12" name="AutoShape 12"/>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骨干高职院校建设成果</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骨干高职院校在人才培养、社会服务、科研创新等方面取得了显著成果，为区域经济发展提供了有力支持。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骨干高职院校建设现状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4" name="Picture 4"/>
          <p:cNvPicPr>
            <a:picLocks noChangeAspect="1"/>
          </p:cNvPicPr>
          <p:nvPr/>
        </p:nvPicPr>
        <p:blipFill>
          <a:blip r:embed="rId3">
            <a:alphaModFix/>
          </a:blip>
          <a:srcRect l="32436" r="32436"/>
          <a:stretch>
            <a:fillRect/>
          </a:stretch>
        </p:blipFill>
        <p:spPr>
          <a:xfrm>
            <a:off x="8422415" y="1165018"/>
            <a:ext cx="3769586"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部分高职院校在人才培养过程中存在重理论轻实践、重知识传授轻能力培养等问题，导致人才培养质量参差不齐。</a:t>
            </a:r>
          </a:p>
        </p:txBody>
      </p:sp>
      <p:sp>
        <p:nvSpPr>
          <p:cNvPr id="8" name="AutoShape 8"/>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人才培养质量参差不齐</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部分高职院校师资力量不足，缺乏具有行业背景和实践经验的教师，影响了人才培养质量。</a:t>
            </a:r>
          </a:p>
        </p:txBody>
      </p:sp>
      <p:grpSp>
        <p:nvGrpSpPr>
          <p:cNvPr id="11" name="Group 11"/>
          <p:cNvGrpSpPr/>
          <p:nvPr/>
        </p:nvGrpSpPr>
        <p:grpSpPr>
          <a:xfrm>
            <a:off x="4343439" y="1390903"/>
            <a:ext cx="3535395" cy="975360"/>
            <a:chOff x="4343439" y="1390903"/>
            <a:chExt cx="3535395" cy="975360"/>
          </a:xfrm>
        </p:grpSpPr>
        <p:sp>
          <p:nvSpPr>
            <p:cNvPr id="12" name="AutoShape 12"/>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sp>
        <p:nvSpPr>
          <p:cNvPr id="15" name="TextBox 15"/>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师资力量不足</a:t>
            </a:r>
          </a:p>
        </p:txBody>
      </p:sp>
      <p:sp>
        <p:nvSpPr>
          <p:cNvPr id="16" name="AutoShape 16"/>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TextBox 18"/>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部分高职院校实践教学条件不完善，缺乏先进的实验设备和实训基地，无法满足学生实践教学的需求。</a:t>
            </a:r>
          </a:p>
        </p:txBody>
      </p:sp>
      <p:sp>
        <p:nvSpPr>
          <p:cNvPr id="19" name="AutoShape 19"/>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TextBox 20"/>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实践教学条件不完善</a:t>
            </a:r>
          </a:p>
        </p:txBody>
      </p:sp>
      <p:sp>
        <p:nvSpPr>
          <p:cNvPr id="21" name="AutoShape 21"/>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TextBox 23"/>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部分高职院校社会服务能力有待提高，缺乏与产业对接的机制和平台，无法为区域经济发展提供有效支持。</a:t>
            </a:r>
          </a:p>
        </p:txBody>
      </p:sp>
      <p:sp>
        <p:nvSpPr>
          <p:cNvPr id="24" name="AutoShape 24"/>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TextBox 25"/>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社会服务能力有待提高</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存在的问题与挑战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骨干高职院校建设可行性分析</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国家高度重视职业教育发展，出台了一系列政策文件，为骨干高职院校建设提供了政策支持。</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政策导向</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1" name="Picture 11"/>
          <p:cNvPicPr>
            <a:picLocks noChangeAspect="1"/>
          </p:cNvPicPr>
          <p:nvPr/>
        </p:nvPicPr>
        <p:blipFill>
          <a:blip r:embed="rId3"/>
          <a:srcRect l="16083" r="16083"/>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资金保障</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17" name="Picture 17"/>
          <p:cNvPicPr>
            <a:picLocks noChangeAspect="1"/>
          </p:cNvPicPr>
          <p:nvPr/>
        </p:nvPicPr>
        <p:blipFill>
          <a:blip r:embed="rId4"/>
          <a:srcRect l="11958" r="11958"/>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资源配置</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22" name="Picture 22"/>
          <p:cNvPicPr>
            <a:picLocks noChangeAspect="1"/>
          </p:cNvPicPr>
          <p:nvPr/>
        </p:nvPicPr>
        <p:blipFill>
          <a:blip r:embed="rId5"/>
          <a:srcRect l="6042" r="6042"/>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政府加大对职业教育的投入，为骨干高职院校建设提供了资金保障。</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政府通过资源整合，为骨干高职院校建设提供了教学设施、实训基地等资源配置。</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政策支持可行性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Freeform 4"/>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AutoShape 5"/>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AutoShape 6"/>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Freeform 8"/>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Freeform 10"/>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1" name="Connector 11"/>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TextBox 13"/>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实践教学条件</a:t>
            </a:r>
          </a:p>
        </p:txBody>
      </p:sp>
      <p:sp>
        <p:nvSpPr>
          <p:cNvPr id="14" name="TextBox 14"/>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骨干高职院校注重实践教学，拥有先进的实验实训设备和校外实习基地，能够保障实践教学的有效实施。</a:t>
            </a:r>
          </a:p>
        </p:txBody>
      </p:sp>
      <p:sp>
        <p:nvSpPr>
          <p:cNvPr id="15" name="TextBox 15"/>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科研能力</a:t>
            </a:r>
          </a:p>
        </p:txBody>
      </p:sp>
      <p:sp>
        <p:nvSpPr>
          <p:cNvPr id="16" name="TextBox 16"/>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骨干高职院校教师具有较强的科研能力，能够承担各类科研项目，推动科研成果转化和应用。</a:t>
            </a:r>
          </a:p>
        </p:txBody>
      </p:sp>
      <p:cxnSp>
        <p:nvCxnSpPr>
          <p:cNvPr id="17" name="Connector 17"/>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9" name="Connector 19"/>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0" name="AutoShape 20"/>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TextBox 21"/>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师资力量</a:t>
            </a:r>
          </a:p>
        </p:txBody>
      </p:sp>
      <p:sp>
        <p:nvSpPr>
          <p:cNvPr id="22" name="TextBox 22"/>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骨干高职院校拥有丰富的师资力量，包括专业带头人、骨干教师、企业兼职教师等，能够满足教学和科研需求。</a:t>
            </a:r>
          </a:p>
        </p:txBody>
      </p:sp>
      <p:sp>
        <p:nvSpPr>
          <p:cNvPr id="23" name="Freeform 23"/>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资源保障可行性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4" name="Picture 4"/>
          <p:cNvPicPr>
            <a:picLocks noChangeAspect="1"/>
          </p:cNvPicPr>
          <p:nvPr/>
        </p:nvPicPr>
        <p:blipFill>
          <a:blip r:embed="rId3">
            <a:alphaModFix/>
          </a:blip>
          <a:srcRect l="16667" r="16667"/>
          <a:stretch>
            <a:fillRect/>
          </a:stretch>
        </p:blipFill>
        <p:spPr>
          <a:xfrm>
            <a:off x="7092557"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骨干高职院校积极开展校企合作，与企业共同制定人才培养方案，实现人才培养与市场需求的有效对接。</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校企合作</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骨干高职院校采用工学结合的教学模式，将理论教学与实践教学相结合，提高学生的实践能力和职业素养。</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工学结合</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骨干高职院校注重创新创业教育，通过开设相关课程、举办创新创业大赛等方式，培养学生的创新精神和创业能力。</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创新创业教育</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人才培养模式可行性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https://d.book118.com/097150163026006025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2024-08-29T14:17:57.963</cp:lastPrinted>
  <dcterms:created xsi:type="dcterms:W3CDTF">2024-08-29T06:17:57Z</dcterms:created>
  <dcterms:modified xsi:type="dcterms:W3CDTF">2024-08-29T06:18:00Z</dcterms:modified>
</cp:coreProperties>
</file>