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26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4.xml" /><Relationship Id="rId11" Type="http://schemas.openxmlformats.org/officeDocument/2006/relationships/tags" Target="../tags/tag45.xml" /><Relationship Id="rId12" Type="http://schemas.openxmlformats.org/officeDocument/2006/relationships/tags" Target="../tags/tag46.xml" /><Relationship Id="rId13" Type="http://schemas.openxmlformats.org/officeDocument/2006/relationships/tags" Target="../tags/tag47.xml" /><Relationship Id="rId14" Type="http://schemas.openxmlformats.org/officeDocument/2006/relationships/tags" Target="../tags/tag48.xml" /><Relationship Id="rId15" Type="http://schemas.openxmlformats.org/officeDocument/2006/relationships/tags" Target="../tags/tag49.xml" /><Relationship Id="rId16" Type="http://schemas.openxmlformats.org/officeDocument/2006/relationships/tags" Target="../tags/tag50.xml" /><Relationship Id="rId17" Type="http://schemas.openxmlformats.org/officeDocument/2006/relationships/tags" Target="../tags/tag51.xml" /><Relationship Id="rId18" Type="http://schemas.openxmlformats.org/officeDocument/2006/relationships/tags" Target="../tags/tag52.xml" /><Relationship Id="rId19" Type="http://schemas.openxmlformats.org/officeDocument/2006/relationships/tags" Target="../tags/tag53.xml" /><Relationship Id="rId2" Type="http://schemas.openxmlformats.org/officeDocument/2006/relationships/tags" Target="../tags/tag36.xml" /><Relationship Id="rId20" Type="http://schemas.openxmlformats.org/officeDocument/2006/relationships/tags" Target="../tags/tag54.xml" /><Relationship Id="rId21" Type="http://schemas.openxmlformats.org/officeDocument/2006/relationships/tags" Target="../tags/tag55.xml" /><Relationship Id="rId22" Type="http://schemas.openxmlformats.org/officeDocument/2006/relationships/tags" Target="../tags/tag56.xml" /><Relationship Id="rId23" Type="http://schemas.openxmlformats.org/officeDocument/2006/relationships/tags" Target="../tags/tag57.xml" /><Relationship Id="rId24" Type="http://schemas.openxmlformats.org/officeDocument/2006/relationships/tags" Target="../tags/tag58.xml" /><Relationship Id="rId25" Type="http://schemas.openxmlformats.org/officeDocument/2006/relationships/tags" Target="../tags/tag59.xml" /><Relationship Id="rId26" Type="http://schemas.openxmlformats.org/officeDocument/2006/relationships/tags" Target="../tags/tag60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tags" Target="../tags/tag107.xml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F3C8B5-5606-4085-9059-1D70C8455C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2605C4-619B-4FCB-A3FC-C99486464E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680660-EE6A-42AB-AD43-0DE9B9979E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3A72A0-EB8C-48A4-9ECA-0481210A0B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088F6C0-FF45-41A1-878B-53D41148D0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DF7AE1F-2937-4794-B8E3-AFF7E4AD48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567FE93-BBAF-44F3-AA50-A39416C929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449519-2BA6-447E-B792-34E4765BA1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260989-3C81-4B29-BFFE-E6D56FB596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6DB8FA-8DC3-44BF-825E-E75DB63185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0772B9-BE1F-4C56-8AF8-EA6DC489EE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77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7.xml" /><Relationship Id="rId11" Type="http://schemas.openxmlformats.org/officeDocument/2006/relationships/tags" Target="../tags/tag168.xml" /><Relationship Id="rId12" Type="http://schemas.openxmlformats.org/officeDocument/2006/relationships/tags" Target="../tags/tag169.xml" /><Relationship Id="rId13" Type="http://schemas.openxmlformats.org/officeDocument/2006/relationships/tags" Target="../tags/tag170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tags" Target="../tags/tag165.xml" /><Relationship Id="rId9" Type="http://schemas.openxmlformats.org/officeDocument/2006/relationships/tags" Target="../tags/tag16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14" Type="http://schemas.openxmlformats.org/officeDocument/2006/relationships/tags" Target="../tags/tag195.xml" /><Relationship Id="rId15" Type="http://schemas.openxmlformats.org/officeDocument/2006/relationships/tags" Target="../tags/tag196.xml" /><Relationship Id="rId16" Type="http://schemas.openxmlformats.org/officeDocument/2006/relationships/tags" Target="../tags/tag197.xml" /><Relationship Id="rId17" Type="http://schemas.openxmlformats.org/officeDocument/2006/relationships/tags" Target="../tags/tag198.xml" /><Relationship Id="rId18" Type="http://schemas.openxmlformats.org/officeDocument/2006/relationships/tags" Target="../tags/tag199.xml" /><Relationship Id="rId19" Type="http://schemas.openxmlformats.org/officeDocument/2006/relationships/tags" Target="../tags/tag200.xml" /><Relationship Id="rId2" Type="http://schemas.openxmlformats.org/officeDocument/2006/relationships/tags" Target="../tags/tag183.xml" /><Relationship Id="rId20" Type="http://schemas.openxmlformats.org/officeDocument/2006/relationships/tags" Target="../tags/tag201.xml" /><Relationship Id="rId21" Type="http://schemas.openxmlformats.org/officeDocument/2006/relationships/tags" Target="../tags/tag202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13" Type="http://schemas.openxmlformats.org/officeDocument/2006/relationships/tags" Target="../tags/tag217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6.xml" /><Relationship Id="rId11" Type="http://schemas.openxmlformats.org/officeDocument/2006/relationships/tags" Target="../tags/tag227.xml" /><Relationship Id="rId12" Type="http://schemas.openxmlformats.org/officeDocument/2006/relationships/tags" Target="../tags/tag228.xml" /><Relationship Id="rId13" Type="http://schemas.openxmlformats.org/officeDocument/2006/relationships/tags" Target="../tags/tag229.xml" /><Relationship Id="rId14" Type="http://schemas.openxmlformats.org/officeDocument/2006/relationships/tags" Target="../tags/tag230.xml" /><Relationship Id="rId15" Type="http://schemas.openxmlformats.org/officeDocument/2006/relationships/tags" Target="../tags/tag231.xml" /><Relationship Id="rId16" Type="http://schemas.openxmlformats.org/officeDocument/2006/relationships/tags" Target="../tags/tag232.xml" /><Relationship Id="rId17" Type="http://schemas.openxmlformats.org/officeDocument/2006/relationships/tags" Target="../tags/tag233.xml" /><Relationship Id="rId2" Type="http://schemas.openxmlformats.org/officeDocument/2006/relationships/tags" Target="../tags/tag218.xml" /><Relationship Id="rId3" Type="http://schemas.openxmlformats.org/officeDocument/2006/relationships/tags" Target="../tags/tag219.xml" /><Relationship Id="rId4" Type="http://schemas.openxmlformats.org/officeDocument/2006/relationships/tags" Target="../tags/tag220.xml" /><Relationship Id="rId5" Type="http://schemas.openxmlformats.org/officeDocument/2006/relationships/tags" Target="../tags/tag221.xml" /><Relationship Id="rId6" Type="http://schemas.openxmlformats.org/officeDocument/2006/relationships/tags" Target="../tags/tag222.xml" /><Relationship Id="rId7" Type="http://schemas.openxmlformats.org/officeDocument/2006/relationships/tags" Target="../tags/tag223.xml" /><Relationship Id="rId8" Type="http://schemas.openxmlformats.org/officeDocument/2006/relationships/tags" Target="../tags/tag224.xml" /><Relationship Id="rId9" Type="http://schemas.openxmlformats.org/officeDocument/2006/relationships/tags" Target="../tags/tag22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2.xml" /><Relationship Id="rId11" Type="http://schemas.openxmlformats.org/officeDocument/2006/relationships/tags" Target="../tags/tag243.xml" /><Relationship Id="rId12" Type="http://schemas.openxmlformats.org/officeDocument/2006/relationships/tags" Target="../tags/tag244.xml" /><Relationship Id="rId13" Type="http://schemas.openxmlformats.org/officeDocument/2006/relationships/tags" Target="../tags/tag245.xml" /><Relationship Id="rId2" Type="http://schemas.openxmlformats.org/officeDocument/2006/relationships/tags" Target="../tags/tag234.xml" /><Relationship Id="rId3" Type="http://schemas.openxmlformats.org/officeDocument/2006/relationships/tags" Target="../tags/tag235.xml" /><Relationship Id="rId4" Type="http://schemas.openxmlformats.org/officeDocument/2006/relationships/tags" Target="../tags/tag236.xml" /><Relationship Id="rId5" Type="http://schemas.openxmlformats.org/officeDocument/2006/relationships/tags" Target="../tags/tag237.xml" /><Relationship Id="rId6" Type="http://schemas.openxmlformats.org/officeDocument/2006/relationships/tags" Target="../tags/tag238.xml" /><Relationship Id="rId7" Type="http://schemas.openxmlformats.org/officeDocument/2006/relationships/tags" Target="../tags/tag239.xml" /><Relationship Id="rId8" Type="http://schemas.openxmlformats.org/officeDocument/2006/relationships/tags" Target="../tags/tag240.xml" /><Relationship Id="rId9" Type="http://schemas.openxmlformats.org/officeDocument/2006/relationships/tags" Target="../tags/tag24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4.xml" /><Relationship Id="rId11" Type="http://schemas.openxmlformats.org/officeDocument/2006/relationships/tags" Target="../tags/tag255.xml" /><Relationship Id="rId12" Type="http://schemas.openxmlformats.org/officeDocument/2006/relationships/tags" Target="../tags/tag256.xml" /><Relationship Id="rId13" Type="http://schemas.openxmlformats.org/officeDocument/2006/relationships/tags" Target="../tags/tag257.xml" /><Relationship Id="rId2" Type="http://schemas.openxmlformats.org/officeDocument/2006/relationships/tags" Target="../tags/tag246.xml" /><Relationship Id="rId3" Type="http://schemas.openxmlformats.org/officeDocument/2006/relationships/tags" Target="../tags/tag247.xml" /><Relationship Id="rId4" Type="http://schemas.openxmlformats.org/officeDocument/2006/relationships/tags" Target="../tags/tag248.xml" /><Relationship Id="rId5" Type="http://schemas.openxmlformats.org/officeDocument/2006/relationships/tags" Target="../tags/tag249.xml" /><Relationship Id="rId6" Type="http://schemas.openxmlformats.org/officeDocument/2006/relationships/tags" Target="../tags/tag250.xml" /><Relationship Id="rId7" Type="http://schemas.openxmlformats.org/officeDocument/2006/relationships/tags" Target="../tags/tag251.xml" /><Relationship Id="rId8" Type="http://schemas.openxmlformats.org/officeDocument/2006/relationships/tags" Target="../tags/tag252.xml" /><Relationship Id="rId9" Type="http://schemas.openxmlformats.org/officeDocument/2006/relationships/tags" Target="../tags/tag25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58.xml" /><Relationship Id="rId3" Type="http://schemas.openxmlformats.org/officeDocument/2006/relationships/tags" Target="../tags/tag259.xml" /><Relationship Id="rId4" Type="http://schemas.openxmlformats.org/officeDocument/2006/relationships/tags" Target="../tags/tag26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7166030152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lstStyle/>
          <a:p>
            <a:r>
              <a:rPr lang="zh-CN" altLang="en-US"/>
              <a:t>数值分析课件典型例题与习题</a:t>
            </a:r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20XX/XX/XX</a:t>
            </a:r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PPT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1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序号"/>
          <p:cNvSpPr txBox="1"/>
          <p:nvPr>
            <p:custDataLst>
              <p:tags r:id="rId2"/>
            </p:custDataLst>
          </p:nvPr>
        </p:nvSpPr>
        <p:spPr>
          <a:xfrm>
            <a:off x="6299200" y="6692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</a:p>
        </p:txBody>
      </p:sp>
      <p:sp>
        <p:nvSpPr>
          <p:cNvPr id="1048976" name="项标题"/>
          <p:cNvSpPr txBox="1"/>
          <p:nvPr>
            <p:custDataLst>
              <p:tags r:id="rId3"/>
            </p:custDataLst>
          </p:nvPr>
        </p:nvSpPr>
        <p:spPr>
          <a:xfrm>
            <a:off x="7138670" y="74104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单击添加目录项标题</a:t>
            </a:r>
          </a:p>
        </p:txBody>
      </p:sp>
      <p:sp>
        <p:nvSpPr>
          <p:cNvPr id="1048978" name="序号"/>
          <p:cNvSpPr txBox="1"/>
          <p:nvPr>
            <p:custDataLst>
              <p:tags r:id="rId4"/>
            </p:custDataLst>
          </p:nvPr>
        </p:nvSpPr>
        <p:spPr>
          <a:xfrm>
            <a:off x="6299200" y="164338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</a:p>
        </p:txBody>
      </p:sp>
      <p:sp>
        <p:nvSpPr>
          <p:cNvPr id="1048980" name="项标题"/>
          <p:cNvSpPr txBox="1"/>
          <p:nvPr>
            <p:custDataLst>
              <p:tags r:id="rId5"/>
            </p:custDataLst>
          </p:nvPr>
        </p:nvSpPr>
        <p:spPr>
          <a:xfrm>
            <a:off x="7138670" y="171513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数值分析的基本概念</a:t>
            </a:r>
          </a:p>
        </p:txBody>
      </p:sp>
      <p:sp>
        <p:nvSpPr>
          <p:cNvPr id="1048982" name="序号"/>
          <p:cNvSpPr txBox="1"/>
          <p:nvPr>
            <p:custDataLst>
              <p:tags r:id="rId6"/>
            </p:custDataLst>
          </p:nvPr>
        </p:nvSpPr>
        <p:spPr>
          <a:xfrm>
            <a:off x="6299200" y="26168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</a:p>
        </p:txBody>
      </p:sp>
      <p:sp>
        <p:nvSpPr>
          <p:cNvPr id="1048984" name="项标题"/>
          <p:cNvSpPr txBox="1"/>
          <p:nvPr>
            <p:custDataLst>
              <p:tags r:id="rId7"/>
            </p:custDataLst>
          </p:nvPr>
        </p:nvSpPr>
        <p:spPr>
          <a:xfrm>
            <a:off x="7138670" y="268922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典型例题解析</a:t>
            </a:r>
          </a:p>
        </p:txBody>
      </p:sp>
      <p:sp>
        <p:nvSpPr>
          <p:cNvPr id="1048986" name="序号"/>
          <p:cNvSpPr txBox="1"/>
          <p:nvPr>
            <p:custDataLst>
              <p:tags r:id="rId8"/>
            </p:custDataLst>
          </p:nvPr>
        </p:nvSpPr>
        <p:spPr>
          <a:xfrm>
            <a:off x="6299200" y="35909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</a:p>
        </p:txBody>
      </p:sp>
      <p:sp>
        <p:nvSpPr>
          <p:cNvPr id="1048988" name="项标题"/>
          <p:cNvSpPr txBox="1"/>
          <p:nvPr>
            <p:custDataLst>
              <p:tags r:id="rId9"/>
            </p:custDataLst>
          </p:nvPr>
        </p:nvSpPr>
        <p:spPr>
          <a:xfrm>
            <a:off x="7138670" y="366331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习题练习</a:t>
            </a: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4" name="序号"/>
          <p:cNvSpPr txBox="1"/>
          <p:nvPr>
            <p:custDataLst>
              <p:tags r:id="rId12"/>
            </p:custDataLst>
          </p:nvPr>
        </p:nvSpPr>
        <p:spPr>
          <a:xfrm>
            <a:off x="6299835" y="45650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</a:p>
        </p:txBody>
      </p:sp>
      <p:sp>
        <p:nvSpPr>
          <p:cNvPr id="1048996" name="项标题"/>
          <p:cNvSpPr txBox="1"/>
          <p:nvPr>
            <p:custDataLst>
              <p:tags r:id="rId13"/>
            </p:custDataLst>
          </p:nvPr>
        </p:nvSpPr>
        <p:spPr>
          <a:xfrm>
            <a:off x="7139305" y="463740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难题解析与探讨</a:t>
            </a:r>
          </a:p>
        </p:txBody>
      </p:sp>
      <p:sp>
        <p:nvSpPr>
          <p:cNvPr id="1048998" name="序号"/>
          <p:cNvSpPr txBox="1"/>
          <p:nvPr>
            <p:custDataLst>
              <p:tags r:id="rId14"/>
            </p:custDataLst>
          </p:nvPr>
        </p:nvSpPr>
        <p:spPr>
          <a:xfrm>
            <a:off x="6299200" y="553910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6</a:t>
            </a:r>
          </a:p>
        </p:txBody>
      </p:sp>
      <p:sp>
        <p:nvSpPr>
          <p:cNvPr id="1049000" name="项标题"/>
          <p:cNvSpPr txBox="1"/>
          <p:nvPr>
            <p:custDataLst>
              <p:tags r:id="rId15"/>
            </p:custDataLst>
          </p:nvPr>
        </p:nvSpPr>
        <p:spPr>
          <a:xfrm>
            <a:off x="7138670" y="5610860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总结与回顾</a:t>
            </a:r>
          </a:p>
        </p:txBody>
      </p:sp>
    </p:spTree>
    <p:custDataLst>
      <p:tags r:id="rId1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9" name=""/>
        <p:cNvGrpSpPr/>
        <p:nvPr/>
      </p:nvGrpSpPr>
      <p:grpSpPr>
        <a:xfrm>
          <a:off x="0" y="0"/>
          <a: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单击此处添加章节标题</a:t>
            </a:r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ONE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7" name=""/>
        <p:cNvGrpSpPr/>
        <p:nvPr/>
      </p:nvGrpSpPr>
      <p:grpSpPr>
        <a:xfrm>
          <a:off x="0" y="0"/>
          <a:ext cx="0" cy="0"/>
        </a:xfrm>
      </p:grpSpPr>
      <p:sp>
        <p:nvSpPr>
          <p:cNvPr id="104919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数值分析的基本概念</a:t>
            </a:r>
          </a:p>
        </p:txBody>
      </p:sp>
      <p:sp>
        <p:nvSpPr>
          <p:cNvPr id="104920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TWO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" name=""/>
        <p:cNvGrpSpPr/>
        <p:nvPr/>
      </p:nvGrpSpPr>
      <p:grpSpPr>
        <a:xfrm>
          <a:off x="0" y="0"/>
          <a: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数值分析的定义</a:t>
            </a:r>
          </a:p>
        </p:txBody>
      </p:sp>
      <p:sp>
        <p:nvSpPr>
          <p:cNvPr id="104931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14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6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数值分析是一门研究数值计算方法的学科</a:t>
            </a:r>
          </a:p>
        </p:txBody>
      </p:sp>
      <p:sp>
        <p:nvSpPr>
          <p:cNvPr id="104931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0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2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数值分析是数学的一个分支，主要研究如何用数值方法解决各种数学问题</a:t>
            </a:r>
          </a:p>
        </p:txBody>
      </p:sp>
      <p:sp>
        <p:nvSpPr>
          <p:cNvPr id="104932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26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数值分析是计算机科学的重要分支，主要研究如何利用计算机实现各种数值计算方法</a:t>
            </a:r>
          </a:p>
        </p:txBody>
      </p:sp>
      <p:sp>
        <p:nvSpPr>
          <p:cNvPr id="1049328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2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4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数值分析是工程技术和科学计算中不可缺少的工具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1" name=""/>
        <p:cNvGrpSpPr/>
        <p:nvPr/>
      </p:nvGrpSpPr>
      <p:grpSpPr>
        <a:xfrm>
          <a:off x="0" y="0"/>
          <a:ext cx="0" cy="0"/>
        </a:xfrm>
      </p:grpSpPr>
      <p:sp>
        <p:nvSpPr>
          <p:cNvPr id="10493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数值分析的重要性</a:t>
            </a:r>
          </a:p>
        </p:txBody>
      </p:sp>
      <p:sp>
        <p:nvSpPr>
          <p:cNvPr id="1049370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2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4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数值分析是数学与计算机的交叉学科</a:t>
            </a:r>
          </a:p>
        </p:txBody>
      </p:sp>
      <p:sp>
        <p:nvSpPr>
          <p:cNvPr id="1049376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8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0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数值分析在科学计算、工程技术和金融等领域有广泛应用</a:t>
            </a:r>
          </a:p>
        </p:txBody>
      </p:sp>
      <p:sp>
        <p:nvSpPr>
          <p:cNvPr id="1049382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4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6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数值分析可以解决实际问题，提高计算效率和精度</a:t>
            </a:r>
          </a:p>
        </p:txBody>
      </p:sp>
      <p:sp>
        <p:nvSpPr>
          <p:cNvPr id="1049388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0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2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数值分析对于推动科学技术的发展具有重要意义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9" name=""/>
        <p:cNvGrpSpPr/>
        <p:nvPr/>
      </p:nvGrpSpPr>
      <p:grpSpPr>
        <a:xfrm>
          <a:off x="0" y="0"/>
          <a:ext cx="0" cy="0"/>
        </a:xfrm>
      </p:grpSpPr>
      <p:sp>
        <p:nvSpPr>
          <p:cNvPr id="10494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数值分析的基本方法</a:t>
            </a:r>
          </a:p>
        </p:txBody>
      </p:sp>
      <p:sp>
        <p:nvSpPr>
          <p:cNvPr id="1049428" name="对角圆角矩形 15"/>
          <p:cNvSpPr/>
          <p:nvPr>
            <p:custDataLst>
              <p:tags r:id="rId2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0" name="对角圆角矩形 16"/>
          <p:cNvSpPr/>
          <p:nvPr>
            <p:custDataLst>
              <p:tags r:id="rId3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2" name="直角三角形 17"/>
          <p:cNvSpPr/>
          <p:nvPr>
            <p:custDataLst>
              <p:tags r:id="rId4"/>
            </p:custDataLst>
          </p:nvPr>
        </p:nvSpPr>
        <p:spPr>
          <a:xfrm>
            <a:off x="1883567" y="3353479"/>
            <a:ext cx="77021" cy="128369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4" name="文本框 27"/>
          <p:cNvSpPr txBox="1"/>
          <p:nvPr>
            <p:custDataLst>
              <p:tags r:id="rId5"/>
            </p:custDataLst>
          </p:nvPr>
        </p:nvSpPr>
        <p:spPr>
          <a:xfrm>
            <a:off x="1916943" y="3491476"/>
            <a:ext cx="8656571" cy="69576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数值积分方法</a:t>
            </a:r>
          </a:p>
        </p:txBody>
      </p:sp>
      <p:sp>
        <p:nvSpPr>
          <p:cNvPr id="1049436" name="对角圆角矩形 52"/>
          <p:cNvSpPr/>
          <p:nvPr>
            <p:custDataLst>
              <p:tags r:id="rId6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8" name="对角圆角矩形 53"/>
          <p:cNvSpPr/>
          <p:nvPr>
            <p:custDataLst>
              <p:tags r:id="rId7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0" name="直角三角形 54"/>
          <p:cNvSpPr/>
          <p:nvPr>
            <p:custDataLst>
              <p:tags r:id="rId8"/>
            </p:custDataLst>
          </p:nvPr>
        </p:nvSpPr>
        <p:spPr>
          <a:xfrm>
            <a:off x="1883567" y="1365042"/>
            <a:ext cx="77021" cy="128369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2" name="文本框 56"/>
          <p:cNvSpPr txBox="1"/>
          <p:nvPr>
            <p:custDataLst>
              <p:tags r:id="rId9"/>
            </p:custDataLst>
          </p:nvPr>
        </p:nvSpPr>
        <p:spPr>
          <a:xfrm>
            <a:off x="1916943" y="1496620"/>
            <a:ext cx="8656571" cy="69576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数值逼近方法</a:t>
            </a:r>
          </a:p>
        </p:txBody>
      </p:sp>
      <p:sp>
        <p:nvSpPr>
          <p:cNvPr id="1049444" name="对角圆角矩形 5"/>
          <p:cNvSpPr/>
          <p:nvPr>
            <p:custDataLst>
              <p:tags r:id="rId10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6" name="对角圆角矩形 6"/>
          <p:cNvSpPr/>
          <p:nvPr>
            <p:custDataLst>
              <p:tags r:id="rId11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8" name="直角三角形 7"/>
          <p:cNvSpPr/>
          <p:nvPr>
            <p:custDataLst>
              <p:tags r:id="rId12"/>
            </p:custDataLst>
          </p:nvPr>
        </p:nvSpPr>
        <p:spPr>
          <a:xfrm>
            <a:off x="1883567" y="2359261"/>
            <a:ext cx="77021" cy="128369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0" name="文本框 8"/>
          <p:cNvSpPr txBox="1"/>
          <p:nvPr>
            <p:custDataLst>
              <p:tags r:id="rId13"/>
            </p:custDataLst>
          </p:nvPr>
        </p:nvSpPr>
        <p:spPr>
          <a:xfrm>
            <a:off x="1916943" y="2497257"/>
            <a:ext cx="8656571" cy="69576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数值微分方法</a:t>
            </a:r>
          </a:p>
        </p:txBody>
      </p:sp>
      <p:sp>
        <p:nvSpPr>
          <p:cNvPr id="1049452" name="对角圆角矩形 9"/>
          <p:cNvSpPr/>
          <p:nvPr>
            <p:custDataLst>
              <p:tags r:id="rId14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4" name="对角圆角矩形 10"/>
          <p:cNvSpPr/>
          <p:nvPr>
            <p:custDataLst>
              <p:tags r:id="rId15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6" name="直角三角形 11"/>
          <p:cNvSpPr/>
          <p:nvPr>
            <p:custDataLst>
              <p:tags r:id="rId16"/>
            </p:custDataLst>
          </p:nvPr>
        </p:nvSpPr>
        <p:spPr>
          <a:xfrm>
            <a:off x="1883567" y="4347698"/>
            <a:ext cx="77021" cy="128369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8" name="文本框 12"/>
          <p:cNvSpPr txBox="1"/>
          <p:nvPr>
            <p:custDataLst>
              <p:tags r:id="rId17"/>
            </p:custDataLst>
          </p:nvPr>
        </p:nvSpPr>
        <p:spPr>
          <a:xfrm>
            <a:off x="1916943" y="4485695"/>
            <a:ext cx="8656571" cy="69576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数值线性代数方法</a:t>
            </a:r>
          </a:p>
        </p:txBody>
      </p:sp>
      <p:sp>
        <p:nvSpPr>
          <p:cNvPr id="1049460" name="对角圆角矩形 14"/>
          <p:cNvSpPr/>
          <p:nvPr>
            <p:custDataLst>
              <p:tags r:id="rId18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2" name="对角圆角矩形 18"/>
          <p:cNvSpPr/>
          <p:nvPr>
            <p:custDataLst>
              <p:tags r:id="rId19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4" name="直角三角形 19"/>
          <p:cNvSpPr/>
          <p:nvPr>
            <p:custDataLst>
              <p:tags r:id="rId20"/>
            </p:custDataLst>
          </p:nvPr>
        </p:nvSpPr>
        <p:spPr>
          <a:xfrm>
            <a:off x="1883567" y="5341917"/>
            <a:ext cx="77021" cy="128369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6" name="文本框 20"/>
          <p:cNvSpPr txBox="1"/>
          <p:nvPr>
            <p:custDataLst>
              <p:tags r:id="rId21"/>
            </p:custDataLst>
          </p:nvPr>
        </p:nvSpPr>
        <p:spPr>
          <a:xfrm>
            <a:off x="1916943" y="5479914"/>
            <a:ext cx="8656571" cy="69576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非线性方程组的数值解法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" name=""/>
        <p:cNvGrpSpPr/>
        <p:nvPr/>
      </p:nvGrpSpPr>
      <p:grpSpPr>
        <a:xfrm>
          <a:off x="0" y="0"/>
          <a:ext cx="0" cy="0"/>
        </a:xfrm>
      </p:grpSpPr>
      <p:sp>
        <p:nvSpPr>
          <p:cNvPr id="104950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典型例题解析</a:t>
            </a:r>
          </a:p>
        </p:txBody>
      </p:sp>
      <p:sp>
        <p:nvSpPr>
          <p:cNvPr id="104950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THREE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" name=""/>
        <p:cNvGrpSpPr/>
        <p:nvPr/>
      </p:nvGrpSpPr>
      <p:grpSpPr>
        <a:xfrm>
          <a:off x="0" y="0"/>
          <a:ext cx="0" cy="0"/>
        </a:xfrm>
      </p:grpSpPr>
      <p:sp>
        <p:nvSpPr>
          <p:cNvPr id="10496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线性方程组的求解</a:t>
            </a:r>
          </a:p>
        </p:txBody>
      </p:sp>
      <p:sp>
        <p:nvSpPr>
          <p:cNvPr id="1049614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线性方程组的基本概念</a:t>
            </a:r>
          </a:p>
        </p:txBody>
      </p:sp>
      <p:sp>
        <p:nvSpPr>
          <p:cNvPr id="1049616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18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20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线性方程组的分类</a:t>
            </a:r>
          </a:p>
        </p:txBody>
      </p:sp>
      <p:sp>
        <p:nvSpPr>
          <p:cNvPr id="1049622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24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26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线性方程组的求解方法</a:t>
            </a:r>
          </a:p>
        </p:txBody>
      </p:sp>
      <p:sp>
        <p:nvSpPr>
          <p:cNvPr id="1049628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30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32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线性方程组的应用</a:t>
            </a:r>
          </a:p>
        </p:txBody>
      </p:sp>
      <p:sp>
        <p:nvSpPr>
          <p:cNvPr id="1049634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36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1" name=""/>
        <p:cNvGrpSpPr/>
        <p:nvPr/>
      </p:nvGrpSpPr>
      <p:grpSpPr>
        <a:xfrm>
          <a:off x="0" y="0"/>
          <a: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最小二乘法</a:t>
            </a:r>
          </a:p>
        </p:txBody>
      </p:sp>
      <p:sp>
        <p:nvSpPr>
          <p:cNvPr id="1049672" name="矩形 3"/>
          <p:cNvSpPr/>
          <p:nvPr>
            <p:custDataLst>
              <p:tags r:id="rId2"/>
            </p:custDataLst>
          </p:nvPr>
        </p:nvSpPr>
        <p:spPr>
          <a:xfrm>
            <a:off x="2607862" y="5099969"/>
            <a:ext cx="3659386" cy="401367"/>
          </a:xfrm>
          <a:prstGeom prst="rect">
            <a:avLst/>
          </a:prstGeom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4" name="任意多边形 5"/>
          <p:cNvSpPr/>
          <p:nvPr>
            <p:custDataLst>
              <p:tags r:id="rId3"/>
            </p:custDataLst>
          </p:nvPr>
        </p:nvSpPr>
        <p:spPr>
          <a:xfrm>
            <a:off x="2668418" y="5103876"/>
            <a:ext cx="3055238" cy="398570"/>
          </a:xfrm>
          <a:custGeom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wd2 12"/>
              <a:gd name="il-1" fmla="*/ wd2 w 1"/>
              <a:gd name="it" fmla="*/ wd2 h 1"/>
              <a:gd name="ir" fmla="+- r 0 wd2"/>
              <a:gd name="ib" fmla="+- b 0 il"/>
              <a:gd name="q3" fmla="*/ h hc x2"/>
              <a:gd name="y1" fmla="pin 0 il-1 h"/>
              <a:gd name="y2" fmla="+- b 0 it"/>
            </a:gdLst>
            <a:cxnLst>
              <a:cxn ang="3">
                <a:pos x="hc" y="ir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it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27000" dist="1270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 altLang="zh-CN" sz="1400">
              <a:sym typeface="+mn-ea"/>
            </a:endParaRPr>
          </a:p>
        </p:txBody>
      </p:sp>
      <p:sp>
        <p:nvSpPr>
          <p:cNvPr id="1049676" name="正文"/>
          <p:cNvSpPr txBox="1"/>
          <p:nvPr>
            <p:custDataLst>
              <p:tags r:id="rId4"/>
            </p:custDataLst>
          </p:nvPr>
        </p:nvSpPr>
        <p:spPr>
          <a:xfrm>
            <a:off x="3117051" y="5549905"/>
            <a:ext cx="6467738" cy="62755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0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应用领域：最小二乘法在许多领域都有广泛的应用，如回归分析、曲线拟合、数据拟合等</a:t>
            </a:r>
          </a:p>
        </p:txBody>
      </p:sp>
      <p:sp>
        <p:nvSpPr>
          <p:cNvPr id="1049678" name="标题"/>
          <p:cNvSpPr txBox="1"/>
          <p:nvPr>
            <p:custDataLst>
              <p:tags r:id="rId5"/>
            </p:custDataLst>
          </p:nvPr>
        </p:nvSpPr>
        <p:spPr>
          <a:xfrm>
            <a:off x="3074727" y="5099318"/>
            <a:ext cx="2260093" cy="4070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b="1" kern="1200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单击此处添加标题</a:t>
            </a:r>
          </a:p>
        </p:txBody>
      </p:sp>
      <p:sp>
        <p:nvSpPr>
          <p:cNvPr id="1049680" name="矩形 8"/>
          <p:cNvSpPr/>
          <p:nvPr>
            <p:custDataLst>
              <p:tags r:id="rId6"/>
            </p:custDataLst>
          </p:nvPr>
        </p:nvSpPr>
        <p:spPr>
          <a:xfrm>
            <a:off x="2607862" y="3854997"/>
            <a:ext cx="3659386" cy="401367"/>
          </a:xfrm>
          <a:prstGeom prst="rect">
            <a:avLst/>
          </a:prstGeom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2" name="任意多边形 5"/>
          <p:cNvSpPr/>
          <p:nvPr>
            <p:custDataLst>
              <p:tags r:id="rId7"/>
            </p:custDataLst>
          </p:nvPr>
        </p:nvSpPr>
        <p:spPr>
          <a:xfrm>
            <a:off x="2668418" y="3858903"/>
            <a:ext cx="3055238" cy="398570"/>
          </a:xfrm>
          <a:custGeom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wd2 12"/>
              <a:gd name="il-1" fmla="*/ wd2 w 1"/>
              <a:gd name="it" fmla="*/ wd2 h 1"/>
              <a:gd name="ir" fmla="+- r 0 wd2"/>
              <a:gd name="ib" fmla="+- b 0 il"/>
              <a:gd name="q3" fmla="*/ h hc x2"/>
              <a:gd name="y1" fmla="pin 0 il-1 h"/>
              <a:gd name="y2" fmla="+- b 0 it"/>
            </a:gdLst>
            <a:cxnLst>
              <a:cxn ang="3">
                <a:pos x="hc" y="ir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it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27000" dist="1270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 altLang="zh-CN" sz="1400">
              <a:sym typeface="+mn-ea"/>
            </a:endParaRPr>
          </a:p>
        </p:txBody>
      </p:sp>
      <p:sp>
        <p:nvSpPr>
          <p:cNvPr id="1049684" name="正文"/>
          <p:cNvSpPr txBox="1"/>
          <p:nvPr>
            <p:custDataLst>
              <p:tags r:id="rId8"/>
            </p:custDataLst>
          </p:nvPr>
        </p:nvSpPr>
        <p:spPr>
          <a:xfrm>
            <a:off x="3117051" y="4304932"/>
            <a:ext cx="6467738" cy="62755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7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算法步骤：最小二乘法通常包括以下步骤：计算样本数据的平均值、计算样本数据的标准偏差、计算样本数据的方差、计算样本数据的协方差、计算样本数据的偏度、计算样本数据的峰度</a:t>
            </a:r>
          </a:p>
        </p:txBody>
      </p:sp>
      <p:sp>
        <p:nvSpPr>
          <p:cNvPr id="1049686" name="标题"/>
          <p:cNvSpPr txBox="1"/>
          <p:nvPr>
            <p:custDataLst>
              <p:tags r:id="rId9"/>
            </p:custDataLst>
          </p:nvPr>
        </p:nvSpPr>
        <p:spPr>
          <a:xfrm>
            <a:off x="3074727" y="3854345"/>
            <a:ext cx="2260093" cy="4070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b="1" kern="1200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单击此处添加标题</a:t>
            </a:r>
          </a:p>
        </p:txBody>
      </p:sp>
      <p:sp>
        <p:nvSpPr>
          <p:cNvPr id="1049688" name="矩形 23"/>
          <p:cNvSpPr/>
          <p:nvPr>
            <p:custDataLst>
              <p:tags r:id="rId10"/>
            </p:custDataLst>
          </p:nvPr>
        </p:nvSpPr>
        <p:spPr>
          <a:xfrm>
            <a:off x="2607862" y="1365051"/>
            <a:ext cx="3659386" cy="401367"/>
          </a:xfrm>
          <a:prstGeom prst="rect">
            <a:avLst/>
          </a:prstGeom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0" name="任意多边形 5"/>
          <p:cNvSpPr/>
          <p:nvPr>
            <p:custDataLst>
              <p:tags r:id="rId11"/>
            </p:custDataLst>
          </p:nvPr>
        </p:nvSpPr>
        <p:spPr>
          <a:xfrm>
            <a:off x="2668418" y="1368958"/>
            <a:ext cx="3055238" cy="398570"/>
          </a:xfrm>
          <a:custGeom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wd2 12"/>
              <a:gd name="il-1" fmla="*/ wd2 w 1"/>
              <a:gd name="it" fmla="*/ wd2 h 1"/>
              <a:gd name="ir" fmla="+- r 0 wd2"/>
              <a:gd name="ib" fmla="+- b 0 il"/>
              <a:gd name="q3" fmla="*/ h hc x2"/>
              <a:gd name="y1" fmla="pin 0 il-1 h"/>
              <a:gd name="y2" fmla="+- b 0 it"/>
            </a:gdLst>
            <a:cxnLst>
              <a:cxn ang="3">
                <a:pos x="hc" y="ir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it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27000" dist="1270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 altLang="zh-CN" sz="1400">
              <a:sym typeface="+mn-ea"/>
            </a:endParaRPr>
          </a:p>
        </p:txBody>
      </p:sp>
      <p:sp>
        <p:nvSpPr>
          <p:cNvPr id="1049692" name="正文"/>
          <p:cNvSpPr txBox="1"/>
          <p:nvPr>
            <p:custDataLst>
              <p:tags r:id="rId12"/>
            </p:custDataLst>
          </p:nvPr>
        </p:nvSpPr>
        <p:spPr>
          <a:xfrm>
            <a:off x="3117051" y="1814986"/>
            <a:ext cx="6467738" cy="62755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0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定义：最小二乘法是一种数学统计方法，通过最小化误差的平方和来估计未知参数</a:t>
            </a:r>
          </a:p>
        </p:txBody>
      </p:sp>
      <p:sp>
        <p:nvSpPr>
          <p:cNvPr id="1049694" name="标题"/>
          <p:cNvSpPr txBox="1"/>
          <p:nvPr>
            <p:custDataLst>
              <p:tags r:id="rId13"/>
            </p:custDataLst>
          </p:nvPr>
        </p:nvSpPr>
        <p:spPr>
          <a:xfrm>
            <a:off x="3117051" y="1364400"/>
            <a:ext cx="2217770" cy="4070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b="1" kern="1200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单击此处添加标题</a:t>
            </a:r>
          </a:p>
        </p:txBody>
      </p:sp>
      <p:sp>
        <p:nvSpPr>
          <p:cNvPr id="1049696" name="矩形 27"/>
          <p:cNvSpPr/>
          <p:nvPr>
            <p:custDataLst>
              <p:tags r:id="rId14"/>
            </p:custDataLst>
          </p:nvPr>
        </p:nvSpPr>
        <p:spPr>
          <a:xfrm>
            <a:off x="2607862" y="2610024"/>
            <a:ext cx="3659386" cy="401367"/>
          </a:xfrm>
          <a:prstGeom prst="rect">
            <a:avLst/>
          </a:prstGeom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8" name="任意多边形 5"/>
          <p:cNvSpPr/>
          <p:nvPr>
            <p:custDataLst>
              <p:tags r:id="rId15"/>
            </p:custDataLst>
          </p:nvPr>
        </p:nvSpPr>
        <p:spPr>
          <a:xfrm>
            <a:off x="2668418" y="2613931"/>
            <a:ext cx="3055238" cy="398570"/>
          </a:xfrm>
          <a:custGeom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wd2 12"/>
              <a:gd name="il-1" fmla="*/ wd2 w 1"/>
              <a:gd name="it" fmla="*/ wd2 h 1"/>
              <a:gd name="ir" fmla="+- r 0 wd2"/>
              <a:gd name="ib" fmla="+- b 0 il"/>
              <a:gd name="q3" fmla="*/ h hc x2"/>
              <a:gd name="y1" fmla="pin 0 il-1 h"/>
              <a:gd name="y2" fmla="+- b 0 it"/>
            </a:gdLst>
            <a:cxnLst>
              <a:cxn ang="3">
                <a:pos x="hc" y="ir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it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27000" dist="1270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 altLang="zh-CN" sz="1400">
              <a:sym typeface="+mn-ea"/>
            </a:endParaRPr>
          </a:p>
        </p:txBody>
      </p:sp>
      <p:sp>
        <p:nvSpPr>
          <p:cNvPr id="1049700" name="正文"/>
          <p:cNvSpPr txBox="1"/>
          <p:nvPr>
            <p:custDataLst>
              <p:tags r:id="rId16"/>
            </p:custDataLst>
          </p:nvPr>
        </p:nvSpPr>
        <p:spPr>
          <a:xfrm>
            <a:off x="3117051" y="3059959"/>
            <a:ext cx="6467738" cy="62755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0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原理：最小二乘法通过最小化误差的平方和来找到最佳拟合直线或曲线，使得数据点与拟合直线或曲线的距离最小</a:t>
            </a:r>
          </a:p>
        </p:txBody>
      </p:sp>
      <p:sp>
        <p:nvSpPr>
          <p:cNvPr id="1049702" name="标题"/>
          <p:cNvSpPr txBox="1"/>
          <p:nvPr>
            <p:custDataLst>
              <p:tags r:id="rId17"/>
            </p:custDataLst>
          </p:nvPr>
        </p:nvSpPr>
        <p:spPr>
          <a:xfrm>
            <a:off x="3074727" y="2609373"/>
            <a:ext cx="2260093" cy="4070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b="1" kern="1200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单击此处添加标题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9" name=""/>
        <p:cNvGrpSpPr/>
        <p:nvPr/>
      </p:nvGrpSpPr>
      <p:grpSpPr>
        <a:xfrm>
          <a:off x="0" y="0"/>
          <a:ext cx="0" cy="0"/>
        </a:xfrm>
      </p:grpSpPr>
      <p:sp>
        <p:nvSpPr>
          <p:cNvPr id="10497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数值积分</a:t>
            </a:r>
          </a:p>
        </p:txBody>
      </p:sp>
      <p:sp>
        <p:nvSpPr>
          <p:cNvPr id="1049738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740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42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数值积分的基本概念</a:t>
            </a:r>
          </a:p>
        </p:txBody>
      </p:sp>
      <p:sp>
        <p:nvSpPr>
          <p:cNvPr id="1049744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46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48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数值积分的计算方法</a:t>
            </a:r>
          </a:p>
        </p:txBody>
      </p:sp>
      <p:sp>
        <p:nvSpPr>
          <p:cNvPr id="1049750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752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数值积分的误差分析</a:t>
            </a:r>
          </a:p>
        </p:txBody>
      </p:sp>
      <p:sp>
        <p:nvSpPr>
          <p:cNvPr id="1049754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56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58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0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数值积分的实际应用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/>
        <p:cNvGrpSpPr/>
        <p:nvPr/>
      </p:nvGrpSpPr>
      <p:grpSpPr>
        <a:xfrm>
          <a:off x="0" y="0"/>
          <a:ext cx="0" cy="0"/>
        </a:xfrm>
      </p:grpSpPr>
      <p:sp>
        <p:nvSpPr>
          <p:cNvPr id="10497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微分方程的数值解</a:t>
            </a:r>
          </a:p>
        </p:txBody>
      </p:sp>
      <p:sp>
        <p:nvSpPr>
          <p:cNvPr id="1049796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0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4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8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2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数值解法的稳定性与收敛性</a:t>
            </a:r>
          </a:p>
        </p:txBody>
      </p:sp>
      <p:sp>
        <p:nvSpPr>
          <p:cNvPr id="1049814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典型例题的解析过程</a:t>
            </a:r>
          </a:p>
        </p:txBody>
      </p:sp>
      <p:sp>
        <p:nvSpPr>
          <p:cNvPr id="1049816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数值解法的基本原理</a:t>
            </a:r>
          </a:p>
        </p:txBody>
      </p:sp>
      <p:sp>
        <p:nvSpPr>
          <p:cNvPr id="1049818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微分方程的离散化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5" name=""/>
        <p:cNvGrpSpPr/>
        <p:nvPr/>
      </p:nvGrpSpPr>
      <p:grpSpPr>
        <a:xfrm>
          <a:off x="0" y="0"/>
          <a:ext cx="0" cy="0"/>
        </a:xfrm>
      </p:grpSpPr>
      <p:sp>
        <p:nvSpPr>
          <p:cNvPr id="104985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习题练习</a:t>
            </a:r>
          </a:p>
        </p:txBody>
      </p:sp>
      <p:sp>
        <p:nvSpPr>
          <p:cNvPr id="104985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FOUR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https://d.book118.com/097166030152006024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 标题内容"/>
  <p:tag name="KSO_WM_UNIT_TYPE" val="a"/>
  <p:tag name="KSO_WM_UNIT_VALUE" val="3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1_1"/>
  <p:tag name="KSO_WM_UNIT_INDEX" val="1_1_1"/>
  <p:tag name="KSO_WM_UNIT_LAYERLEVEL" val="1_1_1"/>
  <p:tag name="KSO_WM_UNIT_PRESET_TEXT" val="1"/>
  <p:tag name="KSO_WM_UNIT_SUBTYPE" val="d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2_1"/>
  <p:tag name="KSO_WM_UNIT_INDEX" val="1_2_1"/>
  <p:tag name="KSO_WM_UNIT_LAYERLEVEL" val="1_1_1"/>
  <p:tag name="KSO_WM_UNIT_PRESET_TEXT" val="2"/>
  <p:tag name="KSO_WM_UNIT_SUBTYPE" val="d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3_1"/>
  <p:tag name="KSO_WM_UNIT_INDEX" val="1_3_1"/>
  <p:tag name="KSO_WM_UNIT_LAYERLEVEL" val="1_1_1"/>
  <p:tag name="KSO_WM_UNIT_PRESET_TEXT" val="3"/>
  <p:tag name="KSO_WM_UNIT_SUBTYPE" val="d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4_1"/>
  <p:tag name="KSO_WM_UNIT_INDEX" val="1_4_1"/>
  <p:tag name="KSO_WM_UNIT_LAYERLEVEL" val="1_1_1"/>
  <p:tag name="KSO_WM_UNIT_PRESET_TEXT" val="4"/>
  <p:tag name="KSO_WM_UNIT_SUBTYPE" val="d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5_1"/>
  <p:tag name="KSO_WM_UNIT_INDEX" val="1_5_1"/>
  <p:tag name="KSO_WM_UNIT_LAYERLEVEL" val="1_1_1"/>
  <p:tag name="KSO_WM_UNIT_PRESET_TEXT" val="5"/>
  <p:tag name="KSO_WM_UNIT_SUBTYPE" val="d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6_1"/>
  <p:tag name="KSO_WM_UNIT_INDEX" val="1_6_1"/>
  <p:tag name="KSO_WM_UNIT_LAYERLEVEL" val="1_1_1"/>
  <p:tag name="KSO_WM_UNIT_PRESET_TEXT" val="6"/>
  <p:tag name="KSO_WM_UNIT_SUBTYPE" val="d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3"/>
</p:tagLst>
</file>

<file path=ppt/tags/tag155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3"/>
</p:tagLst>
</file>

<file path=ppt/tags/tag158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3_3"/>
  <p:tag name="KSO_WM_UNIT_INDEX" val="1_3_3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4*l_h_i*1_3_2"/>
  <p:tag name="KSO_WM_UNIT_INDEX" val="1_3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4*l_h_i*1_3_1"/>
  <p:tag name="KSO_WM_UNIT_INDEX" val="1_3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1_3"/>
  <p:tag name="KSO_WM_UNIT_INDEX" val="1_1_3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4*l_h_i*1_1_2"/>
  <p:tag name="KSO_WM_UNIT_INDEX" val="1_1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4*l_h_i*1_1_1"/>
  <p:tag name="KSO_WM_UNIT_INDEX" val="1_1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  <p:tag name="KSO_WM_UNIT_VALUE" val="36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2_3"/>
  <p:tag name="KSO_WM_UNIT_INDEX" val="1_2_3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4*l_h_i*1_2_2"/>
  <p:tag name="KSO_WM_UNIT_INDEX" val="1_2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4*l_h_i*1_2_1"/>
  <p:tag name="KSO_WM_UNIT_INDEX" val="1_2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4_3"/>
  <p:tag name="KSO_WM_UNIT_INDEX" val="1_4_3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4*l_h_i*1_4_2"/>
  <p:tag name="KSO_WM_UNIT_INDEX" val="1_4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4*l_h_i*1_4_1"/>
  <p:tag name="KSO_WM_UNIT_INDEX" val="1_4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5_3"/>
  <p:tag name="KSO_WM_UNIT_INDEX" val="1_5_3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4*l_h_i*1_5_2"/>
  <p:tag name="KSO_WM_UNIT_INDEX" val="1_5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4*l_h_i*1_5_1"/>
  <p:tag name="KSO_WM_UNIT_INDEX" val="1_5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3"/>
</p:tagLst>
</file>

<file path=ppt/tags/tag205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8_4*l_h_i*1_4_1"/>
  <p:tag name="KSO_WM_UNIT_INDEX" val="1_4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688_4*l_h_i*1_4_2"/>
  <p:tag name="KSO_WM_UNIT_INDEX" val="1_4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HIGHLIGHT" val="0"/>
  <p:tag name="KSO_WM_UNIT_ID" val="diagram20231688_4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你的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HIGHLIGHT" val="0"/>
  <p:tag name="KSO_WM_UNIT_ID" val="diagram20231688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1"/>
  <p:tag name="KSO_WM_UNIT_TEXT_FILL_FORE_SCHEMECOLOR_INDEX_BRIGHTNESS" val="0.15"/>
  <p:tag name="KSO_WM_UNIT_TEXT_FILL_TYPE" val="1"/>
  <p:tag name="KSO_WM_UNIT_TYPE" val="l_h_a"/>
  <p:tag name="KSO_WM_UNIT_VALUE" val="1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8_4*l_h_i*1_3_1"/>
  <p:tag name="KSO_WM_UNIT_INDEX" val="1_3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688_4*l_h_i*1_3_2"/>
  <p:tag name="KSO_WM_UNIT_INDEX" val="1_3_2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HIGHLIGHT" val="0"/>
  <p:tag name="KSO_WM_UNIT_ID" val="diagram20231688_4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你的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HIGHLIGHT" val="0"/>
  <p:tag name="KSO_WM_UNIT_ID" val="diagram20231688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1"/>
  <p:tag name="KSO_WM_UNIT_TEXT_FILL_FORE_SCHEMECOLOR_INDEX_BRIGHTNESS" val="0.15"/>
  <p:tag name="KSO_WM_UNIT_TEXT_FILL_TYPE" val="1"/>
  <p:tag name="KSO_WM_UNIT_TYPE" val="l_h_a"/>
  <p:tag name="KSO_WM_UNIT_VALUE" val="1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8_4*l_h_i*1_1_1"/>
  <p:tag name="KSO_WM_UNIT_INDEX" val="1_1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688_4*l_h_i*1_1_2"/>
  <p:tag name="KSO_WM_UNIT_INDEX" val="1_1_2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HIGHLIGHT" val="0"/>
  <p:tag name="KSO_WM_UNIT_ID" val="diagram20231688_4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你的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HIGHLIGHT" val="0"/>
  <p:tag name="KSO_WM_UNIT_ID" val="diagram20231688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1"/>
  <p:tag name="KSO_WM_UNIT_TEXT_FILL_FORE_SCHEMECOLOR_INDEX_BRIGHTNESS" val="0.15"/>
  <p:tag name="KSO_WM_UNIT_TEXT_FILL_TYPE" val="1"/>
  <p:tag name="KSO_WM_UNIT_TYPE" val="l_h_a"/>
  <p:tag name="KSO_WM_UNIT_VALUE" val="1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8_4*l_h_i*1_2_1"/>
  <p:tag name="KSO_WM_UNIT_INDEX" val="1_2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688_4*l_h_i*1_2_2"/>
  <p:tag name="KSO_WM_UNIT_INDEX" val="1_2_2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HIGHLIGHT" val="0"/>
  <p:tag name="KSO_WM_UNIT_ID" val="diagram20231688_4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你的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HIGHLIGHT" val="0"/>
  <p:tag name="KSO_WM_UNIT_ID" val="diagram20231688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1"/>
  <p:tag name="KSO_WM_UNIT_TEXT_FILL_FORE_SCHEMECOLOR_INDEX_BRIGHTNESS" val="0.15"/>
  <p:tag name="KSO_WM_UNIT_TEXT_FILL_TYPE" val="1"/>
  <p:tag name="KSO_WM_UNIT_TYPE" val="l_h_a"/>
  <p:tag name="KSO_WM_UNIT_VALUE" val="1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13"/>
</p:tagLst>
</file>

<file path=ppt/tags/tag260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6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微软雅黑</vt:lpstr>
      <vt:lpstr>Office Theme</vt:lpstr>
      <vt:lpstr>数值分析课件典型例题与习题</vt:lpstr>
      <vt:lpstr>目录</vt:lpstr>
      <vt:lpstr>单击此处添加章节标题</vt:lpstr>
      <vt:lpstr>数值分析的基本概念</vt:lpstr>
      <vt:lpstr>数值分析的定义</vt:lpstr>
      <vt:lpstr>数值分析的重要性</vt:lpstr>
      <vt:lpstr>数值分析的基本方法</vt:lpstr>
      <vt:lpstr>典型例题解析</vt:lpstr>
      <vt:lpstr>线性方程组的求解</vt:lpstr>
      <vt:lpstr>最小二乘法</vt:lpstr>
      <vt:lpstr>数值积分</vt:lpstr>
      <vt:lpstr>微分方程的数值解</vt:lpstr>
      <vt:lpstr>习题练习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2024-08-29T02:31:54.458</cp:lastPrinted>
  <dcterms:created xsi:type="dcterms:W3CDTF">2024-08-28T18:31:54Z</dcterms:created>
  <dcterms:modified xsi:type="dcterms:W3CDTF">2024-08-28T18:31:56Z</dcterms:modified>
</cp:coreProperties>
</file>