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614486-97A0-4B26-B358-81F3C0501D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4543CE-7543-4AE8-AF5A-306008A315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A80E5E-A396-4A7B-9459-5F47B5C8D6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6B5E47-4890-463B-A808-5639BCECF6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AC33F5E-0AAD-433E-9D98-7B7612DBBB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180C8D-5C2E-4D7D-8BE4-B5A4722420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8DC8989-B2BF-472D-8F1D-6A4F80550D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FC80B6-F61B-414F-A256-E9C697C109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1B7E53-00A0-4C94-85CE-0812846D6F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463280-0A42-4200-94AD-0A45683FCD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1E154C-E2AC-40AF-93FA-0CF5474A7F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8000000022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56465" y="3402577"/>
            <a:ext cx="3125471" cy="697074"/>
          </a:xfrm>
          <a:prstGeom prst="rect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556465" y="3538707"/>
            <a:ext cx="3125471" cy="4248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95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12132" y="755795"/>
            <a:ext cx="8414137" cy="228478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55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《外科学移植》课件</a:t>
            </a:r>
          </a:p>
        </p:txBody>
      </p:sp>
      <p:sp>
        <p:nvSpPr>
          <p:cNvPr id="5" name="AutoShape 5"/>
          <p:cNvSpPr/>
          <p:nvPr/>
        </p:nvSpPr>
        <p:spPr>
          <a:xfrm>
            <a:off x="3556465" y="4303782"/>
            <a:ext cx="3125471" cy="697074"/>
          </a:xfrm>
          <a:prstGeom prst="rect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556465" y="4439912"/>
            <a:ext cx="3125471" cy="4248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95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21895" y="976412"/>
            <a:ext cx="5464151" cy="5483387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器官移植概述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移植免疫学基础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器官保存与获取技术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术前评估与准备工作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手术操作技巧与并发症处理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移植后康复管理与随访工作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49281" y="2019667"/>
            <a:ext cx="3813883" cy="125436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125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50369" y="3274028"/>
            <a:ext cx="2211705" cy="7200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3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器官移植概述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2207484"/>
            <a:ext cx="10507884" cy="1487614"/>
          </a:xfrm>
          <a:prstGeom prst="roundRect">
            <a:avLst>
              <a:gd name="adj" fmla="val 1402"/>
            </a:avLst>
          </a:prstGeom>
          <a:solidFill>
            <a:schemeClr val="lt1">
              <a:alpha val="100000"/>
            </a:schemeClr>
          </a:solidFill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560833" y="1636739"/>
            <a:ext cx="8913876" cy="755911"/>
          </a:xfrm>
          <a:prstGeom prst="roundRect">
            <a:avLst>
              <a:gd name="adj" fmla="val 10864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3829" y="4419284"/>
            <a:ext cx="10507884" cy="1607249"/>
          </a:xfrm>
          <a:prstGeom prst="roundRect">
            <a:avLst>
              <a:gd name="adj" fmla="val 1402"/>
            </a:avLst>
          </a:prstGeom>
          <a:solidFill>
            <a:schemeClr val="lt1">
              <a:alpha val="100000"/>
            </a:schemeClr>
          </a:solidFill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63654" y="1769528"/>
            <a:ext cx="8708234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DFCF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器官移植定义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09288" y="2444060"/>
            <a:ext cx="10016966" cy="117293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将健康器官或组织从供体移植到受体体内，以替代或增强受体受损器官或组织的功能。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1560833" y="3910280"/>
            <a:ext cx="8913876" cy="755911"/>
          </a:xfrm>
          <a:prstGeom prst="roundRect">
            <a:avLst>
              <a:gd name="adj" fmla="val 10864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663654" y="4043069"/>
            <a:ext cx="8708234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DFCF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器官移植分类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9288" y="4717602"/>
            <a:ext cx="10016966" cy="117293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根据移植器官的种类和来源，可分为同种异体移植、异种移植、自体移植等。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器官移植定义与分类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H="1">
            <a:off x="493270" y="1557122"/>
            <a:ext cx="11219758" cy="2001332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H="1">
            <a:off x="493270" y="3836928"/>
            <a:ext cx="11219758" cy="2001332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086183" y="1621822"/>
            <a:ext cx="1872615" cy="187261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825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86790" y="3901440"/>
            <a:ext cx="1872615" cy="187261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825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器官移植发展史及现状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037680" y="4592427"/>
            <a:ext cx="1821725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DFCF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89125" y="1894204"/>
            <a:ext cx="8089073" cy="1327168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从早期的动物实验到临床实践的探索，再到现代移植技术的成熟和完善。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086183" y="2312621"/>
            <a:ext cx="1821725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DFCF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发展史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226374" y="4174010"/>
            <a:ext cx="8089073" cy="1327168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随着医疗技术的进步和器官捐献体系的建立，器官移植已成为治疗多种终末期疾病的有效手段。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2634" r="2263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165" r="291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9850" r="1985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涉及供体和受体的权益保护、器官分配的公平性、移植后生存质量的评估等。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伦理问题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包括器官捐献和移植的法律法规、医疗机构的资质认证、医生的执业规范等。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法律问题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器官移植伦理与法律问题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移植免疫学基础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110" y="1308453"/>
            <a:ext cx="4493120" cy="449312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17813" y="1544614"/>
            <a:ext cx="5880469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免疫器官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434616" y="1977702"/>
            <a:ext cx="5863667" cy="79231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包括骨髓、胸腺、淋巴结、脾脏等，是免疫细胞生成、成熟和分布的场所。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417813" y="2922420"/>
            <a:ext cx="5880469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免疫细胞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434616" y="3374559"/>
            <a:ext cx="5863667" cy="79231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包括T淋巴细胞、B淋巴细胞、自然杀伤细胞等，参与免疫应答和免疫调节。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417813" y="4286711"/>
            <a:ext cx="5880469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免疫分子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434616" y="4719800"/>
            <a:ext cx="5863667" cy="79231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如抗体、补体、细胞因子等，具有免疫防御、免疫调节和免疫监视等功能。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免疫系统组成及功能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由于供受者ABO血型不合或受者体内存在抗供者组织抗原的抗体，在移植术后数分钟至数小时内发生。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208" r="152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超急性排斥反应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主要由T淋巴细胞介导，术后数天至数月内发生，是影响移植物长期存活的主要障碍。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急性排斥反应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7129" r="7129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9625" r="9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发生机制复杂，与免疫因素和非免疫因素均有关系，一般在移植术后数月至数年内发生。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慢性排斥反应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移植排斥反应类型与机制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83" r="16583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000" r="140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皮质类固醇类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抗代谢类药物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T淋巴细胞抑制剂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抗体类药物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免疫抑制剂种类及应用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如泼尼松、地塞米松等，具有广泛的免疫抑制作用，是移植术后常用的免疫抑制剂。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如环孢素A、他克莫司等，主要抑制T淋巴细胞的活化和增殖。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如硫唑嘌呤、霉酚酸酯等，通过干扰DNA和RNA的合成来抑制免疫细胞的增殖。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如抗淋巴细胞球蛋白、抗胸腺细胞球蛋白等，通过与免疫细胞表面的抗原结合来发挥免疫抑制作用。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器官保存与获取技术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采用低温、高渗溶液等方法，降低器官代谢率，延长保存时间。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静态冷保存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通过持续灌注低温保存液，模拟体内环境，保持器官功能。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动态冷保存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利用生物反应器模拟生理状态，提供氧气和营养物质，延长器官保存时间。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机器灌注保存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研究细胞在低温下的生物学特性，探索器官超低温保存的可能性。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低温生物学技术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器官保存方法与技术进展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387" r="1038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7829" r="782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9329" r="19329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器官获取途径及伦理问题探讨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鼓励公民自愿捐献器官，建立完善的捐献体系。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在特定情况下，推定公民同意捐献器官，但需保障其知情权。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允许亲属间进行器官捐献，但需符合伦理和法律规定。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严禁任何形式的器官交易，维护社会公平和正义。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自愿捐献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推定同意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亲属捐献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器官交易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https://d.book118.com/098000000022006033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2024-09-10T23:43:56.818</cp:lastPrinted>
  <dcterms:created xsi:type="dcterms:W3CDTF">2024-09-10T15:43:56Z</dcterms:created>
  <dcterms:modified xsi:type="dcterms:W3CDTF">2024-09-10T15:43:59Z</dcterms:modified>
</cp:coreProperties>
</file>