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3B33AB9-65B0-4742-9F38-F6FAA830D3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01B3DD8-8D31-4B8F-A587-3AD2B91B26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642EEE3-2FD9-409C-BBC6-3B878B1084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4E7D74-6D07-4351-B2E1-A68D22DF009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C7DD30F-4E34-459D-8EFE-FF268B5A776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A8B80F5-F235-4AA8-AC62-BE0C76927E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7A0C23F-F25C-416D-AA4A-2765E73C77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33E04A-BDD8-46E4-A432-B6EE193511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CB27F1B-AAAA-4E37-B135-AD15D957656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9403AF5-4390-44D8-94ED-029DD05C6C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8E4502-EEFB-4388-A60C-FE2D254ADA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9800107006200602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cxnSp>
        <p:nvCxnSpPr>
          <p:cNvPr id="2" name="Connector 2"/>
          <p:cNvCxnSpPr/>
          <p:nvPr/>
        </p:nvCxnSpPr>
        <p:spPr>
          <a:xfrm>
            <a:off x="9297988" y="3463925"/>
            <a:ext cx="3041650" cy="35655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a:off x="10520363" y="-190500"/>
            <a:ext cx="885825" cy="1038225"/>
          </a:xfrm>
          <a:prstGeom prst="line">
            <a:avLst/>
          </a:prstGeom>
          <a:ln w="2540">
            <a:solidFill>
              <a:schemeClr val="lt1"/>
            </a:solidFill>
            <a:prstDash val="solid"/>
          </a:ln>
        </p:spPr>
        <p:style>
          <a:lnRef idx="0">
            <a:schemeClr val="lt1"/>
          </a:lnRef>
          <a:fillRef idx="1">
            <a:schemeClr val="lt1"/>
          </a:fillRef>
          <a:effectRef idx="0">
            <a:schemeClr val="lt1"/>
          </a:effectRef>
          <a:fontRef idx="minor">
            <a:schemeClr val="lt1"/>
          </a:fontRef>
        </p:style>
      </p:cxnSp>
      <p:sp>
        <p:nvSpPr>
          <p:cNvPr id="4" name="TextBox 4"/>
          <p:cNvSpPr txBox="1"/>
          <p:nvPr/>
        </p:nvSpPr>
        <p:spPr>
          <a:xfrm>
            <a:off x="3702710" y="1308257"/>
            <a:ext cx="4881433" cy="1420727"/>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EFE">
                    <a:alpha val="100000"/>
                  </a:srgbClr>
                </a:solidFill>
                <a:latin typeface="Microsoft Yahei"/>
                <a:ea typeface="Microsoft Yahei"/>
                <a:cs typeface="Microsoft Yahei"/>
              </a:rPr>
              <a:t>农产品溯源解决方案</a:t>
            </a:r>
          </a:p>
        </p:txBody>
      </p:sp>
      <p:sp>
        <p:nvSpPr>
          <p:cNvPr id="5" name="TextBox 5"/>
          <p:cNvSpPr txBox="1"/>
          <p:nvPr/>
        </p:nvSpPr>
        <p:spPr>
          <a:xfrm>
            <a:off x="4704397" y="3288030"/>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6" name="TextBox 6"/>
          <p:cNvSpPr txBox="1"/>
          <p:nvPr/>
        </p:nvSpPr>
        <p:spPr>
          <a:xfrm>
            <a:off x="4704397" y="3754755"/>
            <a:ext cx="2783205"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rgbClr val="FFFFFF">
                    <a:alpha val="100000"/>
                  </a:srgbClr>
                </a:solidFill>
                <a:latin typeface="Microsoft Yahei"/>
                <a:ea typeface="Microsoft Yahei"/>
                <a:cs typeface="Microsoft Yahei"/>
              </a:rPr>
              <a:t>2024-01-04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rot="2700000">
            <a:off x="-425346" y="-2696323"/>
            <a:ext cx="4457492" cy="445749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21821" y="612775"/>
            <a:ext cx="1563158" cy="769938"/>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4400" b="1">
                <a:solidFill>
                  <a:srgbClr val="FFFEFE">
                    <a:alpha val="100000"/>
                  </a:srgbClr>
                </a:solidFill>
                <a:latin typeface="微软雅黑"/>
                <a:ea typeface="微软雅黑"/>
                <a:cs typeface="微软雅黑"/>
              </a:rPr>
              <a:t>目 录</a:t>
            </a:r>
            <a:endParaRPr lang="en-US" sz="1100"/>
          </a:p>
        </p:txBody>
      </p:sp>
      <p:sp>
        <p:nvSpPr>
          <p:cNvPr id="4" name="AutoShape 4"/>
          <p:cNvSpPr/>
          <p:nvPr/>
        </p:nvSpPr>
        <p:spPr>
          <a:xfrm>
            <a:off x="10615613" y="1795463"/>
            <a:ext cx="1339850" cy="338137"/>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788641" y="930592"/>
            <a:ext cx="5050155" cy="49968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农产品溯源解决方案概述</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农产品溯源技术</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农产品溯源流程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农产品溯源解决方案的应用案例</a:t>
            </a:r>
          </a:p>
          <a:p>
            <a:pPr marL="203200" lvl="0" indent="-203200">
              <a:lnSpc>
                <a:spcPct val="150000"/>
              </a:lnSpc>
              <a:spcBef>
                <a:spcPts val="375"/>
              </a:spcBef>
              <a:buFont typeface="Arial"/>
              <a:buChar char="•"/>
            </a:pPr>
            <a:r>
              <a:rPr lang="en-US" sz="2400" b="1">
                <a:solidFill>
                  <a:schemeClr val="accent1">
                    <a:lumMod val="50000"/>
                    <a:alpha val="100000"/>
                  </a:schemeClr>
                </a:solidFill>
                <a:latin typeface="Microsoft Yahei"/>
                <a:ea typeface="Microsoft Yahei"/>
                <a:cs typeface="Microsoft Yahei"/>
              </a:rPr>
              <a:t>农产品溯源的挑战与前景</a:t>
            </a:r>
          </a:p>
        </p:txBody>
      </p:sp>
      <p:sp>
        <p:nvSpPr>
          <p:cNvPr id="6" name="AutoShape 6"/>
          <p:cNvSpPr/>
          <p:nvPr/>
        </p:nvSpPr>
        <p:spPr>
          <a:xfrm rot="2700000">
            <a:off x="1152099" y="3867101"/>
            <a:ext cx="1030027" cy="103002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700000">
            <a:off x="2095422" y="2929440"/>
            <a:ext cx="600059" cy="6000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01</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农产品溯源解决方案概述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农产品溯源解决方案是一种通过信息技术手段，对农产品的生产、加工、运输、销售等全过程进行追踪和管理的系统。</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目标</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确保农产品的质量安全，提高农产品的可追溯性，加强农产品供应链的透明度和监管力度，提升消费者的信心和满意度。</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460468" y="1739932"/>
            <a:ext cx="4610100" cy="1968532"/>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070568" y="3703606"/>
            <a:ext cx="4610100" cy="196853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70568" y="1739932"/>
            <a:ext cx="4610100" cy="1968532"/>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460468" y="3703606"/>
            <a:ext cx="4610100" cy="1968532"/>
          </a:xfrm>
          <a:prstGeom prst="rect">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362432" y="2578179"/>
            <a:ext cx="1689259" cy="292036"/>
          </a:xfrm>
          <a:prstGeom prst="triangl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0800000">
            <a:off x="7759732" y="3703606"/>
            <a:ext cx="1689068" cy="292132"/>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16200000">
            <a:off x="5089493" y="4548188"/>
            <a:ext cx="1689259" cy="292036"/>
          </a:xfrm>
          <a:prstGeom prst="triangle">
            <a:avLst>
              <a:gd name="adj" fmla="val 50000"/>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006757" y="3421094"/>
            <a:ext cx="1689068" cy="292132"/>
          </a:xfrm>
          <a:prstGeom prst="triangle">
            <a:avLst>
              <a:gd name="adj" fmla="val 50000"/>
            </a:avLst>
          </a:prstGeom>
          <a:solidFill>
            <a:schemeClr val="accent3">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1350931" y="2111740"/>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A</a:t>
            </a:r>
          </a:p>
        </p:txBody>
      </p:sp>
      <p:sp>
        <p:nvSpPr>
          <p:cNvPr id="11" name="TextBox 11"/>
          <p:cNvSpPr txBox="1"/>
          <p:nvPr/>
        </p:nvSpPr>
        <p:spPr>
          <a:xfrm>
            <a:off x="9321832" y="2111740"/>
            <a:ext cx="13068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B</a:t>
            </a:r>
          </a:p>
        </p:txBody>
      </p:sp>
      <p:sp>
        <p:nvSpPr>
          <p:cNvPr id="12" name="TextBox 12"/>
          <p:cNvSpPr txBox="1"/>
          <p:nvPr/>
        </p:nvSpPr>
        <p:spPr>
          <a:xfrm>
            <a:off x="9321832"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D</a:t>
            </a:r>
          </a:p>
        </p:txBody>
      </p:sp>
      <p:sp>
        <p:nvSpPr>
          <p:cNvPr id="13" name="TextBox 13"/>
          <p:cNvSpPr txBox="1"/>
          <p:nvPr/>
        </p:nvSpPr>
        <p:spPr>
          <a:xfrm>
            <a:off x="1350931" y="4075414"/>
            <a:ext cx="1230630" cy="1224915"/>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7200">
                <a:solidFill>
                  <a:srgbClr val="FFFEFE">
                    <a:alpha val="100000"/>
                  </a:srgbClr>
                </a:solidFill>
                <a:latin typeface="微软雅黑"/>
                <a:ea typeface="微软雅黑"/>
                <a:cs typeface="微软雅黑"/>
              </a:rPr>
              <a:t>C</a:t>
            </a:r>
          </a:p>
        </p:txBody>
      </p:sp>
      <p:sp>
        <p:nvSpPr>
          <p:cNvPr id="14" name="TextBox 14"/>
          <p:cNvSpPr txBox="1"/>
          <p:nvPr/>
        </p:nvSpPr>
        <p:spPr>
          <a:xfrm>
            <a:off x="2615463" y="1879521"/>
            <a:ext cx="328720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保障食品安全</a:t>
            </a:r>
          </a:p>
        </p:txBody>
      </p:sp>
      <p:sp>
        <p:nvSpPr>
          <p:cNvPr id="15" name="TextBox 15"/>
          <p:cNvSpPr txBox="1"/>
          <p:nvPr/>
        </p:nvSpPr>
        <p:spPr>
          <a:xfrm>
            <a:off x="2615463" y="2274379"/>
            <a:ext cx="336374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通过溯源管理，可以及时发现并处理农产品质量问题，防止问题产品流入市场，保障消费者的健康权益。</a:t>
            </a:r>
          </a:p>
        </p:txBody>
      </p:sp>
      <p:sp>
        <p:nvSpPr>
          <p:cNvPr id="16" name="TextBox 16"/>
          <p:cNvSpPr txBox="1"/>
          <p:nvPr/>
        </p:nvSpPr>
        <p:spPr>
          <a:xfrm>
            <a:off x="6432750" y="1879521"/>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提高农产品质量</a:t>
            </a:r>
          </a:p>
        </p:txBody>
      </p:sp>
      <p:sp>
        <p:nvSpPr>
          <p:cNvPr id="17" name="TextBox 17"/>
          <p:cNvSpPr txBox="1"/>
          <p:nvPr/>
        </p:nvSpPr>
        <p:spPr>
          <a:xfrm>
            <a:off x="6432750" y="2274379"/>
            <a:ext cx="306326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溯源管理要求农产品生产者遵循严格的生产标准和管理规范，有助于提高农产品的整体质量水平。</a:t>
            </a:r>
          </a:p>
        </p:txBody>
      </p:sp>
      <p:sp>
        <p:nvSpPr>
          <p:cNvPr id="18" name="TextBox 18"/>
          <p:cNvSpPr txBox="1"/>
          <p:nvPr/>
        </p:nvSpPr>
        <p:spPr>
          <a:xfrm>
            <a:off x="2615463" y="3849672"/>
            <a:ext cx="33623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增强供应链透明度</a:t>
            </a:r>
          </a:p>
        </p:txBody>
      </p:sp>
      <p:sp>
        <p:nvSpPr>
          <p:cNvPr id="19" name="TextBox 19"/>
          <p:cNvSpPr txBox="1"/>
          <p:nvPr/>
        </p:nvSpPr>
        <p:spPr>
          <a:xfrm>
            <a:off x="2615463" y="4244530"/>
            <a:ext cx="3100820"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溯源系统可以记录农产品供应链的各个环节，使各参与方能够清晰了解产品的来源和去向，增强供应链的透明度和可追溯性。</a:t>
            </a:r>
          </a:p>
        </p:txBody>
      </p:sp>
      <p:sp>
        <p:nvSpPr>
          <p:cNvPr id="20" name="TextBox 20"/>
          <p:cNvSpPr txBox="1"/>
          <p:nvPr/>
        </p:nvSpPr>
        <p:spPr>
          <a:xfrm>
            <a:off x="6524760" y="3849672"/>
            <a:ext cx="313696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rgbClr val="FFFEFE">
                    <a:alpha val="100000"/>
                  </a:srgbClr>
                </a:solidFill>
                <a:latin typeface="Microsoft Yahei"/>
                <a:ea typeface="Microsoft Yahei"/>
                <a:cs typeface="Microsoft Yahei"/>
              </a:rPr>
              <a:t>提升品牌形象</a:t>
            </a:r>
          </a:p>
        </p:txBody>
      </p:sp>
      <p:sp>
        <p:nvSpPr>
          <p:cNvPr id="21" name="TextBox 21"/>
          <p:cNvSpPr txBox="1"/>
          <p:nvPr/>
        </p:nvSpPr>
        <p:spPr>
          <a:xfrm>
            <a:off x="6432750" y="4244530"/>
            <a:ext cx="3117681" cy="12233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EFE">
                    <a:alpha val="100000"/>
                  </a:srgbClr>
                </a:solidFill>
                <a:latin typeface="Microsoft Yahei"/>
                <a:ea typeface="Microsoft Yahei"/>
                <a:cs typeface="Microsoft Yahei"/>
              </a:rPr>
              <a:t>实施农产品溯源管理，可以向消费者展示企业对于产品质量的重视和承诺，提升企业的品牌形象和市场竞争力。</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农产品溯源的重要性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农产品溯源解决方案的组成部分</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信息采集</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对农产品生产、加工、运输、销售等全过程的信息进行采集和记录，包括产品批次、生产日期、原料来源、运输方式等。</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信息传输</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通过互联网、物联网等技术手段，将农产品信息从生产者、加工者、物流企业等各环节实时传输到数据中心或数据库。</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信息存储</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建立数据中心或数据库，将采集到的农产品信息进行集中存储和管理，以便后续的查询和追溯。</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信息查询与追溯</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消费者或监管部门可以通过溯源平台或手机APP等方式，查询农产品的生产、加工、运输、销售等全过程信息，实现产品的追溯和监管。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02</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农产品溯源技术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物联网技术</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物联网技术通过为农产品配备传感器和标签，实时监测农产品的生长、加工、运输和销售过程，确保农产品的质量和安全。</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物联网技术利用传感器和标签，实时监测农产品的生长环境、加工过程和物流运输等环节，收集大量数据并实时传输至数据中心。通过数据分析，可以及时发现并解决农产品生产、加工和运输过程中的问题，确保农产品的质量和安全。同时，物联网技术还可以实现农产品的追溯和监管，提高农产品的可追溯性和透明度。</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区块链技术通过去中心化的账本记录农产品的全流程信息，保证信息的真实性和不可篡改性，提高农产品的透明度和可信度。</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区块链技术利用加密算法和去中心化的账本记录农产品的全流程信息，包括种植、加工、运输和销售等环节。每个环节的信息都会被加密并存储在区块链中，保证信息的真实性和不可篡改性。消费者可以通过扫描农产品上的二维码或RFID标签，追溯农产品的全流程信息，提高农产品的透明度和可信度。同时，区块链技术还可以降低监管成本和风险，提高农产品供应链的效率和可靠性。</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区块链技术</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人工智能技术通过图像识别、自然语言处理等技术对农产品进行智能分析和分类，提高农产品质量和监管效率。</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人工智能技术利用图像识别和自然语言处理等技术，对农产品进行智能分析和分类。通过对农产品的外观、质地、颜色等特征进行自动识别和分类，可以提高农产品的质量和一致性。同时，人工智能技术还可以辅助监管部门对农产品进行快速检测和分类，提高监管效率，减少人工误差和延误。</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人工智能技术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数据分析技术通过分析农产品全流程的数据，发现潜在的问题和改进点，优化农产品生产和供应链管理。</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数据分析技术利用大数据和云计算等技术，对农产品全流程的数据进行收集、整合和分析。通过对数据的挖掘和分析，可以发现潜在的问题和改进点，优化农产品生产和供应链管理。例如，分析农产品生长环境的数据，可以发现影响农产品质量的关键因素，优化种植过程；分析农产品销售数据，可以发现市场需求和趋势，优化产品结构和营销策略。同时，数据分析技术还可以为监管部门提供科学依据和决策支持，提高监管效果和科学性。</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数据分析技术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47" r="-47"/>
          </a:stretch>
        </a:blipFill>
      </p:bgPr>
    </p:bg>
    <p:spTree>
      <p:nvGrpSpPr>
        <p:cNvPr id="1" name=""/>
        <p:cNvGrpSpPr/>
        <p:nvPr/>
      </p:nvGrpSpPr>
      <p:grpSpPr>
        <a:xfrm>
          <a:off x="0" y="0"/>
          <a:ext cx="0" cy="0"/>
        </a:xfrm>
      </p:grpSpPr>
      <p:grpSp>
        <p:nvGrpSpPr>
          <p:cNvPr id="2" name="Group 2"/>
          <p:cNvGrpSpPr/>
          <p:nvPr/>
        </p:nvGrpSpPr>
        <p:grpSpPr>
          <a:xfrm>
            <a:off x="3133474" y="2900242"/>
            <a:ext cx="1832478" cy="963855"/>
            <a:chOff x="3133474" y="2900242"/>
            <a:chExt cx="1832478" cy="963855"/>
          </a:xfrm>
        </p:grpSpPr>
        <p:sp>
          <p:nvSpPr>
            <p:cNvPr id="3" name="TextBox 3"/>
            <p:cNvSpPr txBox="1"/>
            <p:nvPr/>
          </p:nvSpPr>
          <p:spPr>
            <a:xfrm>
              <a:off x="3133474" y="2900242"/>
              <a:ext cx="1832478" cy="963855"/>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000" b="1">
                  <a:solidFill>
                    <a:srgbClr val="FFFEFE">
                      <a:alpha val="100000"/>
                    </a:srgbClr>
                  </a:solidFill>
                  <a:latin typeface="Microsoft Yahei"/>
                  <a:ea typeface="Microsoft Yahei"/>
                  <a:cs typeface="Microsoft Yahei"/>
                </a:rPr>
                <a:t>03</a:t>
              </a:r>
            </a:p>
          </p:txBody>
        </p:sp>
      </p:grpSp>
      <p:sp>
        <p:nvSpPr>
          <p:cNvPr id="4" name="TextBox 4"/>
          <p:cNvSpPr txBox="1"/>
          <p:nvPr/>
        </p:nvSpPr>
        <p:spPr>
          <a:xfrm>
            <a:off x="5162849" y="2700179"/>
            <a:ext cx="6534938" cy="701040"/>
          </a:xfrm>
          <a:prstGeom prst="rect">
            <a:avLst/>
          </a:prstGeom>
        </p:spPr>
        <p:txBody>
          <a:bodyPr vert="horz" wrap="square" lIns="91440" tIns="45720" rIns="91440" bIns="45720"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chemeClr val="accent3">
                    <a:alpha val="100000"/>
                  </a:schemeClr>
                </a:solidFill>
                <a:latin typeface="Microsoft Yahei"/>
                <a:ea typeface="Microsoft Yahei"/>
                <a:cs typeface="Microsoft Yahei"/>
              </a:rPr>
              <a:t>农产品溯源流程</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https://d.book118.com/098001070062006023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2024-08-30T00:46:40.740</cp:lastPrinted>
  <dcterms:created xsi:type="dcterms:W3CDTF">2024-08-29T16:46:40Z</dcterms:created>
  <dcterms:modified xsi:type="dcterms:W3CDTF">2024-08-29T16:46:42Z</dcterms:modified>
</cp:coreProperties>
</file>