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1053E-0A66-48FE-AFE7-E86C4F655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59FB6-2BBF-4B07-AC29-2C6ADB72C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5813E-5E9C-45DE-9E9F-9048D5BDF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3F3C2-ECFE-47BD-B450-3925BEEFF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1CD9B7-A3DE-4C97-B8E7-9C3EDA58B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29B850-91F4-458A-801C-89E9180E4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18BBEF-9B1E-477A-A0D1-0E5BF1DC0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01F78-D6FC-4DC7-939D-E57DE985D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56BE5-61AF-42E4-90FD-B89AAFBE0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5F349-9635-4F10-8C47-E3EB25106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AEB2D-7DA0-4A1C-98AB-F6CF22E3B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3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16.png" /><Relationship Id="rId7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3.png" /><Relationship Id="rId7" Type="http://schemas.openxmlformats.org/officeDocument/2006/relationships/image" Target="../media/image21.jpeg" /><Relationship Id="rId8" Type="http://schemas.openxmlformats.org/officeDocument/2006/relationships/image" Target="../media/image2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0.jpeg" /><Relationship Id="rId11" Type="http://schemas.openxmlformats.org/officeDocument/2006/relationships/image" Target="../media/image31.png" /><Relationship Id="rId12" Type="http://schemas.openxmlformats.org/officeDocument/2006/relationships/image" Target="../media/image32.jpeg" /><Relationship Id="rId2" Type="http://schemas.openxmlformats.org/officeDocument/2006/relationships/image" Target="../media/image23.png" /><Relationship Id="rId3" Type="http://schemas.openxmlformats.org/officeDocument/2006/relationships/image" Target="../media/image24.png" /><Relationship Id="rId4" Type="http://schemas.openxmlformats.org/officeDocument/2006/relationships/image" Target="../media/image25.png" /><Relationship Id="rId5" Type="http://schemas.openxmlformats.org/officeDocument/2006/relationships/image" Target="../media/image26.png" /><Relationship Id="rId6" Type="http://schemas.openxmlformats.org/officeDocument/2006/relationships/image" Target="../media/image3.png" /><Relationship Id="rId7" Type="http://schemas.openxmlformats.org/officeDocument/2006/relationships/image" Target="../media/image27.png" /><Relationship Id="rId8" Type="http://schemas.openxmlformats.org/officeDocument/2006/relationships/image" Target="../media/image28.png" /><Relationship Id="rId9" Type="http://schemas.openxmlformats.org/officeDocument/2006/relationships/image" Target="../media/image2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33.png" /><Relationship Id="rId4" Type="http://schemas.openxmlformats.org/officeDocument/2006/relationships/image" Target="../media/image3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5.png" /><Relationship Id="rId3" Type="http://schemas.openxmlformats.org/officeDocument/2006/relationships/image" Target="../media/image36.png" /><Relationship Id="rId4" Type="http://schemas.openxmlformats.org/officeDocument/2006/relationships/image" Target="../media/image37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8.png" /><Relationship Id="rId3" Type="http://schemas.openxmlformats.org/officeDocument/2006/relationships/image" Target="../media/image39.png" /><Relationship Id="rId4" Type="http://schemas.openxmlformats.org/officeDocument/2006/relationships/image" Target="../media/image40.png" /><Relationship Id="rId5" Type="http://schemas.openxmlformats.org/officeDocument/2006/relationships/image" Target="../media/image41.png" /><Relationship Id="rId6" Type="http://schemas.openxmlformats.org/officeDocument/2006/relationships/image" Target="../media/image4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0204407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68224" y="702564"/>
            <a:ext cx="11769852" cy="1723643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3343214" y="3100835"/>
            <a:ext cx="6129020" cy="1152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74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40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总承包管理中科技创效实施</a:t>
            </a:r>
            <a:endParaRPr lang="Microsoft YaHei" altLang="Microsoft YaHei" sz="4000"/>
          </a:p>
          <a:p>
            <a:pPr marL="2050414" algn="l" rtl="0" eaLnBrk="0">
              <a:lnSpc>
                <a:spcPct val="84000"/>
              </a:lnSpc>
              <a:spcBef>
                <a:spcPts val="670"/>
              </a:spcBef>
            </a:pPr>
            <a:r>
              <a:rPr sz="4100" kern="0" spc="-70" err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专题交流</a:t>
            </a:r>
            <a:r>
              <a:rPr lang="en-US" sz="4100" kern="0" spc="-70" err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Microsoft YaHei" altLang="Microsoft YaHei" sz="41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270003" y="2517647"/>
            <a:ext cx="1685776" cy="3038429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5969152"/>
            <a:ext cx="12184177" cy="8713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3288791" y="2420111"/>
            <a:ext cx="5551932" cy="620267"/>
            <a:chExt cx="5551932" cy="620267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551932" cy="620267"/>
              <a:chExt cx="5551932" cy="620267"/>
            </a:xfrm>
          </p:grpSpPr>
          <p:sp>
            <p:nvSpPr>
              <p:cNvPr id="16" name="path"/>
              <p:cNvSpPr/>
              <p:nvPr/>
            </p:nvSpPr>
            <p:spPr>
              <a:xfrm>
                <a:off x="0" y="0"/>
                <a:ext cx="950976" cy="620267"/>
              </a:xfrm>
              <a:custGeom>
                <a:rect l="0" t="0" r="0" b="0"/>
                <a:pathLst>
                  <a:path w="1497" h="976">
                    <a:moveTo>
                      <a:pt x="0" y="0"/>
                    </a:moveTo>
                    <a:lnTo>
                      <a:pt x="1497" y="0"/>
                    </a:lnTo>
                    <a:lnTo>
                      <a:pt x="1497" y="976"/>
                    </a:lnTo>
                    <a:lnTo>
                      <a:pt x="0" y="976"/>
                    </a:lnTo>
                    <a:lnTo>
                      <a:pt x="0" y="0"/>
                    </a:lnTo>
                    <a:close/>
                  </a:path>
                  <a:path w="1497" h="976">
                    <a:moveTo>
                      <a:pt x="100" y="141"/>
                    </a:moveTo>
                    <a:lnTo>
                      <a:pt x="1399" y="141"/>
                    </a:lnTo>
                    <a:lnTo>
                      <a:pt x="1399" y="868"/>
                    </a:lnTo>
                    <a:lnTo>
                      <a:pt x="100" y="868"/>
                    </a:lnTo>
                    <a:lnTo>
                      <a:pt x="100" y="141"/>
                    </a:lnTo>
                    <a:close/>
                  </a:path>
                </a:pathLst>
              </a:custGeom>
              <a:solidFill>
                <a:srgbClr val="33CC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" name="path"/>
              <p:cNvSpPr/>
              <p:nvPr/>
            </p:nvSpPr>
            <p:spPr>
              <a:xfrm>
                <a:off x="932688" y="6095"/>
                <a:ext cx="4619244" cy="609600"/>
              </a:xfrm>
              <a:custGeom>
                <a:rect l="0" t="0" r="0" b="0"/>
                <a:pathLst>
                  <a:path w="7274" h="960">
                    <a:moveTo>
                      <a:pt x="0" y="0"/>
                    </a:moveTo>
                    <a:lnTo>
                      <a:pt x="7274" y="0"/>
                    </a:lnTo>
                    <a:lnTo>
                      <a:pt x="7274" y="960"/>
                    </a:lnTo>
                    <a:lnTo>
                      <a:pt x="0" y="96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EDED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0" name="textbox 20"/>
            <p:cNvSpPr/>
            <p:nvPr/>
          </p:nvSpPr>
          <p:spPr>
            <a:xfrm>
              <a:off x="-12700" y="-12700"/>
              <a:ext cx="5577840" cy="6769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marL="172720" algn="l" rtl="0" eaLnBrk="0">
                <a:lnSpc>
                  <a:spcPct val="98000"/>
                </a:lnSpc>
                <a:spcBef>
                  <a:spcPts val="3"/>
                </a:spcBef>
              </a:pPr>
              <a:r>
                <a:rPr sz="3600" kern="0" spc="60" baseline="-4340">
                  <a:solidFill>
                    <a:srgbClr val="00206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一、</a:t>
              </a:r>
              <a:r>
                <a:rPr sz="2300" kern="0" spc="60">
                  <a:solidFill>
                    <a:srgbClr val="00206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2300" kern="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强化认知 谋定而后动</a:t>
              </a:r>
              <a:endParaRPr lang="Microsoft YaHei" altLang="Microsoft YaHei" sz="23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3287267" y="3633215"/>
            <a:ext cx="5553455" cy="618744"/>
            <a:chExt cx="5553455" cy="618744"/>
          </a:xfrm>
        </p:grpSpPr>
        <p:grpSp>
          <p:nvGrpSpPr>
            <p:cNvPr id="8" name="group 8"/>
            <p:cNvGrpSpPr/>
            <p:nvPr/>
          </p:nvGrpSpPr>
          <p:grpSpPr>
            <a:xfrm rot="21600000">
              <a:off x="0" y="0"/>
              <a:ext cx="5553455" cy="618744"/>
              <a:chExt cx="5553455" cy="618744"/>
            </a:xfrm>
          </p:grpSpPr>
          <p:sp>
            <p:nvSpPr>
              <p:cNvPr id="22" name="path"/>
              <p:cNvSpPr/>
              <p:nvPr/>
            </p:nvSpPr>
            <p:spPr>
              <a:xfrm>
                <a:off x="950976" y="0"/>
                <a:ext cx="4602479" cy="608076"/>
              </a:xfrm>
              <a:custGeom>
                <a:rect l="0" t="0" r="0" b="0"/>
                <a:pathLst>
                  <a:path w="7246" h="957">
                    <a:moveTo>
                      <a:pt x="0" y="0"/>
                    </a:moveTo>
                    <a:lnTo>
                      <a:pt x="7247" y="0"/>
                    </a:lnTo>
                    <a:lnTo>
                      <a:pt x="7247" y="957"/>
                    </a:lnTo>
                    <a:lnTo>
                      <a:pt x="0" y="95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EDED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" name="path"/>
              <p:cNvSpPr/>
              <p:nvPr/>
            </p:nvSpPr>
            <p:spPr>
              <a:xfrm>
                <a:off x="0" y="0"/>
                <a:ext cx="950976" cy="618744"/>
              </a:xfrm>
              <a:custGeom>
                <a:rect l="0" t="0" r="0" b="0"/>
                <a:pathLst>
                  <a:path w="1497" h="974">
                    <a:moveTo>
                      <a:pt x="0" y="0"/>
                    </a:moveTo>
                    <a:lnTo>
                      <a:pt x="1497" y="0"/>
                    </a:lnTo>
                    <a:lnTo>
                      <a:pt x="1497" y="974"/>
                    </a:lnTo>
                    <a:lnTo>
                      <a:pt x="0" y="974"/>
                    </a:lnTo>
                    <a:lnTo>
                      <a:pt x="0" y="0"/>
                    </a:lnTo>
                    <a:close/>
                  </a:path>
                  <a:path w="1497" h="974">
                    <a:moveTo>
                      <a:pt x="98" y="141"/>
                    </a:moveTo>
                    <a:lnTo>
                      <a:pt x="1396" y="141"/>
                    </a:lnTo>
                    <a:lnTo>
                      <a:pt x="1396" y="868"/>
                    </a:lnTo>
                    <a:lnTo>
                      <a:pt x="98" y="868"/>
                    </a:lnTo>
                    <a:lnTo>
                      <a:pt x="98" y="141"/>
                    </a:lnTo>
                    <a:close/>
                  </a:path>
                </a:pathLst>
              </a:custGeom>
              <a:solidFill>
                <a:srgbClr val="33CC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6" name="textbox 26"/>
            <p:cNvSpPr/>
            <p:nvPr/>
          </p:nvSpPr>
          <p:spPr>
            <a:xfrm>
              <a:off x="-12700" y="-12700"/>
              <a:ext cx="5579109" cy="6743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4000"/>
                </a:lnSpc>
              </a:pPr>
              <a:endParaRPr lang="Arial" altLang="Arial" sz="1000"/>
            </a:p>
            <a:p>
              <a:pPr algn="l" rtl="0" eaLnBrk="0">
                <a:lnSpc>
                  <a:spcPct val="6877"/>
                </a:lnSpc>
              </a:pPr>
              <a:endParaRPr lang="Arial" altLang="Arial" sz="100"/>
            </a:p>
            <a:p>
              <a:pPr marL="175260" algn="l" rtl="0" eaLnBrk="0">
                <a:lnSpc>
                  <a:spcPct val="99000"/>
                </a:lnSpc>
              </a:pPr>
              <a:r>
                <a:rPr sz="3600" kern="0" spc="70" baseline="-5787">
                  <a:solidFill>
                    <a:srgbClr val="00206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二、</a:t>
              </a:r>
              <a:r>
                <a:rPr sz="2300" kern="0" spc="70">
                  <a:solidFill>
                    <a:srgbClr val="00206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2300" kern="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公司重视 做好顶层设计</a:t>
              </a:r>
              <a:endParaRPr lang="Microsoft YaHei" altLang="Microsoft YaHei" sz="2300"/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5969152"/>
            <a:ext cx="12184177" cy="87134"/>
          </a:xfrm>
          <a:prstGeom prst="rect">
            <a:avLst/>
          </a:prstGeom>
        </p:spPr>
      </p:pic>
      <p:sp>
        <p:nvSpPr>
          <p:cNvPr id="30" name="textbox 30"/>
          <p:cNvSpPr/>
          <p:nvPr/>
        </p:nvSpPr>
        <p:spPr>
          <a:xfrm>
            <a:off x="5167131" y="1437307"/>
            <a:ext cx="1656714" cy="4895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888"/>
              </a:lnSpc>
            </a:pPr>
            <a:endParaRPr lang="Arial" altLang="Arial" sz="100"/>
          </a:p>
          <a:p>
            <a:pPr marL="12700" algn="l" rtl="0" eaLnBrk="0">
              <a:lnSpc>
                <a:spcPct val="87000"/>
              </a:lnSpc>
            </a:pPr>
            <a:r>
              <a:rPr sz="3500" b="1" kern="0" spc="-31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3500" b="1" kern="0" spc="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3500" b="1" kern="0" spc="-110">
                <a:solidFill>
                  <a:srgbClr val="C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35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10"/>
          <p:cNvGrpSpPr/>
          <p:nvPr/>
        </p:nvGrpSpPr>
        <p:grpSpPr>
          <a:xfrm rot="21600000">
            <a:off x="525780" y="1801241"/>
            <a:ext cx="3887723" cy="2700654"/>
            <a:chExt cx="3887723" cy="2700654"/>
          </a:xfrm>
        </p:grpSpPr>
        <p:grpSp>
          <p:nvGrpSpPr>
            <p:cNvPr id="12" name="group 12"/>
            <p:cNvGrpSpPr/>
            <p:nvPr/>
          </p:nvGrpSpPr>
          <p:grpSpPr>
            <a:xfrm rot="21600000">
              <a:off x="0" y="0"/>
              <a:ext cx="3887723" cy="2700654"/>
              <a:chExt cx="3887723" cy="2700654"/>
            </a:xfrm>
          </p:grpSpPr>
          <p:sp>
            <p:nvSpPr>
              <p:cNvPr id="34" name="path"/>
              <p:cNvSpPr/>
              <p:nvPr/>
            </p:nvSpPr>
            <p:spPr>
              <a:xfrm>
                <a:off x="76225" y="0"/>
                <a:ext cx="3599814" cy="2700654"/>
              </a:xfrm>
              <a:custGeom>
                <a:rect l="0" t="0" r="0" b="0"/>
                <a:pathLst>
                  <a:path w="5668" h="4252">
                    <a:moveTo>
                      <a:pt x="0" y="2203"/>
                    </a:moveTo>
                    <a:lnTo>
                      <a:pt x="0" y="2137"/>
                    </a:lnTo>
                    <a:lnTo>
                      <a:pt x="1" y="2072"/>
                    </a:lnTo>
                    <a:lnTo>
                      <a:pt x="3" y="2008"/>
                    </a:lnTo>
                    <a:lnTo>
                      <a:pt x="6" y="1945"/>
                    </a:lnTo>
                    <a:lnTo>
                      <a:pt x="9" y="1883"/>
                    </a:lnTo>
                    <a:lnTo>
                      <a:pt x="14" y="1822"/>
                    </a:lnTo>
                    <a:lnTo>
                      <a:pt x="19" y="1762"/>
                    </a:lnTo>
                    <a:lnTo>
                      <a:pt x="25" y="1703"/>
                    </a:lnTo>
                    <a:lnTo>
                      <a:pt x="32" y="1645"/>
                    </a:lnTo>
                    <a:lnTo>
                      <a:pt x="39" y="1588"/>
                    </a:lnTo>
                    <a:lnTo>
                      <a:pt x="48" y="1532"/>
                    </a:lnTo>
                    <a:lnTo>
                      <a:pt x="57" y="1477"/>
                    </a:lnTo>
                    <a:lnTo>
                      <a:pt x="67" y="1423"/>
                    </a:lnTo>
                    <a:lnTo>
                      <a:pt x="78" y="1369"/>
                    </a:lnTo>
                    <a:lnTo>
                      <a:pt x="89" y="1317"/>
                    </a:lnTo>
                    <a:lnTo>
                      <a:pt x="102" y="1266"/>
                    </a:lnTo>
                    <a:lnTo>
                      <a:pt x="115" y="1216"/>
                    </a:lnTo>
                    <a:lnTo>
                      <a:pt x="129" y="1167"/>
                    </a:lnTo>
                    <a:lnTo>
                      <a:pt x="144" y="1118"/>
                    </a:lnTo>
                    <a:lnTo>
                      <a:pt x="159" y="1071"/>
                    </a:lnTo>
                    <a:lnTo>
                      <a:pt x="175" y="1025"/>
                    </a:lnTo>
                    <a:lnTo>
                      <a:pt x="193" y="980"/>
                    </a:lnTo>
                    <a:lnTo>
                      <a:pt x="211" y="935"/>
                    </a:lnTo>
                    <a:lnTo>
                      <a:pt x="229" y="892"/>
                    </a:lnTo>
                    <a:lnTo>
                      <a:pt x="249" y="850"/>
                    </a:lnTo>
                    <a:lnTo>
                      <a:pt x="269" y="808"/>
                    </a:lnTo>
                    <a:lnTo>
                      <a:pt x="290" y="768"/>
                    </a:lnTo>
                    <a:lnTo>
                      <a:pt x="312" y="728"/>
                    </a:lnTo>
                    <a:lnTo>
                      <a:pt x="335" y="690"/>
                    </a:lnTo>
                    <a:lnTo>
                      <a:pt x="359" y="653"/>
                    </a:lnTo>
                    <a:lnTo>
                      <a:pt x="383" y="616"/>
                    </a:lnTo>
                    <a:lnTo>
                      <a:pt x="408" y="581"/>
                    </a:lnTo>
                    <a:lnTo>
                      <a:pt x="434" y="546"/>
                    </a:lnTo>
                    <a:lnTo>
                      <a:pt x="461" y="513"/>
                    </a:lnTo>
                    <a:lnTo>
                      <a:pt x="488" y="481"/>
                    </a:lnTo>
                    <a:lnTo>
                      <a:pt x="516" y="449"/>
                    </a:lnTo>
                    <a:lnTo>
                      <a:pt x="545" y="419"/>
                    </a:lnTo>
                    <a:lnTo>
                      <a:pt x="574" y="390"/>
                    </a:lnTo>
                    <a:lnTo>
                      <a:pt x="604" y="362"/>
                    </a:lnTo>
                    <a:lnTo>
                      <a:pt x="635" y="336"/>
                    </a:lnTo>
                    <a:lnTo>
                      <a:pt x="667" y="310"/>
                    </a:lnTo>
                    <a:lnTo>
                      <a:pt x="699" y="285"/>
                    </a:lnTo>
                    <a:lnTo>
                      <a:pt x="732" y="262"/>
                    </a:lnTo>
                    <a:lnTo>
                      <a:pt x="766" y="239"/>
                    </a:lnTo>
                    <a:lnTo>
                      <a:pt x="800" y="218"/>
                    </a:lnTo>
                    <a:lnTo>
                      <a:pt x="835" y="198"/>
                    </a:lnTo>
                    <a:lnTo>
                      <a:pt x="871" y="179"/>
                    </a:lnTo>
                    <a:lnTo>
                      <a:pt x="908" y="161"/>
                    </a:lnTo>
                    <a:lnTo>
                      <a:pt x="945" y="144"/>
                    </a:lnTo>
                    <a:lnTo>
                      <a:pt x="983" y="128"/>
                    </a:lnTo>
                    <a:lnTo>
                      <a:pt x="1022" y="113"/>
                    </a:lnTo>
                    <a:lnTo>
                      <a:pt x="1061" y="99"/>
                    </a:lnTo>
                    <a:lnTo>
                      <a:pt x="1101" y="87"/>
                    </a:lnTo>
                    <a:lnTo>
                      <a:pt x="1142" y="75"/>
                    </a:lnTo>
                    <a:lnTo>
                      <a:pt x="1183" y="65"/>
                    </a:lnTo>
                    <a:lnTo>
                      <a:pt x="1226" y="56"/>
                    </a:lnTo>
                    <a:lnTo>
                      <a:pt x="1269" y="47"/>
                    </a:lnTo>
                    <a:lnTo>
                      <a:pt x="1312" y="40"/>
                    </a:lnTo>
                    <a:lnTo>
                      <a:pt x="1357" y="34"/>
                    </a:lnTo>
                    <a:lnTo>
                      <a:pt x="1402" y="29"/>
                    </a:lnTo>
                    <a:lnTo>
                      <a:pt x="1448" y="26"/>
                    </a:lnTo>
                    <a:lnTo>
                      <a:pt x="1494" y="23"/>
                    </a:lnTo>
                    <a:lnTo>
                      <a:pt x="1541" y="21"/>
                    </a:lnTo>
                    <a:lnTo>
                      <a:pt x="1589" y="21"/>
                    </a:lnTo>
                    <a:lnTo>
                      <a:pt x="1635" y="21"/>
                    </a:lnTo>
                    <a:lnTo>
                      <a:pt x="1680" y="23"/>
                    </a:lnTo>
                    <a:lnTo>
                      <a:pt x="1724" y="25"/>
                    </a:lnTo>
                    <a:lnTo>
                      <a:pt x="1768" y="29"/>
                    </a:lnTo>
                    <a:lnTo>
                      <a:pt x="1811" y="33"/>
                    </a:lnTo>
                    <a:lnTo>
                      <a:pt x="1853" y="39"/>
                    </a:lnTo>
                    <a:lnTo>
                      <a:pt x="1894" y="46"/>
                    </a:lnTo>
                    <a:lnTo>
                      <a:pt x="1935" y="53"/>
                    </a:lnTo>
                    <a:lnTo>
                      <a:pt x="1975" y="62"/>
                    </a:lnTo>
                    <a:lnTo>
                      <a:pt x="2014" y="72"/>
                    </a:lnTo>
                    <a:lnTo>
                      <a:pt x="2053" y="82"/>
                    </a:lnTo>
                    <a:lnTo>
                      <a:pt x="2090" y="94"/>
                    </a:lnTo>
                    <a:lnTo>
                      <a:pt x="2127" y="107"/>
                    </a:lnTo>
                    <a:lnTo>
                      <a:pt x="2164" y="120"/>
                    </a:lnTo>
                    <a:lnTo>
                      <a:pt x="2199" y="135"/>
                    </a:lnTo>
                    <a:lnTo>
                      <a:pt x="2234" y="151"/>
                    </a:lnTo>
                    <a:lnTo>
                      <a:pt x="2269" y="168"/>
                    </a:lnTo>
                    <a:lnTo>
                      <a:pt x="2302" y="186"/>
                    </a:lnTo>
                    <a:lnTo>
                      <a:pt x="2335" y="205"/>
                    </a:lnTo>
                    <a:lnTo>
                      <a:pt x="2367" y="224"/>
                    </a:lnTo>
                    <a:lnTo>
                      <a:pt x="2398" y="245"/>
                    </a:lnTo>
                    <a:lnTo>
                      <a:pt x="2429" y="267"/>
                    </a:lnTo>
                    <a:lnTo>
                      <a:pt x="2459" y="290"/>
                    </a:lnTo>
                    <a:lnTo>
                      <a:pt x="2488" y="314"/>
                    </a:lnTo>
                    <a:lnTo>
                      <a:pt x="2516" y="339"/>
                    </a:lnTo>
                    <a:lnTo>
                      <a:pt x="2544" y="365"/>
                    </a:lnTo>
                    <a:lnTo>
                      <a:pt x="2571" y="392"/>
                    </a:lnTo>
                    <a:lnTo>
                      <a:pt x="2597" y="420"/>
                    </a:lnTo>
                    <a:lnTo>
                      <a:pt x="2623" y="449"/>
                    </a:lnTo>
                    <a:lnTo>
                      <a:pt x="2647" y="479"/>
                    </a:lnTo>
                    <a:lnTo>
                      <a:pt x="2672" y="510"/>
                    </a:lnTo>
                    <a:lnTo>
                      <a:pt x="2695" y="542"/>
                    </a:lnTo>
                    <a:lnTo>
                      <a:pt x="2718" y="575"/>
                    </a:lnTo>
                    <a:lnTo>
                      <a:pt x="2740" y="610"/>
                    </a:lnTo>
                    <a:lnTo>
                      <a:pt x="2761" y="645"/>
                    </a:lnTo>
                    <a:lnTo>
                      <a:pt x="2781" y="681"/>
                    </a:lnTo>
                    <a:lnTo>
                      <a:pt x="2801" y="718"/>
                    </a:lnTo>
                    <a:lnTo>
                      <a:pt x="2820" y="756"/>
                    </a:lnTo>
                    <a:lnTo>
                      <a:pt x="2839" y="796"/>
                    </a:lnTo>
                    <a:lnTo>
                      <a:pt x="2856" y="836"/>
                    </a:lnTo>
                    <a:lnTo>
                      <a:pt x="2873" y="877"/>
                    </a:lnTo>
                    <a:lnTo>
                      <a:pt x="2889" y="919"/>
                    </a:lnTo>
                    <a:lnTo>
                      <a:pt x="2905" y="963"/>
                    </a:lnTo>
                    <a:lnTo>
                      <a:pt x="2920" y="1007"/>
                    </a:lnTo>
                    <a:lnTo>
                      <a:pt x="2934" y="1052"/>
                    </a:lnTo>
                    <a:lnTo>
                      <a:pt x="2947" y="1099"/>
                    </a:lnTo>
                    <a:lnTo>
                      <a:pt x="2959" y="1146"/>
                    </a:lnTo>
                    <a:lnTo>
                      <a:pt x="2971" y="1195"/>
                    </a:lnTo>
                    <a:lnTo>
                      <a:pt x="2982" y="1244"/>
                    </a:lnTo>
                    <a:lnTo>
                      <a:pt x="2993" y="1294"/>
                    </a:lnTo>
                    <a:lnTo>
                      <a:pt x="3003" y="1346"/>
                    </a:lnTo>
                    <a:lnTo>
                      <a:pt x="3012" y="1398"/>
                    </a:lnTo>
                    <a:lnTo>
                      <a:pt x="3020" y="1452"/>
                    </a:lnTo>
                    <a:lnTo>
                      <a:pt x="3027" y="1506"/>
                    </a:lnTo>
                    <a:lnTo>
                      <a:pt x="3034" y="1562"/>
                    </a:lnTo>
                    <a:lnTo>
                      <a:pt x="3040" y="1618"/>
                    </a:lnTo>
                    <a:lnTo>
                      <a:pt x="3046" y="1676"/>
                    </a:lnTo>
                    <a:lnTo>
                      <a:pt x="3050" y="1735"/>
                    </a:lnTo>
                    <a:lnTo>
                      <a:pt x="3054" y="1794"/>
                    </a:lnTo>
                    <a:lnTo>
                      <a:pt x="3058" y="1855"/>
                    </a:lnTo>
                    <a:lnTo>
                      <a:pt x="3060" y="1916"/>
                    </a:lnTo>
                    <a:lnTo>
                      <a:pt x="3062" y="1979"/>
                    </a:lnTo>
                    <a:lnTo>
                      <a:pt x="3063" y="2043"/>
                    </a:lnTo>
                    <a:lnTo>
                      <a:pt x="3063" y="2108"/>
                    </a:lnTo>
                    <a:lnTo>
                      <a:pt x="3063" y="2171"/>
                    </a:lnTo>
                    <a:lnTo>
                      <a:pt x="3062" y="2234"/>
                    </a:lnTo>
                    <a:lnTo>
                      <a:pt x="3060" y="2296"/>
                    </a:lnTo>
                    <a:lnTo>
                      <a:pt x="3057" y="2357"/>
                    </a:lnTo>
                    <a:lnTo>
                      <a:pt x="3054" y="2417"/>
                    </a:lnTo>
                    <a:lnTo>
                      <a:pt x="3049" y="2476"/>
                    </a:lnTo>
                    <a:lnTo>
                      <a:pt x="3044" y="2535"/>
                    </a:lnTo>
                    <a:lnTo>
                      <a:pt x="3038" y="2592"/>
                    </a:lnTo>
                    <a:lnTo>
                      <a:pt x="3032" y="2648"/>
                    </a:lnTo>
                    <a:lnTo>
                      <a:pt x="3024" y="2704"/>
                    </a:lnTo>
                    <a:lnTo>
                      <a:pt x="3016" y="2759"/>
                    </a:lnTo>
                    <a:lnTo>
                      <a:pt x="3007" y="2812"/>
                    </a:lnTo>
                    <a:lnTo>
                      <a:pt x="2997" y="2865"/>
                    </a:lnTo>
                    <a:lnTo>
                      <a:pt x="2987" y="2917"/>
                    </a:lnTo>
                    <a:lnTo>
                      <a:pt x="2975" y="2968"/>
                    </a:lnTo>
                    <a:lnTo>
                      <a:pt x="2963" y="3018"/>
                    </a:lnTo>
                    <a:lnTo>
                      <a:pt x="2950" y="3067"/>
                    </a:lnTo>
                    <a:lnTo>
                      <a:pt x="2937" y="3115"/>
                    </a:lnTo>
                    <a:lnTo>
                      <a:pt x="2922" y="3162"/>
                    </a:lnTo>
                    <a:lnTo>
                      <a:pt x="2907" y="3209"/>
                    </a:lnTo>
                    <a:lnTo>
                      <a:pt x="2891" y="3254"/>
                    </a:lnTo>
                    <a:lnTo>
                      <a:pt x="2874" y="3299"/>
                    </a:lnTo>
                    <a:lnTo>
                      <a:pt x="2857" y="3342"/>
                    </a:lnTo>
                    <a:lnTo>
                      <a:pt x="2838" y="3385"/>
                    </a:lnTo>
                    <a:lnTo>
                      <a:pt x="2819" y="3427"/>
                    </a:lnTo>
                    <a:lnTo>
                      <a:pt x="2799" y="3468"/>
                    </a:lnTo>
                    <a:lnTo>
                      <a:pt x="2779" y="3508"/>
                    </a:lnTo>
                    <a:lnTo>
                      <a:pt x="2757" y="3547"/>
                    </a:lnTo>
                    <a:lnTo>
                      <a:pt x="2735" y="3585"/>
                    </a:lnTo>
                    <a:lnTo>
                      <a:pt x="2712" y="3622"/>
                    </a:lnTo>
                    <a:lnTo>
                      <a:pt x="2688" y="3658"/>
                    </a:lnTo>
                    <a:lnTo>
                      <a:pt x="2663" y="3694"/>
                    </a:lnTo>
                    <a:lnTo>
                      <a:pt x="2638" y="3728"/>
                    </a:lnTo>
                    <a:lnTo>
                      <a:pt x="2612" y="3761"/>
                    </a:lnTo>
                    <a:lnTo>
                      <a:pt x="2585" y="3794"/>
                    </a:lnTo>
                    <a:lnTo>
                      <a:pt x="2558" y="3825"/>
                    </a:lnTo>
                    <a:lnTo>
                      <a:pt x="2529" y="3855"/>
                    </a:lnTo>
                    <a:lnTo>
                      <a:pt x="2501" y="3884"/>
                    </a:lnTo>
                    <a:lnTo>
                      <a:pt x="2471" y="3911"/>
                    </a:lnTo>
                    <a:lnTo>
                      <a:pt x="2441" y="3938"/>
                    </a:lnTo>
                    <a:lnTo>
                      <a:pt x="2410" y="3964"/>
                    </a:lnTo>
                    <a:lnTo>
                      <a:pt x="2378" y="3988"/>
                    </a:lnTo>
                    <a:lnTo>
                      <a:pt x="2346" y="4012"/>
                    </a:lnTo>
                    <a:lnTo>
                      <a:pt x="2313" y="4034"/>
                    </a:lnTo>
                    <a:lnTo>
                      <a:pt x="2279" y="4056"/>
                    </a:lnTo>
                    <a:lnTo>
                      <a:pt x="2245" y="4076"/>
                    </a:lnTo>
                    <a:lnTo>
                      <a:pt x="2210" y="4095"/>
                    </a:lnTo>
                    <a:lnTo>
                      <a:pt x="2174" y="4113"/>
                    </a:lnTo>
                    <a:lnTo>
                      <a:pt x="2137" y="4130"/>
                    </a:lnTo>
                    <a:lnTo>
                      <a:pt x="2100" y="4146"/>
                    </a:lnTo>
                    <a:lnTo>
                      <a:pt x="2062" y="4160"/>
                    </a:lnTo>
                    <a:lnTo>
                      <a:pt x="2024" y="4174"/>
                    </a:lnTo>
                    <a:lnTo>
                      <a:pt x="1985" y="4186"/>
                    </a:lnTo>
                    <a:lnTo>
                      <a:pt x="1945" y="4198"/>
                    </a:lnTo>
                    <a:lnTo>
                      <a:pt x="1904" y="4208"/>
                    </a:lnTo>
                    <a:lnTo>
                      <a:pt x="1863" y="4218"/>
                    </a:lnTo>
                    <a:lnTo>
                      <a:pt x="1820" y="4226"/>
                    </a:lnTo>
                    <a:lnTo>
                      <a:pt x="1778" y="4233"/>
                    </a:lnTo>
                    <a:lnTo>
                      <a:pt x="1734" y="4239"/>
                    </a:lnTo>
                    <a:lnTo>
                      <a:pt x="1690" y="4244"/>
                    </a:lnTo>
                    <a:lnTo>
                      <a:pt x="1645" y="4248"/>
                    </a:lnTo>
                    <a:lnTo>
                      <a:pt x="1600" y="4250"/>
                    </a:lnTo>
                    <a:lnTo>
                      <a:pt x="1554" y="4252"/>
                    </a:lnTo>
                    <a:lnTo>
                      <a:pt x="1507" y="4252"/>
                    </a:lnTo>
                    <a:lnTo>
                      <a:pt x="1460" y="4252"/>
                    </a:lnTo>
                    <a:lnTo>
                      <a:pt x="1414" y="4250"/>
                    </a:lnTo>
                    <a:lnTo>
                      <a:pt x="1369" y="4248"/>
                    </a:lnTo>
                    <a:lnTo>
                      <a:pt x="1324" y="4244"/>
                    </a:lnTo>
                    <a:lnTo>
                      <a:pt x="1280" y="4240"/>
                    </a:lnTo>
                    <a:lnTo>
                      <a:pt x="1237" y="4234"/>
                    </a:lnTo>
                    <a:lnTo>
                      <a:pt x="1195" y="4228"/>
                    </a:lnTo>
                    <a:lnTo>
                      <a:pt x="1153" y="4220"/>
                    </a:lnTo>
                    <a:lnTo>
                      <a:pt x="1113" y="4212"/>
                    </a:lnTo>
                    <a:lnTo>
                      <a:pt x="1072" y="4202"/>
                    </a:lnTo>
                    <a:lnTo>
                      <a:pt x="1033" y="4192"/>
                    </a:lnTo>
                    <a:lnTo>
                      <a:pt x="994" y="4180"/>
                    </a:lnTo>
                    <a:lnTo>
                      <a:pt x="957" y="4168"/>
                    </a:lnTo>
                    <a:lnTo>
                      <a:pt x="919" y="4154"/>
                    </a:lnTo>
                    <a:lnTo>
                      <a:pt x="883" y="4140"/>
                    </a:lnTo>
                    <a:lnTo>
                      <a:pt x="847" y="4124"/>
                    </a:lnTo>
                    <a:lnTo>
                      <a:pt x="812" y="4108"/>
                    </a:lnTo>
                    <a:lnTo>
                      <a:pt x="778" y="4090"/>
                    </a:lnTo>
                    <a:lnTo>
                      <a:pt x="745" y="4072"/>
                    </a:lnTo>
                    <a:lnTo>
                      <a:pt x="712" y="4052"/>
                    </a:lnTo>
                    <a:lnTo>
                      <a:pt x="680" y="4032"/>
                    </a:lnTo>
                    <a:lnTo>
                      <a:pt x="649" y="4010"/>
                    </a:lnTo>
                    <a:lnTo>
                      <a:pt x="618" y="3988"/>
                    </a:lnTo>
                    <a:lnTo>
                      <a:pt x="588" y="3964"/>
                    </a:lnTo>
                    <a:lnTo>
                      <a:pt x="559" y="3940"/>
                    </a:lnTo>
                    <a:lnTo>
                      <a:pt x="531" y="3914"/>
                    </a:lnTo>
                    <a:lnTo>
                      <a:pt x="503" y="3888"/>
                    </a:lnTo>
                    <a:lnTo>
                      <a:pt x="476" y="3860"/>
                    </a:lnTo>
                    <a:lnTo>
                      <a:pt x="450" y="3832"/>
                    </a:lnTo>
                    <a:lnTo>
                      <a:pt x="425" y="3802"/>
                    </a:lnTo>
                    <a:lnTo>
                      <a:pt x="400" y="3772"/>
                    </a:lnTo>
                    <a:lnTo>
                      <a:pt x="376" y="3740"/>
                    </a:lnTo>
                    <a:lnTo>
                      <a:pt x="353" y="3707"/>
                    </a:lnTo>
                    <a:lnTo>
                      <a:pt x="331" y="3674"/>
                    </a:lnTo>
                    <a:lnTo>
                      <a:pt x="309" y="3639"/>
                    </a:lnTo>
                    <a:lnTo>
                      <a:pt x="288" y="3604"/>
                    </a:lnTo>
                    <a:lnTo>
                      <a:pt x="268" y="3567"/>
                    </a:lnTo>
                    <a:lnTo>
                      <a:pt x="248" y="3530"/>
                    </a:lnTo>
                    <a:lnTo>
                      <a:pt x="229" y="3491"/>
                    </a:lnTo>
                    <a:lnTo>
                      <a:pt x="211" y="3452"/>
                    </a:lnTo>
                    <a:lnTo>
                      <a:pt x="194" y="3411"/>
                    </a:lnTo>
                    <a:lnTo>
                      <a:pt x="178" y="3370"/>
                    </a:lnTo>
                    <a:lnTo>
                      <a:pt x="162" y="3327"/>
                    </a:lnTo>
                    <a:lnTo>
                      <a:pt x="147" y="3284"/>
                    </a:lnTo>
                    <a:lnTo>
                      <a:pt x="132" y="3239"/>
                    </a:lnTo>
                    <a:lnTo>
                      <a:pt x="119" y="3194"/>
                    </a:lnTo>
                    <a:lnTo>
                      <a:pt x="106" y="3147"/>
                    </a:lnTo>
                    <a:lnTo>
                      <a:pt x="94" y="3099"/>
                    </a:lnTo>
                    <a:lnTo>
                      <a:pt x="82" y="3051"/>
                    </a:lnTo>
                    <a:lnTo>
                      <a:pt x="72" y="3001"/>
                    </a:lnTo>
                    <a:lnTo>
                      <a:pt x="62" y="2951"/>
                    </a:lnTo>
                    <a:lnTo>
                      <a:pt x="52" y="2899"/>
                    </a:lnTo>
                    <a:lnTo>
                      <a:pt x="44" y="2847"/>
                    </a:lnTo>
                    <a:lnTo>
                      <a:pt x="36" y="2793"/>
                    </a:lnTo>
                    <a:lnTo>
                      <a:pt x="29" y="2739"/>
                    </a:lnTo>
                    <a:lnTo>
                      <a:pt x="23" y="2683"/>
                    </a:lnTo>
                    <a:lnTo>
                      <a:pt x="18" y="2626"/>
                    </a:lnTo>
                    <a:lnTo>
                      <a:pt x="13" y="2569"/>
                    </a:lnTo>
                    <a:lnTo>
                      <a:pt x="9" y="2510"/>
                    </a:lnTo>
                    <a:lnTo>
                      <a:pt x="5" y="2451"/>
                    </a:lnTo>
                    <a:lnTo>
                      <a:pt x="3" y="2390"/>
                    </a:lnTo>
                    <a:lnTo>
                      <a:pt x="1" y="2329"/>
                    </a:lnTo>
                    <a:lnTo>
                      <a:pt x="0" y="2266"/>
                    </a:lnTo>
                    <a:lnTo>
                      <a:pt x="0" y="2203"/>
                    </a:lnTo>
                    <a:close/>
                    <a:moveTo>
                      <a:pt x="902" y="2181"/>
                    </a:moveTo>
                    <a:lnTo>
                      <a:pt x="903" y="2269"/>
                    </a:lnTo>
                    <a:lnTo>
                      <a:pt x="905" y="2353"/>
                    </a:lnTo>
                    <a:lnTo>
                      <a:pt x="908" y="2434"/>
                    </a:lnTo>
                    <a:lnTo>
                      <a:pt x="912" y="2513"/>
                    </a:lnTo>
                    <a:lnTo>
                      <a:pt x="918" y="2589"/>
                    </a:lnTo>
                    <a:lnTo>
                      <a:pt x="924" y="2663"/>
                    </a:lnTo>
                    <a:lnTo>
                      <a:pt x="932" y="2733"/>
                    </a:lnTo>
                    <a:lnTo>
                      <a:pt x="942" y="2801"/>
                    </a:lnTo>
                    <a:lnTo>
                      <a:pt x="952" y="2866"/>
                    </a:lnTo>
                    <a:lnTo>
                      <a:pt x="964" y="2928"/>
                    </a:lnTo>
                    <a:lnTo>
                      <a:pt x="970" y="2958"/>
                    </a:lnTo>
                    <a:lnTo>
                      <a:pt x="977" y="2988"/>
                    </a:lnTo>
                    <a:lnTo>
                      <a:pt x="984" y="3016"/>
                    </a:lnTo>
                    <a:lnTo>
                      <a:pt x="991" y="3044"/>
                    </a:lnTo>
                    <a:lnTo>
                      <a:pt x="999" y="3072"/>
                    </a:lnTo>
                    <a:lnTo>
                      <a:pt x="1006" y="3098"/>
                    </a:lnTo>
                    <a:lnTo>
                      <a:pt x="1015" y="3124"/>
                    </a:lnTo>
                    <a:lnTo>
                      <a:pt x="1023" y="3149"/>
                    </a:lnTo>
                    <a:lnTo>
                      <a:pt x="1032" y="3174"/>
                    </a:lnTo>
                    <a:lnTo>
                      <a:pt x="1041" y="3198"/>
                    </a:lnTo>
                    <a:lnTo>
                      <a:pt x="1050" y="3221"/>
                    </a:lnTo>
                    <a:lnTo>
                      <a:pt x="1060" y="3243"/>
                    </a:lnTo>
                    <a:lnTo>
                      <a:pt x="1070" y="3265"/>
                    </a:lnTo>
                    <a:lnTo>
                      <a:pt x="1081" y="3286"/>
                    </a:lnTo>
                    <a:lnTo>
                      <a:pt x="1091" y="3307"/>
                    </a:lnTo>
                    <a:lnTo>
                      <a:pt x="1102" y="3326"/>
                    </a:lnTo>
                    <a:lnTo>
                      <a:pt x="1113" y="3345"/>
                    </a:lnTo>
                    <a:lnTo>
                      <a:pt x="1125" y="3364"/>
                    </a:lnTo>
                    <a:lnTo>
                      <a:pt x="1137" y="3381"/>
                    </a:lnTo>
                    <a:lnTo>
                      <a:pt x="1149" y="3398"/>
                    </a:lnTo>
                    <a:lnTo>
                      <a:pt x="1162" y="3414"/>
                    </a:lnTo>
                    <a:lnTo>
                      <a:pt x="1174" y="3430"/>
                    </a:lnTo>
                    <a:lnTo>
                      <a:pt x="1187" y="3445"/>
                    </a:lnTo>
                    <a:lnTo>
                      <a:pt x="1201" y="3459"/>
                    </a:lnTo>
                    <a:lnTo>
                      <a:pt x="1215" y="3473"/>
                    </a:lnTo>
                    <a:lnTo>
                      <a:pt x="1229" y="3485"/>
                    </a:lnTo>
                    <a:lnTo>
                      <a:pt x="1243" y="3497"/>
                    </a:lnTo>
                    <a:lnTo>
                      <a:pt x="1258" y="3509"/>
                    </a:lnTo>
                    <a:lnTo>
                      <a:pt x="1273" y="3520"/>
                    </a:lnTo>
                    <a:lnTo>
                      <a:pt x="1288" y="3530"/>
                    </a:lnTo>
                    <a:lnTo>
                      <a:pt x="1304" y="3539"/>
                    </a:lnTo>
                    <a:lnTo>
                      <a:pt x="1319" y="3548"/>
                    </a:lnTo>
                    <a:lnTo>
                      <a:pt x="1336" y="3556"/>
                    </a:lnTo>
                    <a:lnTo>
                      <a:pt x="1352" y="3563"/>
                    </a:lnTo>
                    <a:lnTo>
                      <a:pt x="1369" y="3569"/>
                    </a:lnTo>
                    <a:lnTo>
                      <a:pt x="1386" y="3575"/>
                    </a:lnTo>
                    <a:lnTo>
                      <a:pt x="1404" y="3580"/>
                    </a:lnTo>
                    <a:lnTo>
                      <a:pt x="1421" y="3585"/>
                    </a:lnTo>
                    <a:lnTo>
                      <a:pt x="1439" y="3589"/>
                    </a:lnTo>
                    <a:lnTo>
                      <a:pt x="1458" y="3592"/>
                    </a:lnTo>
                    <a:lnTo>
                      <a:pt x="1476" y="3594"/>
                    </a:lnTo>
                    <a:lnTo>
                      <a:pt x="1495" y="3596"/>
                    </a:lnTo>
                    <a:lnTo>
                      <a:pt x="1515" y="3597"/>
                    </a:lnTo>
                    <a:lnTo>
                      <a:pt x="1534" y="3597"/>
                    </a:lnTo>
                    <a:lnTo>
                      <a:pt x="1553" y="3597"/>
                    </a:lnTo>
                    <a:lnTo>
                      <a:pt x="1572" y="3596"/>
                    </a:lnTo>
                    <a:lnTo>
                      <a:pt x="1591" y="3594"/>
                    </a:lnTo>
                    <a:lnTo>
                      <a:pt x="1609" y="3592"/>
                    </a:lnTo>
                    <a:lnTo>
                      <a:pt x="1627" y="3588"/>
                    </a:lnTo>
                    <a:lnTo>
                      <a:pt x="1645" y="3585"/>
                    </a:lnTo>
                    <a:lnTo>
                      <a:pt x="1663" y="3580"/>
                    </a:lnTo>
                    <a:lnTo>
                      <a:pt x="1680" y="3575"/>
                    </a:lnTo>
                    <a:lnTo>
                      <a:pt x="1697" y="3569"/>
                    </a:lnTo>
                    <a:lnTo>
                      <a:pt x="1713" y="3562"/>
                    </a:lnTo>
                    <a:lnTo>
                      <a:pt x="1729" y="3554"/>
                    </a:lnTo>
                    <a:lnTo>
                      <a:pt x="1745" y="3546"/>
                    </a:lnTo>
                    <a:lnTo>
                      <a:pt x="1761" y="3537"/>
                    </a:lnTo>
                    <a:lnTo>
                      <a:pt x="1776" y="3528"/>
                    </a:lnTo>
                    <a:lnTo>
                      <a:pt x="1791" y="3517"/>
                    </a:lnTo>
                    <a:lnTo>
                      <a:pt x="1806" y="3506"/>
                    </a:lnTo>
                    <a:lnTo>
                      <a:pt x="1820" y="3494"/>
                    </a:lnTo>
                    <a:lnTo>
                      <a:pt x="1834" y="3482"/>
                    </a:lnTo>
                    <a:lnTo>
                      <a:pt x="1848" y="3469"/>
                    </a:lnTo>
                    <a:lnTo>
                      <a:pt x="1862" y="3455"/>
                    </a:lnTo>
                    <a:lnTo>
                      <a:pt x="1875" y="3440"/>
                    </a:lnTo>
                    <a:lnTo>
                      <a:pt x="1888" y="3425"/>
                    </a:lnTo>
                    <a:lnTo>
                      <a:pt x="1900" y="3409"/>
                    </a:lnTo>
                    <a:lnTo>
                      <a:pt x="1913" y="3392"/>
                    </a:lnTo>
                    <a:lnTo>
                      <a:pt x="1925" y="3375"/>
                    </a:lnTo>
                    <a:lnTo>
                      <a:pt x="1936" y="3357"/>
                    </a:lnTo>
                    <a:lnTo>
                      <a:pt x="1948" y="3338"/>
                    </a:lnTo>
                    <a:lnTo>
                      <a:pt x="1959" y="3318"/>
                    </a:lnTo>
                    <a:lnTo>
                      <a:pt x="1970" y="3298"/>
                    </a:lnTo>
                    <a:lnTo>
                      <a:pt x="1980" y="3277"/>
                    </a:lnTo>
                    <a:lnTo>
                      <a:pt x="1990" y="3255"/>
                    </a:lnTo>
                    <a:lnTo>
                      <a:pt x="2000" y="3233"/>
                    </a:lnTo>
                    <a:lnTo>
                      <a:pt x="2010" y="3210"/>
                    </a:lnTo>
                    <a:lnTo>
                      <a:pt x="2019" y="3186"/>
                    </a:lnTo>
                    <a:lnTo>
                      <a:pt x="2028" y="3161"/>
                    </a:lnTo>
                    <a:lnTo>
                      <a:pt x="2036" y="3136"/>
                    </a:lnTo>
                    <a:lnTo>
                      <a:pt x="2045" y="3110"/>
                    </a:lnTo>
                    <a:lnTo>
                      <a:pt x="2053" y="3083"/>
                    </a:lnTo>
                    <a:lnTo>
                      <a:pt x="2061" y="3056"/>
                    </a:lnTo>
                    <a:lnTo>
                      <a:pt x="2068" y="3028"/>
                    </a:lnTo>
                    <a:lnTo>
                      <a:pt x="2075" y="2999"/>
                    </a:lnTo>
                    <a:lnTo>
                      <a:pt x="2082" y="2969"/>
                    </a:lnTo>
                    <a:lnTo>
                      <a:pt x="2088" y="2939"/>
                    </a:lnTo>
                    <a:lnTo>
                      <a:pt x="2095" y="2908"/>
                    </a:lnTo>
                    <a:lnTo>
                      <a:pt x="2106" y="2844"/>
                    </a:lnTo>
                    <a:lnTo>
                      <a:pt x="2116" y="2777"/>
                    </a:lnTo>
                    <a:lnTo>
                      <a:pt x="2126" y="2707"/>
                    </a:lnTo>
                    <a:lnTo>
                      <a:pt x="2133" y="2635"/>
                    </a:lnTo>
                    <a:lnTo>
                      <a:pt x="2140" y="2559"/>
                    </a:lnTo>
                    <a:lnTo>
                      <a:pt x="2146" y="2481"/>
                    </a:lnTo>
                    <a:lnTo>
                      <a:pt x="2150" y="2400"/>
                    </a:lnTo>
                    <a:lnTo>
                      <a:pt x="2153" y="2316"/>
                    </a:lnTo>
                    <a:lnTo>
                      <a:pt x="2155" y="2229"/>
                    </a:lnTo>
                    <a:lnTo>
                      <a:pt x="2155" y="2139"/>
                    </a:lnTo>
                    <a:lnTo>
                      <a:pt x="2155" y="2049"/>
                    </a:lnTo>
                    <a:lnTo>
                      <a:pt x="2153" y="1962"/>
                    </a:lnTo>
                    <a:lnTo>
                      <a:pt x="2150" y="1878"/>
                    </a:lnTo>
                    <a:lnTo>
                      <a:pt x="2146" y="1796"/>
                    </a:lnTo>
                    <a:lnTo>
                      <a:pt x="2141" y="1718"/>
                    </a:lnTo>
                    <a:lnTo>
                      <a:pt x="2134" y="1642"/>
                    </a:lnTo>
                    <a:lnTo>
                      <a:pt x="2126" y="1569"/>
                    </a:lnTo>
                    <a:lnTo>
                      <a:pt x="2118" y="1499"/>
                    </a:lnTo>
                    <a:lnTo>
                      <a:pt x="2107" y="1432"/>
                    </a:lnTo>
                    <a:lnTo>
                      <a:pt x="2096" y="1367"/>
                    </a:lnTo>
                    <a:lnTo>
                      <a:pt x="2084" y="1306"/>
                    </a:lnTo>
                    <a:lnTo>
                      <a:pt x="2077" y="1276"/>
                    </a:lnTo>
                    <a:lnTo>
                      <a:pt x="2070" y="1247"/>
                    </a:lnTo>
                    <a:lnTo>
                      <a:pt x="2063" y="1219"/>
                    </a:lnTo>
                    <a:lnTo>
                      <a:pt x="2056" y="1192"/>
                    </a:lnTo>
                    <a:lnTo>
                      <a:pt x="2048" y="1165"/>
                    </a:lnTo>
                    <a:lnTo>
                      <a:pt x="2040" y="1139"/>
                    </a:lnTo>
                    <a:lnTo>
                      <a:pt x="2031" y="1113"/>
                    </a:lnTo>
                    <a:lnTo>
                      <a:pt x="2022" y="1089"/>
                    </a:lnTo>
                    <a:lnTo>
                      <a:pt x="2013" y="1065"/>
                    </a:lnTo>
                    <a:lnTo>
                      <a:pt x="2004" y="1042"/>
                    </a:lnTo>
                    <a:lnTo>
                      <a:pt x="1995" y="1019"/>
                    </a:lnTo>
                    <a:lnTo>
                      <a:pt x="1985" y="997"/>
                    </a:lnTo>
                    <a:lnTo>
                      <a:pt x="1975" y="976"/>
                    </a:lnTo>
                    <a:lnTo>
                      <a:pt x="1964" y="956"/>
                    </a:lnTo>
                    <a:lnTo>
                      <a:pt x="1953" y="936"/>
                    </a:lnTo>
                    <a:lnTo>
                      <a:pt x="1942" y="917"/>
                    </a:lnTo>
                    <a:lnTo>
                      <a:pt x="1931" y="899"/>
                    </a:lnTo>
                    <a:lnTo>
                      <a:pt x="1919" y="882"/>
                    </a:lnTo>
                    <a:lnTo>
                      <a:pt x="1907" y="865"/>
                    </a:lnTo>
                    <a:lnTo>
                      <a:pt x="1895" y="849"/>
                    </a:lnTo>
                    <a:lnTo>
                      <a:pt x="1882" y="833"/>
                    </a:lnTo>
                    <a:lnTo>
                      <a:pt x="1870" y="819"/>
                    </a:lnTo>
                    <a:lnTo>
                      <a:pt x="1856" y="805"/>
                    </a:lnTo>
                    <a:lnTo>
                      <a:pt x="1843" y="791"/>
                    </a:lnTo>
                    <a:lnTo>
                      <a:pt x="1829" y="779"/>
                    </a:lnTo>
                    <a:lnTo>
                      <a:pt x="1815" y="767"/>
                    </a:lnTo>
                    <a:lnTo>
                      <a:pt x="1801" y="756"/>
                    </a:lnTo>
                    <a:lnTo>
                      <a:pt x="1786" y="746"/>
                    </a:lnTo>
                    <a:lnTo>
                      <a:pt x="1771" y="736"/>
                    </a:lnTo>
                    <a:lnTo>
                      <a:pt x="1756" y="727"/>
                    </a:lnTo>
                    <a:lnTo>
                      <a:pt x="1741" y="719"/>
                    </a:lnTo>
                    <a:lnTo>
                      <a:pt x="1725" y="711"/>
                    </a:lnTo>
                    <a:lnTo>
                      <a:pt x="1709" y="705"/>
                    </a:lnTo>
                    <a:lnTo>
                      <a:pt x="1692" y="699"/>
                    </a:lnTo>
                    <a:lnTo>
                      <a:pt x="1676" y="693"/>
                    </a:lnTo>
                    <a:lnTo>
                      <a:pt x="1659" y="689"/>
                    </a:lnTo>
                    <a:lnTo>
                      <a:pt x="1642" y="685"/>
                    </a:lnTo>
                    <a:lnTo>
                      <a:pt x="1624" y="681"/>
                    </a:lnTo>
                    <a:lnTo>
                      <a:pt x="1606" y="679"/>
                    </a:lnTo>
                    <a:lnTo>
                      <a:pt x="1588" y="677"/>
                    </a:lnTo>
                    <a:lnTo>
                      <a:pt x="1570" y="676"/>
                    </a:lnTo>
                    <a:lnTo>
                      <a:pt x="1551" y="676"/>
                    </a:lnTo>
                    <a:lnTo>
                      <a:pt x="1531" y="676"/>
                    </a:lnTo>
                    <a:lnTo>
                      <a:pt x="1511" y="677"/>
                    </a:lnTo>
                    <a:lnTo>
                      <a:pt x="1491" y="679"/>
                    </a:lnTo>
                    <a:lnTo>
                      <a:pt x="1472" y="682"/>
                    </a:lnTo>
                    <a:lnTo>
                      <a:pt x="1453" y="685"/>
                    </a:lnTo>
                    <a:lnTo>
                      <a:pt x="1435" y="689"/>
                    </a:lnTo>
                    <a:lnTo>
                      <a:pt x="1417" y="694"/>
                    </a:lnTo>
                    <a:lnTo>
                      <a:pt x="1399" y="699"/>
                    </a:lnTo>
                    <a:lnTo>
                      <a:pt x="1381" y="706"/>
                    </a:lnTo>
                    <a:lnTo>
                      <a:pt x="1364" y="712"/>
                    </a:lnTo>
                    <a:lnTo>
                      <a:pt x="1347" y="720"/>
                    </a:lnTo>
                    <a:lnTo>
                      <a:pt x="1330" y="729"/>
                    </a:lnTo>
                    <a:lnTo>
                      <a:pt x="1314" y="738"/>
                    </a:lnTo>
                    <a:lnTo>
                      <a:pt x="1298" y="748"/>
                    </a:lnTo>
                    <a:lnTo>
                      <a:pt x="1282" y="758"/>
                    </a:lnTo>
                    <a:lnTo>
                      <a:pt x="1267" y="770"/>
                    </a:lnTo>
                    <a:lnTo>
                      <a:pt x="1252" y="782"/>
                    </a:lnTo>
                    <a:lnTo>
                      <a:pt x="1237" y="795"/>
                    </a:lnTo>
                    <a:lnTo>
                      <a:pt x="1223" y="808"/>
                    </a:lnTo>
                    <a:lnTo>
                      <a:pt x="1209" y="823"/>
                    </a:lnTo>
                    <a:lnTo>
                      <a:pt x="1195" y="838"/>
                    </a:lnTo>
                    <a:lnTo>
                      <a:pt x="1181" y="854"/>
                    </a:lnTo>
                    <a:lnTo>
                      <a:pt x="1168" y="870"/>
                    </a:lnTo>
                    <a:lnTo>
                      <a:pt x="1156" y="887"/>
                    </a:lnTo>
                    <a:lnTo>
                      <a:pt x="1143" y="905"/>
                    </a:lnTo>
                    <a:lnTo>
                      <a:pt x="1131" y="924"/>
                    </a:lnTo>
                    <a:lnTo>
                      <a:pt x="1119" y="944"/>
                    </a:lnTo>
                    <a:lnTo>
                      <a:pt x="1107" y="964"/>
                    </a:lnTo>
                    <a:lnTo>
                      <a:pt x="1096" y="985"/>
                    </a:lnTo>
                    <a:lnTo>
                      <a:pt x="1085" y="1007"/>
                    </a:lnTo>
                    <a:lnTo>
                      <a:pt x="1075" y="1029"/>
                    </a:lnTo>
                    <a:lnTo>
                      <a:pt x="1064" y="1052"/>
                    </a:lnTo>
                    <a:lnTo>
                      <a:pt x="1054" y="1076"/>
                    </a:lnTo>
                    <a:lnTo>
                      <a:pt x="1045" y="1101"/>
                    </a:lnTo>
                    <a:lnTo>
                      <a:pt x="1035" y="1126"/>
                    </a:lnTo>
                    <a:lnTo>
                      <a:pt x="1026" y="1152"/>
                    </a:lnTo>
                    <a:lnTo>
                      <a:pt x="1018" y="1179"/>
                    </a:lnTo>
                    <a:lnTo>
                      <a:pt x="1009" y="1207"/>
                    </a:lnTo>
                    <a:lnTo>
                      <a:pt x="1001" y="1235"/>
                    </a:lnTo>
                    <a:lnTo>
                      <a:pt x="993" y="1264"/>
                    </a:lnTo>
                    <a:lnTo>
                      <a:pt x="986" y="1294"/>
                    </a:lnTo>
                    <a:lnTo>
                      <a:pt x="979" y="1324"/>
                    </a:lnTo>
                    <a:lnTo>
                      <a:pt x="972" y="1355"/>
                    </a:lnTo>
                    <a:lnTo>
                      <a:pt x="965" y="1387"/>
                    </a:lnTo>
                    <a:lnTo>
                      <a:pt x="959" y="1420"/>
                    </a:lnTo>
                    <a:lnTo>
                      <a:pt x="953" y="1454"/>
                    </a:lnTo>
                    <a:lnTo>
                      <a:pt x="948" y="1488"/>
                    </a:lnTo>
                    <a:lnTo>
                      <a:pt x="943" y="1523"/>
                    </a:lnTo>
                    <a:lnTo>
                      <a:pt x="933" y="1595"/>
                    </a:lnTo>
                    <a:lnTo>
                      <a:pt x="925" y="1670"/>
                    </a:lnTo>
                    <a:lnTo>
                      <a:pt x="918" y="1748"/>
                    </a:lnTo>
                    <a:lnTo>
                      <a:pt x="912" y="1829"/>
                    </a:lnTo>
                    <a:lnTo>
                      <a:pt x="908" y="1912"/>
                    </a:lnTo>
                    <a:lnTo>
                      <a:pt x="905" y="1999"/>
                    </a:lnTo>
                    <a:lnTo>
                      <a:pt x="903" y="2089"/>
                    </a:lnTo>
                    <a:lnTo>
                      <a:pt x="902" y="2181"/>
                    </a:lnTo>
                  </a:path>
                  <a:path w="5668" h="4252">
                    <a:moveTo>
                      <a:pt x="5668" y="0"/>
                    </a:moveTo>
                    <a:lnTo>
                      <a:pt x="5668" y="4181"/>
                    </a:lnTo>
                    <a:lnTo>
                      <a:pt x="4771" y="4181"/>
                    </a:lnTo>
                    <a:lnTo>
                      <a:pt x="4771" y="961"/>
                    </a:lnTo>
                    <a:lnTo>
                      <a:pt x="4750" y="978"/>
                    </a:lnTo>
                    <a:lnTo>
                      <a:pt x="4728" y="995"/>
                    </a:lnTo>
                    <a:lnTo>
                      <a:pt x="4705" y="1012"/>
                    </a:lnTo>
                    <a:lnTo>
                      <a:pt x="4681" y="1028"/>
                    </a:lnTo>
                    <a:lnTo>
                      <a:pt x="4656" y="1044"/>
                    </a:lnTo>
                    <a:lnTo>
                      <a:pt x="4630" y="1060"/>
                    </a:lnTo>
                    <a:lnTo>
                      <a:pt x="4603" y="1076"/>
                    </a:lnTo>
                    <a:lnTo>
                      <a:pt x="4575" y="1091"/>
                    </a:lnTo>
                    <a:lnTo>
                      <a:pt x="4547" y="1107"/>
                    </a:lnTo>
                    <a:lnTo>
                      <a:pt x="4517" y="1122"/>
                    </a:lnTo>
                    <a:lnTo>
                      <a:pt x="4486" y="1137"/>
                    </a:lnTo>
                    <a:lnTo>
                      <a:pt x="4455" y="1151"/>
                    </a:lnTo>
                    <a:lnTo>
                      <a:pt x="4422" y="1166"/>
                    </a:lnTo>
                    <a:lnTo>
                      <a:pt x="4389" y="1180"/>
                    </a:lnTo>
                    <a:lnTo>
                      <a:pt x="4354" y="1194"/>
                    </a:lnTo>
                    <a:lnTo>
                      <a:pt x="4319" y="1208"/>
                    </a:lnTo>
                    <a:lnTo>
                      <a:pt x="4283" y="1221"/>
                    </a:lnTo>
                    <a:lnTo>
                      <a:pt x="4248" y="1234"/>
                    </a:lnTo>
                    <a:lnTo>
                      <a:pt x="4213" y="1246"/>
                    </a:lnTo>
                    <a:lnTo>
                      <a:pt x="4178" y="1258"/>
                    </a:lnTo>
                    <a:lnTo>
                      <a:pt x="4144" y="1268"/>
                    </a:lnTo>
                    <a:lnTo>
                      <a:pt x="4110" y="1279"/>
                    </a:lnTo>
                    <a:lnTo>
                      <a:pt x="4077" y="1288"/>
                    </a:lnTo>
                    <a:lnTo>
                      <a:pt x="4043" y="1297"/>
                    </a:lnTo>
                    <a:lnTo>
                      <a:pt x="4011" y="1305"/>
                    </a:lnTo>
                    <a:lnTo>
                      <a:pt x="3978" y="1313"/>
                    </a:lnTo>
                    <a:lnTo>
                      <a:pt x="3946" y="1319"/>
                    </a:lnTo>
                    <a:lnTo>
                      <a:pt x="3915" y="1326"/>
                    </a:lnTo>
                    <a:lnTo>
                      <a:pt x="3883" y="1331"/>
                    </a:lnTo>
                    <a:lnTo>
                      <a:pt x="3852" y="1336"/>
                    </a:lnTo>
                    <a:lnTo>
                      <a:pt x="3822" y="1340"/>
                    </a:lnTo>
                    <a:lnTo>
                      <a:pt x="3792" y="1344"/>
                    </a:lnTo>
                    <a:lnTo>
                      <a:pt x="3792" y="612"/>
                    </a:lnTo>
                    <a:lnTo>
                      <a:pt x="3839" y="599"/>
                    </a:lnTo>
                    <a:lnTo>
                      <a:pt x="3885" y="585"/>
                    </a:lnTo>
                    <a:lnTo>
                      <a:pt x="3932" y="571"/>
                    </a:lnTo>
                    <a:lnTo>
                      <a:pt x="3977" y="557"/>
                    </a:lnTo>
                    <a:lnTo>
                      <a:pt x="4023" y="542"/>
                    </a:lnTo>
                    <a:lnTo>
                      <a:pt x="4068" y="526"/>
                    </a:lnTo>
                    <a:lnTo>
                      <a:pt x="4113" y="511"/>
                    </a:lnTo>
                    <a:lnTo>
                      <a:pt x="4157" y="495"/>
                    </a:lnTo>
                    <a:lnTo>
                      <a:pt x="4201" y="478"/>
                    </a:lnTo>
                    <a:lnTo>
                      <a:pt x="4244" y="462"/>
                    </a:lnTo>
                    <a:lnTo>
                      <a:pt x="4287" y="445"/>
                    </a:lnTo>
                    <a:lnTo>
                      <a:pt x="4330" y="427"/>
                    </a:lnTo>
                    <a:lnTo>
                      <a:pt x="4372" y="409"/>
                    </a:lnTo>
                    <a:lnTo>
                      <a:pt x="4414" y="391"/>
                    </a:lnTo>
                    <a:lnTo>
                      <a:pt x="4456" y="372"/>
                    </a:lnTo>
                    <a:lnTo>
                      <a:pt x="4497" y="353"/>
                    </a:lnTo>
                    <a:lnTo>
                      <a:pt x="4537" y="334"/>
                    </a:lnTo>
                    <a:lnTo>
                      <a:pt x="4578" y="314"/>
                    </a:lnTo>
                    <a:lnTo>
                      <a:pt x="4618" y="294"/>
                    </a:lnTo>
                    <a:lnTo>
                      <a:pt x="4657" y="274"/>
                    </a:lnTo>
                    <a:lnTo>
                      <a:pt x="4696" y="253"/>
                    </a:lnTo>
                    <a:lnTo>
                      <a:pt x="4735" y="232"/>
                    </a:lnTo>
                    <a:lnTo>
                      <a:pt x="4773" y="210"/>
                    </a:lnTo>
                    <a:lnTo>
                      <a:pt x="4811" y="188"/>
                    </a:lnTo>
                    <a:lnTo>
                      <a:pt x="4849" y="166"/>
                    </a:lnTo>
                    <a:lnTo>
                      <a:pt x="4886" y="143"/>
                    </a:lnTo>
                    <a:lnTo>
                      <a:pt x="4922" y="120"/>
                    </a:lnTo>
                    <a:lnTo>
                      <a:pt x="4959" y="97"/>
                    </a:lnTo>
                    <a:lnTo>
                      <a:pt x="4995" y="73"/>
                    </a:lnTo>
                    <a:lnTo>
                      <a:pt x="5030" y="49"/>
                    </a:lnTo>
                    <a:lnTo>
                      <a:pt x="5065" y="24"/>
                    </a:lnTo>
                    <a:lnTo>
                      <a:pt x="5100" y="0"/>
                    </a:lnTo>
                    <a:lnTo>
                      <a:pt x="5668" y="0"/>
                    </a:lnTo>
                  </a:path>
                </a:pathLst>
              </a:custGeom>
              <a:solidFill>
                <a:srgbClr val="33CC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6" name="path"/>
              <p:cNvSpPr/>
              <p:nvPr/>
            </p:nvSpPr>
            <p:spPr>
              <a:xfrm>
                <a:off x="0" y="914526"/>
                <a:ext cx="3887723" cy="646176"/>
              </a:xfrm>
              <a:custGeom>
                <a:rect l="0" t="0" r="0" b="0"/>
                <a:pathLst>
                  <a:path w="6122" h="1017">
                    <a:moveTo>
                      <a:pt x="0" y="0"/>
                    </a:moveTo>
                    <a:lnTo>
                      <a:pt x="6122" y="0"/>
                    </a:lnTo>
                    <a:lnTo>
                      <a:pt x="6122" y="1017"/>
                    </a:lnTo>
                    <a:lnTo>
                      <a:pt x="0" y="101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2F2F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8" name="textbox 38"/>
            <p:cNvSpPr/>
            <p:nvPr/>
          </p:nvSpPr>
          <p:spPr>
            <a:xfrm>
              <a:off x="-12700" y="-12700"/>
              <a:ext cx="3913504" cy="28270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marL="687069" algn="l" rtl="0" eaLnBrk="0">
                <a:lnSpc>
                  <a:spcPct val="87000"/>
                </a:lnSpc>
                <a:spcBef>
                  <a:spcPts val="5"/>
                </a:spcBef>
              </a:pPr>
              <a:r>
                <a:rPr sz="3500" b="1" kern="0" spc="-50">
                  <a:solidFill>
                    <a:srgbClr val="33CC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  <a:r>
                <a:rPr sz="3500" b="1" kern="0" spc="80">
                  <a:solidFill>
                    <a:srgbClr val="33CC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3500" b="1" kern="0" spc="-50">
                  <a:solidFill>
                    <a:srgbClr val="33CC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ONE</a:t>
              </a:r>
              <a:endParaRPr lang="Microsoft YaHei" altLang="Microsoft YaHei" sz="3500"/>
            </a:p>
          </p:txBody>
        </p:sp>
      </p:grpSp>
      <p:sp>
        <p:nvSpPr>
          <p:cNvPr id="42" name="textbox 42"/>
          <p:cNvSpPr/>
          <p:nvPr/>
        </p:nvSpPr>
        <p:spPr>
          <a:xfrm>
            <a:off x="5700838" y="2723496"/>
            <a:ext cx="4936490" cy="537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7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4000" kern="0" spc="20">
                <a:solidFill>
                  <a:srgbClr val="020C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强化认知  </a:t>
            </a:r>
            <a:r>
              <a:rPr sz="4000" kern="0" spc="20">
                <a:solidFill>
                  <a:srgbClr val="0B1C3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谋定而后动</a:t>
            </a:r>
            <a:endParaRPr lang="Microsoft YaHei" altLang="Microsoft YaHei" sz="4000"/>
          </a:p>
        </p:txBody>
      </p:sp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5969152"/>
            <a:ext cx="12184177" cy="8713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8" name="picture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770632" y="1597152"/>
            <a:ext cx="2176652" cy="3663695"/>
          </a:xfrm>
          <a:prstGeom prst="rect">
            <a:avLst/>
          </a:prstGeom>
        </p:spPr>
      </p:pic>
      <p:sp>
        <p:nvSpPr>
          <p:cNvPr id="50" name="textbox 50"/>
          <p:cNvSpPr/>
          <p:nvPr/>
        </p:nvSpPr>
        <p:spPr>
          <a:xfrm>
            <a:off x="6580179" y="2248027"/>
            <a:ext cx="1712595" cy="2532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98"/>
              </a:lnSpc>
            </a:pPr>
            <a:endParaRPr lang="Arial" altLang="Arial" sz="100"/>
          </a:p>
          <a:p>
            <a:pPr marL="20320" algn="l" rtl="0" eaLnBrk="0">
              <a:lnSpc>
                <a:spcPct val="90000"/>
              </a:lnSpc>
            </a:pPr>
            <a:r>
              <a:rPr sz="3200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双优化</a:t>
            </a:r>
            <a:endParaRPr lang="Microsoft YaHei" altLang="Microsoft YaHei" sz="32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20954" algn="l" rtl="0" eaLnBrk="0">
              <a:lnSpc>
                <a:spcPct val="82000"/>
              </a:lnSpc>
              <a:spcBef>
                <a:spcPts val="967"/>
              </a:spcBef>
            </a:pPr>
            <a:r>
              <a:rPr sz="3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钢筋控制</a:t>
            </a:r>
            <a:endParaRPr lang="Microsoft YaHei" altLang="Microsoft YaHei" sz="3200"/>
          </a:p>
          <a:p>
            <a:pPr marL="12700" algn="l" rtl="0" eaLnBrk="0">
              <a:lnSpc>
                <a:spcPts val="8282"/>
              </a:lnSpc>
            </a:pPr>
            <a:r>
              <a:rPr sz="3200" kern="0" spc="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成果转化</a:t>
            </a:r>
            <a:endParaRPr lang="Microsoft YaHei" altLang="Microsoft YaHei" sz="3200"/>
          </a:p>
        </p:txBody>
      </p:sp>
      <p:pic>
        <p:nvPicPr>
          <p:cNvPr id="52" name="picture 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56048" y="2271395"/>
            <a:ext cx="1555241" cy="2545816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1130227" y="145955"/>
            <a:ext cx="4147820" cy="9544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62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500" b="1" kern="0" spc="-10">
                <a:solidFill>
                  <a:srgbClr val="2E75B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强化认知 谋定而后动</a:t>
            </a:r>
            <a:endParaRPr lang="Microsoft YaHei" altLang="Microsoft YaHei" sz="3500"/>
          </a:p>
          <a:p>
            <a:pPr marL="78739" algn="l" rtl="0" eaLnBrk="0">
              <a:lnSpc>
                <a:spcPct val="94000"/>
              </a:lnSpc>
              <a:spcBef>
                <a:spcPts val="457"/>
              </a:spcBef>
            </a:pPr>
            <a:r>
              <a:rPr sz="2700" b="1" kern="0" spc="9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科技创效实质</a:t>
            </a:r>
            <a:endParaRPr lang="Microsoft YaHei" altLang="Microsoft YaHei" sz="2700"/>
          </a:p>
        </p:txBody>
      </p:sp>
      <p:pic>
        <p:nvPicPr>
          <p:cNvPr id="58" name="picture 5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5969152"/>
            <a:ext cx="12184177" cy="87134"/>
          </a:xfrm>
          <a:prstGeom prst="rect">
            <a:avLst/>
          </a:prstGeom>
        </p:spPr>
      </p:pic>
      <p:sp>
        <p:nvSpPr>
          <p:cNvPr id="60" name="textbox 60"/>
          <p:cNvSpPr/>
          <p:nvPr/>
        </p:nvSpPr>
        <p:spPr>
          <a:xfrm>
            <a:off x="0" y="143256"/>
            <a:ext cx="699769" cy="812800"/>
          </a:xfrm>
          <a:prstGeom prst="rect">
            <a:avLst/>
          </a:prstGeom>
          <a:solidFill>
            <a:srgbClr val="2E75B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algn="l" rtl="0" eaLnBrk="0">
              <a:lnSpc>
                <a:spcPct val="6773"/>
              </a:lnSpc>
            </a:pPr>
            <a:endParaRPr lang="Arial" altLang="Arial" sz="100"/>
          </a:p>
          <a:p>
            <a:pPr marL="237490" algn="l" rtl="0" eaLnBrk="0">
              <a:lnSpc>
                <a:spcPct val="68000"/>
              </a:lnSpc>
            </a:pPr>
            <a:r>
              <a:rPr sz="4400" kern="0" spc="-20">
                <a:solidFill>
                  <a:srgbClr val="FFFFFF">
                    <a:alpha val="100000"/>
                  </a:srgbClr>
                </a:solidFill>
                <a:latin typeface="Segoe UI"/>
                <a:ea typeface="Segoe UI"/>
                <a:cs typeface="Segoe UI"/>
              </a:rPr>
              <a:t>1</a:t>
            </a:r>
            <a:endParaRPr lang="Segoe UI" altLang="Segoe UI" sz="4400"/>
          </a:p>
          <a:p>
            <a:pPr marL="196850" algn="l" rtl="0" eaLnBrk="0">
              <a:lnSpc>
                <a:spcPct val="76000"/>
              </a:lnSpc>
              <a:spcBef>
                <a:spcPts val="10"/>
              </a:spcBef>
            </a:pPr>
            <a:r>
              <a:rPr sz="1700" kern="0" spc="-2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Part</a:t>
            </a:r>
            <a:endParaRPr lang="Calibri" altLang="Calibri" sz="1700"/>
          </a:p>
        </p:txBody>
      </p:sp>
      <p:sp>
        <p:nvSpPr>
          <p:cNvPr id="62" name="textbox 62"/>
          <p:cNvSpPr/>
          <p:nvPr/>
        </p:nvSpPr>
        <p:spPr>
          <a:xfrm>
            <a:off x="4096003" y="3454019"/>
            <a:ext cx="671830" cy="762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27"/>
              </a:lnSpc>
            </a:pPr>
            <a:endParaRPr lang="Arial" altLang="Arial" sz="100"/>
          </a:p>
          <a:p>
            <a:pPr marL="15240" algn="l" rtl="0" eaLnBrk="0">
              <a:lnSpc>
                <a:spcPct val="85000"/>
              </a:lnSpc>
            </a:pPr>
            <a:r>
              <a:rPr sz="2300" b="1" kern="0" spc="2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</a:t>
            </a:r>
            <a:endParaRPr lang="Microsoft YaHei" altLang="Microsoft YaHei" sz="2300"/>
          </a:p>
          <a:p>
            <a:pPr marL="12700" algn="l" rtl="0" eaLnBrk="0">
              <a:lnSpc>
                <a:spcPts val="3457"/>
              </a:lnSpc>
            </a:pPr>
            <a:r>
              <a:rPr sz="2300" b="1" kern="0" spc="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创效</a:t>
            </a:r>
            <a:endParaRPr lang="Microsoft YaHei" altLang="Microsoft YaHei" sz="2300"/>
          </a:p>
        </p:txBody>
      </p:sp>
      <p:sp>
        <p:nvSpPr>
          <p:cNvPr id="66" name="path"/>
          <p:cNvSpPr/>
          <p:nvPr/>
        </p:nvSpPr>
        <p:spPr>
          <a:xfrm>
            <a:off x="4202823" y="2847708"/>
            <a:ext cx="494906" cy="554570"/>
          </a:xfrm>
          <a:custGeom>
            <a:rect l="0" t="0" r="0" b="0"/>
            <a:pathLst>
              <a:path w="779" h="873">
                <a:moveTo>
                  <a:pt x="220" y="465"/>
                </a:moveTo>
                <a:cubicBezTo>
                  <a:pt x="251" y="465"/>
                  <a:pt x="276" y="490"/>
                  <a:pt x="276" y="521"/>
                </a:cubicBezTo>
                <a:cubicBezTo>
                  <a:pt x="276" y="552"/>
                  <a:pt x="251" y="576"/>
                  <a:pt x="220" y="576"/>
                </a:cubicBezTo>
                <a:cubicBezTo>
                  <a:pt x="189" y="576"/>
                  <a:pt x="164" y="552"/>
                  <a:pt x="164" y="521"/>
                </a:cubicBezTo>
                <a:cubicBezTo>
                  <a:pt x="164" y="490"/>
                  <a:pt x="189" y="465"/>
                  <a:pt x="220" y="465"/>
                </a:cubicBezTo>
                <a:moveTo>
                  <a:pt x="484" y="120"/>
                </a:moveTo>
                <a:cubicBezTo>
                  <a:pt x="440" y="128"/>
                  <a:pt x="440" y="128"/>
                  <a:pt x="440" y="128"/>
                </a:cubicBezTo>
                <a:cubicBezTo>
                  <a:pt x="437" y="122"/>
                  <a:pt x="435" y="118"/>
                  <a:pt x="433" y="116"/>
                </a:cubicBezTo>
                <a:cubicBezTo>
                  <a:pt x="426" y="106"/>
                  <a:pt x="404" y="105"/>
                  <a:pt x="397" y="115"/>
                </a:cubicBezTo>
                <a:cubicBezTo>
                  <a:pt x="394" y="117"/>
                  <a:pt x="393" y="120"/>
                  <a:pt x="393" y="123"/>
                </a:cubicBezTo>
                <a:cubicBezTo>
                  <a:pt x="393" y="127"/>
                  <a:pt x="394" y="130"/>
                  <a:pt x="397" y="133"/>
                </a:cubicBezTo>
                <a:cubicBezTo>
                  <a:pt x="399" y="135"/>
                  <a:pt x="402" y="137"/>
                  <a:pt x="407" y="139"/>
                </a:cubicBezTo>
                <a:cubicBezTo>
                  <a:pt x="425" y="143"/>
                  <a:pt x="425" y="143"/>
                  <a:pt x="425" y="143"/>
                </a:cubicBezTo>
                <a:cubicBezTo>
                  <a:pt x="449" y="150"/>
                  <a:pt x="465" y="157"/>
                  <a:pt x="473" y="164"/>
                </a:cubicBezTo>
                <a:cubicBezTo>
                  <a:pt x="484" y="174"/>
                  <a:pt x="489" y="186"/>
                  <a:pt x="489" y="201"/>
                </a:cubicBezTo>
                <a:cubicBezTo>
                  <a:pt x="489" y="209"/>
                  <a:pt x="487" y="217"/>
                  <a:pt x="483" y="225"/>
                </a:cubicBezTo>
                <a:cubicBezTo>
                  <a:pt x="480" y="232"/>
                  <a:pt x="475" y="238"/>
                  <a:pt x="469" y="243"/>
                </a:cubicBezTo>
                <a:cubicBezTo>
                  <a:pt x="463" y="248"/>
                  <a:pt x="456" y="251"/>
                  <a:pt x="449" y="253"/>
                </a:cubicBezTo>
                <a:cubicBezTo>
                  <a:pt x="443" y="256"/>
                  <a:pt x="434" y="257"/>
                  <a:pt x="425" y="257"/>
                </a:cubicBezTo>
                <a:cubicBezTo>
                  <a:pt x="425" y="280"/>
                  <a:pt x="425" y="280"/>
                  <a:pt x="425" y="280"/>
                </a:cubicBezTo>
                <a:cubicBezTo>
                  <a:pt x="407" y="280"/>
                  <a:pt x="407" y="280"/>
                  <a:pt x="407" y="280"/>
                </a:cubicBezTo>
                <a:cubicBezTo>
                  <a:pt x="407" y="257"/>
                  <a:pt x="407" y="257"/>
                  <a:pt x="407" y="257"/>
                </a:cubicBezTo>
                <a:cubicBezTo>
                  <a:pt x="395" y="256"/>
                  <a:pt x="386" y="254"/>
                  <a:pt x="378" y="252"/>
                </a:cubicBezTo>
                <a:cubicBezTo>
                  <a:pt x="371" y="249"/>
                  <a:pt x="365" y="245"/>
                  <a:pt x="360" y="240"/>
                </a:cubicBezTo>
                <a:cubicBezTo>
                  <a:pt x="354" y="235"/>
                  <a:pt x="350" y="230"/>
                  <a:pt x="347" y="225"/>
                </a:cubicBezTo>
                <a:cubicBezTo>
                  <a:pt x="345" y="219"/>
                  <a:pt x="342" y="212"/>
                  <a:pt x="341" y="204"/>
                </a:cubicBezTo>
                <a:cubicBezTo>
                  <a:pt x="389" y="198"/>
                  <a:pt x="389" y="198"/>
                  <a:pt x="389" y="198"/>
                </a:cubicBezTo>
                <a:cubicBezTo>
                  <a:pt x="391" y="206"/>
                  <a:pt x="393" y="212"/>
                  <a:pt x="395" y="216"/>
                </a:cubicBezTo>
                <a:cubicBezTo>
                  <a:pt x="404" y="228"/>
                  <a:pt x="429" y="230"/>
                  <a:pt x="440" y="219"/>
                </a:cubicBezTo>
                <a:cubicBezTo>
                  <a:pt x="442" y="215"/>
                  <a:pt x="444" y="211"/>
                  <a:pt x="444" y="207"/>
                </a:cubicBezTo>
                <a:cubicBezTo>
                  <a:pt x="444" y="203"/>
                  <a:pt x="443" y="200"/>
                  <a:pt x="440" y="197"/>
                </a:cubicBezTo>
                <a:cubicBezTo>
                  <a:pt x="437" y="193"/>
                  <a:pt x="432" y="190"/>
                  <a:pt x="425" y="188"/>
                </a:cubicBezTo>
                <a:cubicBezTo>
                  <a:pt x="407" y="183"/>
                  <a:pt x="407" y="183"/>
                  <a:pt x="407" y="183"/>
                </a:cubicBezTo>
                <a:cubicBezTo>
                  <a:pt x="391" y="178"/>
                  <a:pt x="380" y="174"/>
                  <a:pt x="373" y="171"/>
                </a:cubicBezTo>
                <a:cubicBezTo>
                  <a:pt x="366" y="168"/>
                  <a:pt x="360" y="163"/>
                  <a:pt x="355" y="155"/>
                </a:cubicBezTo>
                <a:cubicBezTo>
                  <a:pt x="350" y="148"/>
                  <a:pt x="348" y="139"/>
                  <a:pt x="348" y="129"/>
                </a:cubicBezTo>
                <a:cubicBezTo>
                  <a:pt x="348" y="115"/>
                  <a:pt x="353" y="103"/>
                  <a:pt x="363" y="93"/>
                </a:cubicBezTo>
                <a:cubicBezTo>
                  <a:pt x="373" y="84"/>
                  <a:pt x="388" y="79"/>
                  <a:pt x="407" y="78"/>
                </a:cubicBezTo>
                <a:cubicBezTo>
                  <a:pt x="407" y="66"/>
                  <a:pt x="407" y="66"/>
                  <a:pt x="407" y="66"/>
                </a:cubicBezTo>
                <a:cubicBezTo>
                  <a:pt x="425" y="66"/>
                  <a:pt x="425" y="66"/>
                  <a:pt x="425" y="66"/>
                </a:cubicBezTo>
                <a:cubicBezTo>
                  <a:pt x="425" y="78"/>
                  <a:pt x="425" y="78"/>
                  <a:pt x="425" y="78"/>
                </a:cubicBezTo>
                <a:cubicBezTo>
                  <a:pt x="442" y="79"/>
                  <a:pt x="456" y="83"/>
                  <a:pt x="466" y="90"/>
                </a:cubicBezTo>
                <a:cubicBezTo>
                  <a:pt x="475" y="98"/>
                  <a:pt x="481" y="108"/>
                  <a:pt x="484" y="120"/>
                </a:cubicBezTo>
                <a:moveTo>
                  <a:pt x="414" y="0"/>
                </a:moveTo>
                <a:cubicBezTo>
                  <a:pt x="319" y="0"/>
                  <a:pt x="242" y="77"/>
                  <a:pt x="242" y="172"/>
                </a:cubicBezTo>
                <a:cubicBezTo>
                  <a:pt x="242" y="266"/>
                  <a:pt x="319" y="344"/>
                  <a:pt x="414" y="344"/>
                </a:cubicBezTo>
                <a:cubicBezTo>
                  <a:pt x="509" y="344"/>
                  <a:pt x="586" y="266"/>
                  <a:pt x="586" y="172"/>
                </a:cubicBezTo>
                <a:cubicBezTo>
                  <a:pt x="586" y="77"/>
                  <a:pt x="509" y="0"/>
                  <a:pt x="414" y="0"/>
                </a:cubicBezTo>
                <a:moveTo>
                  <a:pt x="414" y="50"/>
                </a:moveTo>
                <a:cubicBezTo>
                  <a:pt x="347" y="50"/>
                  <a:pt x="292" y="104"/>
                  <a:pt x="292" y="172"/>
                </a:cubicBezTo>
                <a:cubicBezTo>
                  <a:pt x="292" y="239"/>
                  <a:pt x="347" y="293"/>
                  <a:pt x="414" y="293"/>
                </a:cubicBezTo>
                <a:cubicBezTo>
                  <a:pt x="481" y="293"/>
                  <a:pt x="535" y="239"/>
                  <a:pt x="535" y="172"/>
                </a:cubicBezTo>
                <a:cubicBezTo>
                  <a:pt x="535" y="104"/>
                  <a:pt x="481" y="50"/>
                  <a:pt x="414" y="50"/>
                </a:cubicBezTo>
                <a:moveTo>
                  <a:pt x="204" y="500"/>
                </a:moveTo>
                <a:cubicBezTo>
                  <a:pt x="187" y="500"/>
                  <a:pt x="173" y="514"/>
                  <a:pt x="173" y="531"/>
                </a:cubicBezTo>
                <a:cubicBezTo>
                  <a:pt x="173" y="548"/>
                  <a:pt x="187" y="562"/>
                  <a:pt x="204" y="562"/>
                </a:cubicBezTo>
                <a:cubicBezTo>
                  <a:pt x="221" y="562"/>
                  <a:pt x="234" y="548"/>
                  <a:pt x="234" y="531"/>
                </a:cubicBezTo>
                <a:cubicBezTo>
                  <a:pt x="234" y="514"/>
                  <a:pt x="221" y="500"/>
                  <a:pt x="204" y="500"/>
                </a:cubicBezTo>
                <a:moveTo>
                  <a:pt x="512" y="376"/>
                </a:moveTo>
                <a:cubicBezTo>
                  <a:pt x="483" y="391"/>
                  <a:pt x="449" y="399"/>
                  <a:pt x="414" y="399"/>
                </a:cubicBezTo>
                <a:cubicBezTo>
                  <a:pt x="371" y="399"/>
                  <a:pt x="332" y="387"/>
                  <a:pt x="298" y="366"/>
                </a:cubicBezTo>
                <a:cubicBezTo>
                  <a:pt x="279" y="370"/>
                  <a:pt x="262" y="375"/>
                  <a:pt x="245" y="380"/>
                </a:cubicBezTo>
                <a:cubicBezTo>
                  <a:pt x="209" y="333"/>
                  <a:pt x="209" y="333"/>
                  <a:pt x="209" y="333"/>
                </a:cubicBezTo>
                <a:cubicBezTo>
                  <a:pt x="192" y="310"/>
                  <a:pt x="184" y="314"/>
                  <a:pt x="174" y="348"/>
                </a:cubicBezTo>
                <a:cubicBezTo>
                  <a:pt x="150" y="428"/>
                  <a:pt x="150" y="428"/>
                  <a:pt x="150" y="428"/>
                </a:cubicBezTo>
                <a:cubicBezTo>
                  <a:pt x="117" y="452"/>
                  <a:pt x="91" y="481"/>
                  <a:pt x="75" y="513"/>
                </a:cubicBezTo>
                <a:cubicBezTo>
                  <a:pt x="15" y="513"/>
                  <a:pt x="15" y="513"/>
                  <a:pt x="15" y="513"/>
                </a:cubicBezTo>
                <a:cubicBezTo>
                  <a:pt x="7" y="513"/>
                  <a:pt x="0" y="520"/>
                  <a:pt x="0" y="529"/>
                </a:cubicBezTo>
                <a:cubicBezTo>
                  <a:pt x="0" y="656"/>
                  <a:pt x="0" y="656"/>
                  <a:pt x="0" y="656"/>
                </a:cubicBezTo>
                <a:cubicBezTo>
                  <a:pt x="0" y="665"/>
                  <a:pt x="7" y="672"/>
                  <a:pt x="15" y="672"/>
                </a:cubicBezTo>
                <a:cubicBezTo>
                  <a:pt x="77" y="672"/>
                  <a:pt x="77" y="672"/>
                  <a:pt x="77" y="672"/>
                </a:cubicBezTo>
                <a:cubicBezTo>
                  <a:pt x="101" y="718"/>
                  <a:pt x="144" y="756"/>
                  <a:pt x="200" y="783"/>
                </a:cubicBezTo>
                <a:cubicBezTo>
                  <a:pt x="200" y="861"/>
                  <a:pt x="200" y="861"/>
                  <a:pt x="200" y="861"/>
                </a:cubicBezTo>
                <a:cubicBezTo>
                  <a:pt x="200" y="868"/>
                  <a:pt x="205" y="873"/>
                  <a:pt x="212" y="873"/>
                </a:cubicBezTo>
                <a:cubicBezTo>
                  <a:pt x="321" y="873"/>
                  <a:pt x="321" y="873"/>
                  <a:pt x="321" y="873"/>
                </a:cubicBezTo>
                <a:cubicBezTo>
                  <a:pt x="327" y="873"/>
                  <a:pt x="333" y="868"/>
                  <a:pt x="333" y="861"/>
                </a:cubicBezTo>
                <a:cubicBezTo>
                  <a:pt x="333" y="821"/>
                  <a:pt x="333" y="821"/>
                  <a:pt x="333" y="821"/>
                </a:cubicBezTo>
                <a:cubicBezTo>
                  <a:pt x="350" y="823"/>
                  <a:pt x="367" y="824"/>
                  <a:pt x="385" y="824"/>
                </a:cubicBezTo>
                <a:cubicBezTo>
                  <a:pt x="416" y="824"/>
                  <a:pt x="446" y="821"/>
                  <a:pt x="474" y="815"/>
                </a:cubicBezTo>
                <a:cubicBezTo>
                  <a:pt x="474" y="859"/>
                  <a:pt x="474" y="859"/>
                  <a:pt x="474" y="859"/>
                </a:cubicBezTo>
                <a:cubicBezTo>
                  <a:pt x="474" y="867"/>
                  <a:pt x="480" y="873"/>
                  <a:pt x="487" y="873"/>
                </a:cubicBezTo>
                <a:cubicBezTo>
                  <a:pt x="593" y="873"/>
                  <a:pt x="593" y="873"/>
                  <a:pt x="593" y="873"/>
                </a:cubicBezTo>
                <a:cubicBezTo>
                  <a:pt x="601" y="873"/>
                  <a:pt x="607" y="867"/>
                  <a:pt x="607" y="859"/>
                </a:cubicBezTo>
                <a:cubicBezTo>
                  <a:pt x="607" y="763"/>
                  <a:pt x="607" y="763"/>
                  <a:pt x="607" y="763"/>
                </a:cubicBezTo>
                <a:cubicBezTo>
                  <a:pt x="667" y="724"/>
                  <a:pt x="707" y="669"/>
                  <a:pt x="714" y="608"/>
                </a:cubicBezTo>
                <a:cubicBezTo>
                  <a:pt x="721" y="613"/>
                  <a:pt x="730" y="616"/>
                  <a:pt x="740" y="616"/>
                </a:cubicBezTo>
                <a:cubicBezTo>
                  <a:pt x="761" y="616"/>
                  <a:pt x="779" y="603"/>
                  <a:pt x="779" y="587"/>
                </a:cubicBezTo>
                <a:cubicBezTo>
                  <a:pt x="779" y="570"/>
                  <a:pt x="761" y="557"/>
                  <a:pt x="740" y="557"/>
                </a:cubicBezTo>
                <a:cubicBezTo>
                  <a:pt x="729" y="557"/>
                  <a:pt x="720" y="561"/>
                  <a:pt x="713" y="566"/>
                </a:cubicBezTo>
                <a:cubicBezTo>
                  <a:pt x="700" y="480"/>
                  <a:pt x="621" y="408"/>
                  <a:pt x="512" y="376"/>
                </a:cubicBezTo>
              </a:path>
            </a:pathLst>
          </a:custGeom>
          <a:solidFill>
            <a:srgbClr val="59595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rect"/>
          <p:cNvSpPr/>
          <p:nvPr/>
        </p:nvSpPr>
        <p:spPr>
          <a:xfrm>
            <a:off x="819911" y="143256"/>
            <a:ext cx="156972" cy="812291"/>
          </a:xfrm>
          <a:prstGeom prst="rect">
            <a:avLst/>
          </a:prstGeom>
          <a:solidFill>
            <a:srgbClr val="2E75B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" name="group 14"/>
          <p:cNvGrpSpPr/>
          <p:nvPr/>
        </p:nvGrpSpPr>
        <p:grpSpPr>
          <a:xfrm rot="21600000">
            <a:off x="2002536" y="1194815"/>
            <a:ext cx="2450592" cy="2164626"/>
            <a:chExt cx="2450592" cy="2164626"/>
          </a:xfrm>
        </p:grpSpPr>
        <p:pic>
          <p:nvPicPr>
            <p:cNvPr id="70" name="picture 70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50592" cy="2164626"/>
            </a:xfrm>
            <a:prstGeom prst="rect">
              <a:avLst/>
            </a:prstGeom>
          </p:spPr>
        </p:pic>
        <p:sp>
          <p:nvSpPr>
            <p:cNvPr id="72" name="textbox 72"/>
            <p:cNvSpPr/>
            <p:nvPr/>
          </p:nvSpPr>
          <p:spPr>
            <a:xfrm>
              <a:off x="-12700" y="-12700"/>
              <a:ext cx="2476500" cy="22682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340359" algn="l" rtl="0" eaLnBrk="0">
                <a:lnSpc>
                  <a:spcPct val="83000"/>
                </a:lnSpc>
                <a:spcBef>
                  <a:spcPts val="2"/>
                </a:spcBef>
              </a:pPr>
              <a:r>
                <a:rPr sz="2700" b="1" kern="0" spc="-1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01</a:t>
              </a:r>
              <a:endParaRPr lang="Arial" altLang="Arial" sz="27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6543992" y="1194815"/>
            <a:ext cx="2447607" cy="2144407"/>
            <a:chExt cx="2447607" cy="2144407"/>
          </a:xfrm>
        </p:grpSpPr>
        <p:pic>
          <p:nvPicPr>
            <p:cNvPr id="74" name="picture 7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47607" cy="2144407"/>
            </a:xfrm>
            <a:prstGeom prst="rect">
              <a:avLst/>
            </a:prstGeom>
          </p:spPr>
        </p:pic>
        <p:sp>
          <p:nvSpPr>
            <p:cNvPr id="76" name="textbox 76"/>
            <p:cNvSpPr/>
            <p:nvPr/>
          </p:nvSpPr>
          <p:spPr>
            <a:xfrm>
              <a:off x="-12700" y="-12700"/>
              <a:ext cx="2473325" cy="224853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algn="l" rtl="0" eaLnBrk="0">
                <a:lnSpc>
                  <a:spcPct val="9177"/>
                </a:lnSpc>
              </a:pPr>
              <a:endParaRPr lang="Arial" altLang="Arial" sz="100"/>
            </a:p>
            <a:p>
              <a:pPr marL="339725" algn="l" rtl="0" eaLnBrk="0">
                <a:lnSpc>
                  <a:spcPct val="83000"/>
                </a:lnSpc>
              </a:pPr>
              <a:r>
                <a:rPr sz="2700" b="1" kern="0" spc="-10">
                  <a:solidFill>
                    <a:srgbClr val="FFFFFF">
                      <a:alpha val="100000"/>
                    </a:srgbClr>
                  </a:solidFill>
                  <a:latin typeface="Arial"/>
                  <a:ea typeface="Arial"/>
                  <a:cs typeface="Arial"/>
                </a:rPr>
                <a:t>02</a:t>
              </a:r>
              <a:endParaRPr lang="Arial" altLang="Arial" sz="2700"/>
            </a:p>
          </p:txBody>
        </p:sp>
      </p:grpSp>
      <p:sp>
        <p:nvSpPr>
          <p:cNvPr id="78" name="textbox 78"/>
          <p:cNvSpPr/>
          <p:nvPr/>
        </p:nvSpPr>
        <p:spPr>
          <a:xfrm>
            <a:off x="6571037" y="4283904"/>
            <a:ext cx="3351529" cy="12439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619"/>
              </a:lnSpc>
            </a:pPr>
            <a:endParaRPr lang="Arial" altLang="Arial" sz="100"/>
          </a:p>
          <a:p>
            <a:pPr marL="12700" algn="l" rtl="0" eaLnBrk="0">
              <a:lnSpc>
                <a:spcPct val="114000"/>
              </a:lnSpc>
            </a:pPr>
            <a:r>
              <a:rPr sz="1400" kern="0" spc="10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对施组</a:t>
            </a:r>
            <a:r>
              <a:rPr sz="1400" kern="0" spc="-19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400" kern="0" spc="-26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方案的优化；</a:t>
            </a:r>
            <a:r>
              <a:rPr sz="1400" kern="0" spc="-10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0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在对项目</a:t>
            </a:r>
            <a:r>
              <a:rPr sz="1400" kern="0" spc="9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实施条</a:t>
            </a:r>
            <a:r>
              <a:rPr sz="1400" kern="0" spc="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3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件及设计文件充分了解的基础上，</a:t>
            </a:r>
            <a:r>
              <a:rPr sz="1400" kern="0" spc="-26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3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</a:t>
            </a:r>
            <a:r>
              <a:rPr sz="1400" kern="0" spc="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8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证质量</a:t>
            </a:r>
            <a:r>
              <a:rPr sz="1400" kern="0" spc="-16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8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400" kern="0" spc="-23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8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工期</a:t>
            </a:r>
            <a:r>
              <a:rPr sz="1400" kern="0" spc="-18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8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400" kern="0" spc="-25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8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安全的前提下，</a:t>
            </a:r>
            <a:r>
              <a:rPr sz="1400" kern="0" spc="-25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8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对方案</a:t>
            </a:r>
            <a:r>
              <a:rPr sz="1400" kern="0" spc="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3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进行技术经济对比，</a:t>
            </a:r>
            <a:r>
              <a:rPr sz="1400" kern="0" spc="-26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3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采用公司通用的完</a:t>
            </a:r>
            <a:r>
              <a:rPr sz="1400" kern="0" spc="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6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</a:t>
            </a:r>
            <a:r>
              <a:rPr sz="1400" kern="0" spc="-17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6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400" kern="0" spc="-25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6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</a:t>
            </a:r>
            <a:r>
              <a:rPr sz="1400" kern="0" spc="-19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6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400" kern="0" spc="-25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6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合理的方案。</a:t>
            </a:r>
            <a:endParaRPr lang="Microsoft YaHei" altLang="Microsoft YaHei" sz="1400"/>
          </a:p>
        </p:txBody>
      </p:sp>
      <p:sp>
        <p:nvSpPr>
          <p:cNvPr id="80" name="textbox 80"/>
          <p:cNvSpPr/>
          <p:nvPr/>
        </p:nvSpPr>
        <p:spPr>
          <a:xfrm>
            <a:off x="1130227" y="145955"/>
            <a:ext cx="4147820" cy="967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62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500" b="1" kern="0" spc="-10">
                <a:solidFill>
                  <a:srgbClr val="2E75B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强化认知 谋定而后动</a:t>
            </a:r>
            <a:endParaRPr lang="Microsoft YaHei" altLang="Microsoft YaHei" sz="3500"/>
          </a:p>
          <a:p>
            <a:pPr marL="60325" algn="l" rtl="0" eaLnBrk="0">
              <a:lnSpc>
                <a:spcPct val="93000"/>
              </a:lnSpc>
              <a:spcBef>
                <a:spcPts val="588"/>
              </a:spcBef>
            </a:pPr>
            <a:r>
              <a:rPr sz="2700" b="1" kern="0" spc="8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双优化</a:t>
            </a:r>
            <a:endParaRPr lang="Microsoft YaHei" altLang="Microsoft YaHei" sz="2700"/>
          </a:p>
        </p:txBody>
      </p:sp>
      <p:sp>
        <p:nvSpPr>
          <p:cNvPr id="84" name="textbox 84"/>
          <p:cNvSpPr/>
          <p:nvPr/>
        </p:nvSpPr>
        <p:spPr>
          <a:xfrm>
            <a:off x="2007618" y="4283904"/>
            <a:ext cx="3034029" cy="988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95"/>
              </a:lnSpc>
            </a:pPr>
            <a:endParaRPr lang="Arial" altLang="Arial" sz="100"/>
          </a:p>
          <a:p>
            <a:pPr marL="285750" indent="-273050" algn="l" rtl="0" eaLnBrk="0">
              <a:lnSpc>
                <a:spcPct val="106000"/>
              </a:lnSpc>
              <a:tabLst>
                <a:tab pos="156210"/>
              </a:tabLst>
            </a:pPr>
            <a:r>
              <a:rPr sz="1400" kern="0" spc="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kern="0" spc="9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kern="0" spc="11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对不合理</a:t>
            </a:r>
            <a:r>
              <a:rPr sz="1400" kern="0" spc="-17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1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400" kern="0" spc="-26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1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不适应于本项目的</a:t>
            </a:r>
            <a:r>
              <a:rPr sz="1400" kern="0" spc="10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</a:t>
            </a:r>
            <a:r>
              <a:rPr sz="1400" kern="0" spc="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12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纸进行优化。</a:t>
            </a:r>
            <a:endParaRPr lang="Microsoft YaHei" altLang="Microsoft YaHei" sz="1400"/>
          </a:p>
          <a:p>
            <a:pPr algn="l" rtl="0" eaLnBrk="0">
              <a:lnSpc>
                <a:spcPct val="104000"/>
              </a:lnSpc>
            </a:pPr>
            <a:endParaRPr lang="Arial" altLang="Arial" sz="400"/>
          </a:p>
          <a:p>
            <a:pPr marL="285750" indent="-273684" algn="l" rtl="0" eaLnBrk="0">
              <a:lnSpc>
                <a:spcPct val="105000"/>
              </a:lnSpc>
              <a:spcBef>
                <a:spcPts val="4"/>
              </a:spcBef>
              <a:tabLst>
                <a:tab pos="156210"/>
              </a:tabLst>
            </a:pPr>
            <a:r>
              <a:rPr sz="1400" kern="0" spc="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1400" kern="0" spc="9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400" kern="0" spc="14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对于价格不合适的材料</a:t>
            </a:r>
            <a:r>
              <a:rPr sz="1400" kern="0" spc="13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进行优化</a:t>
            </a:r>
            <a:r>
              <a:rPr sz="1400" kern="0" spc="1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60">
                <a:solidFill>
                  <a:srgbClr val="8080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</a:t>
            </a:r>
            <a:endParaRPr lang="Microsoft YaHei" altLang="Microsoft YaHei" sz="1400"/>
          </a:p>
        </p:txBody>
      </p:sp>
      <p:pic>
        <p:nvPicPr>
          <p:cNvPr id="86" name="picture 8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020318" y="4829648"/>
            <a:ext cx="143997" cy="130971"/>
          </a:xfrm>
          <a:prstGeom prst="rect">
            <a:avLst/>
          </a:prstGeom>
        </p:spPr>
      </p:pic>
      <p:pic>
        <p:nvPicPr>
          <p:cNvPr id="88" name="picture 8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2020318" y="4317838"/>
            <a:ext cx="143997" cy="130971"/>
          </a:xfrm>
          <a:prstGeom prst="rect">
            <a:avLst/>
          </a:prstGeom>
        </p:spPr>
      </p:pic>
      <p:pic>
        <p:nvPicPr>
          <p:cNvPr id="90" name="picture 9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0" y="5969152"/>
            <a:ext cx="12184177" cy="87134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0" y="143256"/>
            <a:ext cx="699769" cy="812800"/>
          </a:xfrm>
          <a:prstGeom prst="rect">
            <a:avLst/>
          </a:prstGeom>
          <a:solidFill>
            <a:srgbClr val="2E75B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algn="l" rtl="0" eaLnBrk="0">
              <a:lnSpc>
                <a:spcPct val="6773"/>
              </a:lnSpc>
            </a:pPr>
            <a:endParaRPr lang="Arial" altLang="Arial" sz="100"/>
          </a:p>
          <a:p>
            <a:pPr marL="237490" algn="l" rtl="0" eaLnBrk="0">
              <a:lnSpc>
                <a:spcPct val="68000"/>
              </a:lnSpc>
            </a:pPr>
            <a:r>
              <a:rPr sz="4400" kern="0" spc="-20">
                <a:solidFill>
                  <a:srgbClr val="FFFFFF">
                    <a:alpha val="100000"/>
                  </a:srgbClr>
                </a:solidFill>
                <a:latin typeface="Segoe UI"/>
                <a:ea typeface="Segoe UI"/>
                <a:cs typeface="Segoe UI"/>
              </a:rPr>
              <a:t>1</a:t>
            </a:r>
            <a:endParaRPr lang="Segoe UI" altLang="Segoe UI" sz="4400"/>
          </a:p>
          <a:p>
            <a:pPr marL="196850" algn="l" rtl="0" eaLnBrk="0">
              <a:lnSpc>
                <a:spcPct val="76000"/>
              </a:lnSpc>
              <a:spcBef>
                <a:spcPts val="10"/>
              </a:spcBef>
            </a:pPr>
            <a:r>
              <a:rPr sz="1700" kern="0" spc="-2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Part</a:t>
            </a:r>
            <a:endParaRPr lang="Calibri" altLang="Calibri" sz="1700"/>
          </a:p>
        </p:txBody>
      </p:sp>
      <p:sp>
        <p:nvSpPr>
          <p:cNvPr id="96" name="textbox 96"/>
          <p:cNvSpPr/>
          <p:nvPr/>
        </p:nvSpPr>
        <p:spPr>
          <a:xfrm>
            <a:off x="6572187" y="3673665"/>
            <a:ext cx="993775" cy="273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58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700" b="1" kern="0" spc="2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方案优化</a:t>
            </a:r>
            <a:endParaRPr lang="Microsoft YaHei" altLang="Microsoft YaHei" sz="1700"/>
          </a:p>
        </p:txBody>
      </p:sp>
      <p:sp>
        <p:nvSpPr>
          <p:cNvPr id="98" name="textbox 98"/>
          <p:cNvSpPr/>
          <p:nvPr/>
        </p:nvSpPr>
        <p:spPr>
          <a:xfrm>
            <a:off x="1995957" y="3674122"/>
            <a:ext cx="993775" cy="272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3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700" b="1" kern="0" spc="20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设计优化</a:t>
            </a:r>
            <a:endParaRPr lang="Microsoft YaHei" altLang="Microsoft YaHei" sz="17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5179898" y="1885569"/>
            <a:ext cx="594030" cy="249859"/>
            <a:chExt cx="594030" cy="249859"/>
          </a:xfrm>
        </p:grpSpPr>
        <p:sp>
          <p:nvSpPr>
            <p:cNvPr id="100" name="path"/>
            <p:cNvSpPr/>
            <p:nvPr/>
          </p:nvSpPr>
          <p:spPr>
            <a:xfrm>
              <a:off x="142621" y="0"/>
              <a:ext cx="165049" cy="249859"/>
            </a:xfrm>
            <a:custGeom>
              <a:rect l="0" t="0" r="0" b="0"/>
              <a:pathLst>
                <a:path w="259" h="393">
                  <a:moveTo>
                    <a:pt x="29" y="388"/>
                  </a:moveTo>
                  <a:cubicBezTo>
                    <a:pt x="38" y="391"/>
                    <a:pt x="47" y="393"/>
                    <a:pt x="56" y="393"/>
                  </a:cubicBezTo>
                  <a:cubicBezTo>
                    <a:pt x="72" y="393"/>
                    <a:pt x="88" y="388"/>
                    <a:pt x="98" y="378"/>
                  </a:cubicBezTo>
                  <a:lnTo>
                    <a:pt x="249" y="217"/>
                  </a:lnTo>
                  <a:cubicBezTo>
                    <a:pt x="259" y="206"/>
                    <a:pt x="259" y="192"/>
                    <a:pt x="249" y="181"/>
                  </a:cubicBezTo>
                  <a:lnTo>
                    <a:pt x="98" y="20"/>
                  </a:lnTo>
                  <a:cubicBezTo>
                    <a:pt x="83" y="4"/>
                    <a:pt x="52" y="0"/>
                    <a:pt x="29" y="9"/>
                  </a:cubicBezTo>
                  <a:cubicBezTo>
                    <a:pt x="6" y="19"/>
                    <a:pt x="0" y="40"/>
                    <a:pt x="14" y="56"/>
                  </a:cubicBezTo>
                  <a:lnTo>
                    <a:pt x="149" y="199"/>
                  </a:lnTo>
                  <a:lnTo>
                    <a:pt x="14" y="341"/>
                  </a:lnTo>
                  <a:cubicBezTo>
                    <a:pt x="0" y="357"/>
                    <a:pt x="6" y="378"/>
                    <a:pt x="29" y="388"/>
                  </a:cubicBezTo>
                </a:path>
              </a:pathLst>
            </a:custGeom>
            <a:solidFill>
              <a:srgbClr val="A5C89C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85787" y="0"/>
              <a:ext cx="165062" cy="249859"/>
            </a:xfrm>
            <a:custGeom>
              <a:rect l="0" t="0" r="0" b="0"/>
              <a:pathLst>
                <a:path w="259" h="393">
                  <a:moveTo>
                    <a:pt x="29" y="388"/>
                  </a:moveTo>
                  <a:cubicBezTo>
                    <a:pt x="38" y="391"/>
                    <a:pt x="47" y="393"/>
                    <a:pt x="56" y="393"/>
                  </a:cubicBezTo>
                  <a:cubicBezTo>
                    <a:pt x="72" y="393"/>
                    <a:pt x="88" y="388"/>
                    <a:pt x="98" y="378"/>
                  </a:cubicBezTo>
                  <a:lnTo>
                    <a:pt x="249" y="217"/>
                  </a:lnTo>
                  <a:cubicBezTo>
                    <a:pt x="259" y="206"/>
                    <a:pt x="259" y="192"/>
                    <a:pt x="249" y="181"/>
                  </a:cubicBezTo>
                  <a:lnTo>
                    <a:pt x="98" y="20"/>
                  </a:lnTo>
                  <a:cubicBezTo>
                    <a:pt x="83" y="4"/>
                    <a:pt x="52" y="0"/>
                    <a:pt x="29" y="9"/>
                  </a:cubicBezTo>
                  <a:cubicBezTo>
                    <a:pt x="6" y="19"/>
                    <a:pt x="0" y="40"/>
                    <a:pt x="14" y="56"/>
                  </a:cubicBezTo>
                  <a:lnTo>
                    <a:pt x="149" y="199"/>
                  </a:lnTo>
                  <a:lnTo>
                    <a:pt x="14" y="341"/>
                  </a:lnTo>
                  <a:cubicBezTo>
                    <a:pt x="0" y="357"/>
                    <a:pt x="6" y="378"/>
                    <a:pt x="29" y="388"/>
                  </a:cubicBezTo>
                </a:path>
              </a:pathLst>
            </a:custGeom>
            <a:solidFill>
              <a:srgbClr val="69A35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28968" y="0"/>
              <a:ext cx="165062" cy="249859"/>
            </a:xfrm>
            <a:custGeom>
              <a:rect l="0" t="0" r="0" b="0"/>
              <a:pathLst>
                <a:path w="259" h="393">
                  <a:moveTo>
                    <a:pt x="29" y="388"/>
                  </a:moveTo>
                  <a:cubicBezTo>
                    <a:pt x="38" y="391"/>
                    <a:pt x="47" y="393"/>
                    <a:pt x="56" y="393"/>
                  </a:cubicBezTo>
                  <a:cubicBezTo>
                    <a:pt x="72" y="393"/>
                    <a:pt x="88" y="388"/>
                    <a:pt x="98" y="378"/>
                  </a:cubicBezTo>
                  <a:lnTo>
                    <a:pt x="249" y="217"/>
                  </a:lnTo>
                  <a:cubicBezTo>
                    <a:pt x="259" y="206"/>
                    <a:pt x="259" y="192"/>
                    <a:pt x="249" y="181"/>
                  </a:cubicBezTo>
                  <a:lnTo>
                    <a:pt x="98" y="20"/>
                  </a:lnTo>
                  <a:cubicBezTo>
                    <a:pt x="83" y="4"/>
                    <a:pt x="52" y="0"/>
                    <a:pt x="29" y="9"/>
                  </a:cubicBezTo>
                  <a:cubicBezTo>
                    <a:pt x="6" y="19"/>
                    <a:pt x="0" y="40"/>
                    <a:pt x="14" y="56"/>
                  </a:cubicBezTo>
                  <a:lnTo>
                    <a:pt x="149" y="199"/>
                  </a:lnTo>
                  <a:lnTo>
                    <a:pt x="14" y="341"/>
                  </a:lnTo>
                  <a:cubicBezTo>
                    <a:pt x="0" y="357"/>
                    <a:pt x="6" y="378"/>
                    <a:pt x="29" y="388"/>
                  </a:cubicBezTo>
                </a:path>
              </a:pathLst>
            </a:custGeom>
            <a:solidFill>
              <a:srgbClr val="4F7A44">
                <a:alpha val="7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0" y="0"/>
              <a:ext cx="165061" cy="249859"/>
            </a:xfrm>
            <a:custGeom>
              <a:rect l="0" t="0" r="0" b="0"/>
              <a:pathLst>
                <a:path w="259" h="393">
                  <a:moveTo>
                    <a:pt x="29" y="388"/>
                  </a:moveTo>
                  <a:cubicBezTo>
                    <a:pt x="38" y="391"/>
                    <a:pt x="47" y="393"/>
                    <a:pt x="56" y="393"/>
                  </a:cubicBezTo>
                  <a:cubicBezTo>
                    <a:pt x="72" y="393"/>
                    <a:pt x="88" y="388"/>
                    <a:pt x="98" y="378"/>
                  </a:cubicBezTo>
                  <a:lnTo>
                    <a:pt x="249" y="217"/>
                  </a:lnTo>
                  <a:cubicBezTo>
                    <a:pt x="259" y="206"/>
                    <a:pt x="259" y="192"/>
                    <a:pt x="249" y="181"/>
                  </a:cubicBezTo>
                  <a:lnTo>
                    <a:pt x="98" y="20"/>
                  </a:lnTo>
                  <a:cubicBezTo>
                    <a:pt x="83" y="4"/>
                    <a:pt x="52" y="0"/>
                    <a:pt x="29" y="9"/>
                  </a:cubicBezTo>
                  <a:cubicBezTo>
                    <a:pt x="6" y="19"/>
                    <a:pt x="0" y="40"/>
                    <a:pt x="14" y="56"/>
                  </a:cubicBezTo>
                  <a:lnTo>
                    <a:pt x="149" y="199"/>
                  </a:lnTo>
                  <a:lnTo>
                    <a:pt x="14" y="341"/>
                  </a:lnTo>
                  <a:cubicBezTo>
                    <a:pt x="0" y="357"/>
                    <a:pt x="6" y="378"/>
                    <a:pt x="29" y="388"/>
                  </a:cubicBezTo>
                </a:path>
              </a:pathLst>
            </a:custGeom>
            <a:solidFill>
              <a:srgbClr val="4F7A44">
                <a:alpha val="1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8" name="rect"/>
          <p:cNvSpPr/>
          <p:nvPr/>
        </p:nvSpPr>
        <p:spPr>
          <a:xfrm>
            <a:off x="819911" y="143256"/>
            <a:ext cx="156972" cy="812291"/>
          </a:xfrm>
          <a:prstGeom prst="rect">
            <a:avLst/>
          </a:prstGeom>
          <a:solidFill>
            <a:srgbClr val="2E75B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991017" y="4050321"/>
            <a:ext cx="421589" cy="38100"/>
          </a:xfrm>
          <a:prstGeom prst="rect">
            <a:avLst/>
          </a:prstGeom>
        </p:spPr>
      </p:pic>
      <p:pic>
        <p:nvPicPr>
          <p:cNvPr id="112" name="picture 11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6574663" y="4050321"/>
            <a:ext cx="421588" cy="381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4" name="picture 1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131680" y="2486329"/>
            <a:ext cx="5923457" cy="1704504"/>
          </a:xfrm>
          <a:prstGeom prst="rect">
            <a:avLst/>
          </a:prstGeom>
        </p:spPr>
      </p:pic>
      <p:grpSp>
        <p:nvGrpSpPr>
          <p:cNvPr id="20" name="group 20"/>
          <p:cNvGrpSpPr/>
          <p:nvPr/>
        </p:nvGrpSpPr>
        <p:grpSpPr>
          <a:xfrm rot="21600000">
            <a:off x="4390173" y="3676586"/>
            <a:ext cx="3410382" cy="1015123"/>
            <a:chExt cx="3410382" cy="1015123"/>
          </a:xfrm>
        </p:grpSpPr>
        <p:pic>
          <p:nvPicPr>
            <p:cNvPr id="118" name="picture 11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410382" cy="1015123"/>
            </a:xfrm>
            <a:prstGeom prst="rect">
              <a:avLst/>
            </a:prstGeom>
          </p:spPr>
        </p:pic>
        <p:sp>
          <p:nvSpPr>
            <p:cNvPr id="120" name="textbox 120"/>
            <p:cNvSpPr/>
            <p:nvPr/>
          </p:nvSpPr>
          <p:spPr>
            <a:xfrm>
              <a:off x="-12700" y="-12700"/>
              <a:ext cx="3435984" cy="10699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7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1000"/>
            </a:p>
            <a:p>
              <a:pPr marL="1035050" algn="l" rtl="0" eaLnBrk="0">
                <a:lnSpc>
                  <a:spcPct val="94000"/>
                </a:lnSpc>
                <a:spcBef>
                  <a:spcPts val="3"/>
                </a:spcBef>
              </a:pPr>
              <a:r>
                <a:rPr sz="2300" b="1" kern="0" spc="310">
                  <a:solidFill>
                    <a:srgbClr val="4040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钢筋控制</a:t>
              </a:r>
              <a:endParaRPr lang="Microsoft YaHei" altLang="Microsoft YaHei" sz="2300"/>
            </a:p>
          </p:txBody>
        </p:sp>
      </p:grpSp>
      <p:sp>
        <p:nvSpPr>
          <p:cNvPr id="122" name="textbox 122"/>
          <p:cNvSpPr/>
          <p:nvPr/>
        </p:nvSpPr>
        <p:spPr>
          <a:xfrm>
            <a:off x="1130227" y="145955"/>
            <a:ext cx="3703320" cy="967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62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500" b="1" kern="0" spc="-20">
                <a:solidFill>
                  <a:srgbClr val="2E75B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强化认知 谋定后动</a:t>
            </a:r>
            <a:endParaRPr lang="Microsoft YaHei" altLang="Microsoft YaHei" sz="3500"/>
          </a:p>
          <a:p>
            <a:pPr marL="60960" algn="l" rtl="0" eaLnBrk="0">
              <a:lnSpc>
                <a:spcPct val="94000"/>
              </a:lnSpc>
              <a:spcBef>
                <a:spcPts val="556"/>
              </a:spcBef>
            </a:pPr>
            <a:r>
              <a:rPr sz="2700" b="1" kern="0" spc="8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钢筋控制</a:t>
            </a:r>
            <a:endParaRPr lang="Microsoft YaHei" altLang="Microsoft YaHei" sz="27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876736" y="1992680"/>
            <a:ext cx="2437257" cy="1040524"/>
            <a:chExt cx="2437257" cy="1040524"/>
          </a:xfrm>
        </p:grpSpPr>
        <p:pic>
          <p:nvPicPr>
            <p:cNvPr id="124" name="picture 12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37257" cy="1040524"/>
            </a:xfrm>
            <a:prstGeom prst="rect">
              <a:avLst/>
            </a:prstGeom>
          </p:spPr>
        </p:pic>
        <p:sp>
          <p:nvSpPr>
            <p:cNvPr id="126" name="textbox 126"/>
            <p:cNvSpPr/>
            <p:nvPr/>
          </p:nvSpPr>
          <p:spPr>
            <a:xfrm>
              <a:off x="-12700" y="-12700"/>
              <a:ext cx="2463164" cy="10947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algn="l" rtl="0" eaLnBrk="0">
                <a:lnSpc>
                  <a:spcPct val="8590"/>
                </a:lnSpc>
              </a:pPr>
              <a:endParaRPr lang="Arial" altLang="Arial" sz="100"/>
            </a:p>
            <a:p>
              <a:pPr marL="281940" algn="l" rtl="0" eaLnBrk="0">
                <a:lnSpc>
                  <a:spcPct val="91000"/>
                </a:lnSpc>
              </a:pPr>
              <a:r>
                <a:rPr sz="2000" kern="0" spc="-10">
                  <a:solidFill>
                    <a:srgbClr val="85C1E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●</a:t>
              </a:r>
              <a:r>
                <a:rPr sz="2000" kern="0" spc="180">
                  <a:solidFill>
                    <a:srgbClr val="85C1E9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3000" b="1" kern="0" spc="-10" baseline="-3472">
                  <a:solidFill>
                    <a:srgbClr val="3498D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下料优化</a:t>
              </a:r>
              <a:endParaRPr lang="Microsoft YaHei" altLang="Microsoft YaHei" sz="3000" baseline="-3472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7827289" y="1992680"/>
            <a:ext cx="2437244" cy="1040524"/>
            <a:chExt cx="2437244" cy="1040524"/>
          </a:xfrm>
        </p:grpSpPr>
        <p:pic>
          <p:nvPicPr>
            <p:cNvPr id="128" name="picture 12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37244" cy="1040524"/>
            </a:xfrm>
            <a:prstGeom prst="rect">
              <a:avLst/>
            </a:prstGeom>
          </p:spPr>
        </p:pic>
        <p:sp>
          <p:nvSpPr>
            <p:cNvPr id="130" name="textbox 130"/>
            <p:cNvSpPr/>
            <p:nvPr/>
          </p:nvSpPr>
          <p:spPr>
            <a:xfrm>
              <a:off x="-12700" y="-12700"/>
              <a:ext cx="2463164" cy="10922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marL="422909" algn="l" rtl="0" eaLnBrk="0">
                <a:lnSpc>
                  <a:spcPct val="91000"/>
                </a:lnSpc>
                <a:spcBef>
                  <a:spcPts val="4"/>
                </a:spcBef>
                <a:tabLst>
                  <a:tab pos="622934"/>
                </a:tabLst>
              </a:pPr>
              <a:r>
                <a:rPr sz="2000" kern="0" spc="0">
                  <a:solidFill>
                    <a:srgbClr val="1AA3A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2000" b="1" kern="0" spc="-10">
                  <a:solidFill>
                    <a:srgbClr val="1AA3AA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损耗控制</a:t>
              </a:r>
              <a:endParaRPr lang="Microsoft YaHei" altLang="Microsoft YaHei" sz="2000"/>
            </a:p>
          </p:txBody>
        </p:sp>
        <p:sp>
          <p:nvSpPr>
            <p:cNvPr id="132" name="path"/>
            <p:cNvSpPr/>
            <p:nvPr/>
          </p:nvSpPr>
          <p:spPr>
            <a:xfrm>
              <a:off x="267728" y="448817"/>
              <a:ext cx="142874" cy="142875"/>
            </a:xfrm>
            <a:custGeom>
              <a:rect l="0" t="0" r="0" b="0"/>
              <a:pathLst>
                <a:path w="224" h="225">
                  <a:moveTo>
                    <a:pt x="0" y="112"/>
                  </a:moveTo>
                  <a:cubicBezTo>
                    <a:pt x="0" y="50"/>
                    <a:pt x="50" y="0"/>
                    <a:pt x="112" y="0"/>
                  </a:cubicBezTo>
                  <a:cubicBezTo>
                    <a:pt x="174" y="0"/>
                    <a:pt x="224" y="50"/>
                    <a:pt x="224" y="112"/>
                  </a:cubicBezTo>
                  <a:cubicBezTo>
                    <a:pt x="224" y="174"/>
                    <a:pt x="174" y="225"/>
                    <a:pt x="112" y="225"/>
                  </a:cubicBezTo>
                  <a:cubicBezTo>
                    <a:pt x="50" y="225"/>
                    <a:pt x="0" y="174"/>
                    <a:pt x="0" y="112"/>
                  </a:cubicBezTo>
                </a:path>
              </a:pathLst>
            </a:custGeom>
            <a:solidFill>
              <a:srgbClr val="5CDFE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1924685" y="1992680"/>
            <a:ext cx="2437244" cy="1040524"/>
            <a:chExt cx="2437244" cy="1040524"/>
          </a:xfrm>
        </p:grpSpPr>
        <p:pic>
          <p:nvPicPr>
            <p:cNvPr id="134" name="picture 134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21600000">
              <a:off x="0" y="0"/>
              <a:ext cx="2437244" cy="1040524"/>
            </a:xfrm>
            <a:prstGeom prst="rect">
              <a:avLst/>
            </a:prstGeom>
          </p:spPr>
        </p:pic>
        <p:sp>
          <p:nvSpPr>
            <p:cNvPr id="136" name="textbox 136"/>
            <p:cNvSpPr/>
            <p:nvPr/>
          </p:nvSpPr>
          <p:spPr>
            <a:xfrm>
              <a:off x="-12700" y="-12700"/>
              <a:ext cx="2463164" cy="10922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algn="l" rtl="0" eaLnBrk="0">
                <a:lnSpc>
                  <a:spcPct val="9345"/>
                </a:lnSpc>
              </a:pPr>
              <a:endParaRPr lang="Arial" altLang="Arial" sz="100"/>
            </a:p>
            <a:p>
              <a:pPr marL="280670" algn="l" rtl="0" eaLnBrk="0">
                <a:lnSpc>
                  <a:spcPct val="91000"/>
                </a:lnSpc>
              </a:pPr>
              <a:r>
                <a:rPr sz="2000" kern="0" spc="-10">
                  <a:solidFill>
                    <a:srgbClr val="63B0E3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●</a:t>
              </a:r>
              <a:r>
                <a:rPr sz="2000" kern="0" spc="190">
                  <a:solidFill>
                    <a:srgbClr val="63B0E3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3000" b="1" kern="0" spc="-10" baseline="-3472">
                  <a:solidFill>
                    <a:srgbClr val="1F74A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配筋优化</a:t>
              </a:r>
              <a:endParaRPr lang="Microsoft YaHei" altLang="Microsoft YaHei" sz="3000" baseline="-3472"/>
            </a:p>
          </p:txBody>
        </p:sp>
      </p:grpSp>
      <p:pic>
        <p:nvPicPr>
          <p:cNvPr id="138" name="picture 13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0" y="5969152"/>
            <a:ext cx="12184177" cy="87134"/>
          </a:xfrm>
          <a:prstGeom prst="rect">
            <a:avLst/>
          </a:prstGeom>
        </p:spPr>
      </p:pic>
      <p:sp>
        <p:nvSpPr>
          <p:cNvPr id="140" name="textbox 140"/>
          <p:cNvSpPr/>
          <p:nvPr/>
        </p:nvSpPr>
        <p:spPr>
          <a:xfrm>
            <a:off x="0" y="143256"/>
            <a:ext cx="699769" cy="812800"/>
          </a:xfrm>
          <a:prstGeom prst="rect">
            <a:avLst/>
          </a:prstGeom>
          <a:solidFill>
            <a:srgbClr val="2E75B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algn="l" rtl="0" eaLnBrk="0">
              <a:lnSpc>
                <a:spcPct val="6773"/>
              </a:lnSpc>
            </a:pPr>
            <a:endParaRPr lang="Arial" altLang="Arial" sz="100"/>
          </a:p>
          <a:p>
            <a:pPr marL="237490" algn="l" rtl="0" eaLnBrk="0">
              <a:lnSpc>
                <a:spcPct val="68000"/>
              </a:lnSpc>
            </a:pPr>
            <a:r>
              <a:rPr sz="4400" kern="0" spc="-20">
                <a:solidFill>
                  <a:srgbClr val="FFFFFF">
                    <a:alpha val="100000"/>
                  </a:srgbClr>
                </a:solidFill>
                <a:latin typeface="Segoe UI"/>
                <a:ea typeface="Segoe UI"/>
                <a:cs typeface="Segoe UI"/>
              </a:rPr>
              <a:t>1</a:t>
            </a:r>
            <a:endParaRPr lang="Segoe UI" altLang="Segoe UI" sz="4400"/>
          </a:p>
          <a:p>
            <a:pPr marL="196850" algn="l" rtl="0" eaLnBrk="0">
              <a:lnSpc>
                <a:spcPct val="76000"/>
              </a:lnSpc>
              <a:spcBef>
                <a:spcPts val="10"/>
              </a:spcBef>
            </a:pPr>
            <a:r>
              <a:rPr sz="1700" kern="0" spc="-2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Part</a:t>
            </a:r>
            <a:endParaRPr lang="Calibri" altLang="Calibri" sz="1700"/>
          </a:p>
        </p:txBody>
      </p:sp>
      <p:sp>
        <p:nvSpPr>
          <p:cNvPr id="144" name="rect"/>
          <p:cNvSpPr/>
          <p:nvPr/>
        </p:nvSpPr>
        <p:spPr>
          <a:xfrm>
            <a:off x="819911" y="143256"/>
            <a:ext cx="156972" cy="812291"/>
          </a:xfrm>
          <a:prstGeom prst="rect">
            <a:avLst/>
          </a:prstGeom>
          <a:solidFill>
            <a:srgbClr val="2E75B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6" name="picture 1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7200" y="1941576"/>
            <a:ext cx="2583179" cy="3685032"/>
          </a:xfrm>
          <a:prstGeom prst="rect">
            <a:avLst/>
          </a:prstGeom>
        </p:spPr>
      </p:pic>
      <p:graphicFrame>
        <p:nvGraphicFramePr>
          <p:cNvPr id="148" name="table 148"/>
          <p:cNvGraphicFramePr>
            <a:graphicFrameLocks noGrp="1"/>
          </p:cNvGraphicFramePr>
          <p:nvPr/>
        </p:nvGraphicFramePr>
        <p:xfrm>
          <a:off x="444500" y="1928876"/>
          <a:ext cx="4301489" cy="3710304"/>
        </p:xfrm>
        <a:graphic>
          <a:graphicData uri="http://schemas.openxmlformats.org/drawingml/2006/table">
            <a:tbl>
              <a:tblPr/>
              <a:tblGrid>
                <a:gridCol w="170687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85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960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103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50" name="picture 15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2161032" y="1941575"/>
            <a:ext cx="2572511" cy="3672840"/>
          </a:xfrm>
          <a:prstGeom prst="rect">
            <a:avLst/>
          </a:prstGeom>
        </p:spPr>
      </p:pic>
      <p:graphicFrame>
        <p:nvGraphicFramePr>
          <p:cNvPr id="152" name="table 152"/>
          <p:cNvGraphicFramePr>
            <a:graphicFrameLocks noGrp="1"/>
          </p:cNvGraphicFramePr>
          <p:nvPr/>
        </p:nvGraphicFramePr>
        <p:xfrm>
          <a:off x="8666480" y="2605532"/>
          <a:ext cx="3162934" cy="2350770"/>
        </p:xfrm>
        <a:graphic>
          <a:graphicData uri="http://schemas.openxmlformats.org/drawingml/2006/table">
            <a:tbl>
              <a:tblPr/>
              <a:tblGrid>
                <a:gridCol w="31629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3507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pSp>
        <p:nvGrpSpPr>
          <p:cNvPr id="28" name="group 28"/>
          <p:cNvGrpSpPr/>
          <p:nvPr/>
        </p:nvGrpSpPr>
        <p:grpSpPr>
          <a:xfrm rot="21600000">
            <a:off x="5089652" y="1928876"/>
            <a:ext cx="3140455" cy="2298953"/>
            <a:chExt cx="3140455" cy="2298953"/>
          </a:xfrm>
        </p:grpSpPr>
        <p:pic>
          <p:nvPicPr>
            <p:cNvPr id="154" name="picture 15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140455" cy="2298953"/>
            </a:xfrm>
            <a:prstGeom prst="rect">
              <a:avLst/>
            </a:prstGeom>
          </p:spPr>
        </p:pic>
        <p:sp>
          <p:nvSpPr>
            <p:cNvPr id="156" name="textbox 156"/>
            <p:cNvSpPr/>
            <p:nvPr/>
          </p:nvSpPr>
          <p:spPr>
            <a:xfrm>
              <a:off x="-12700" y="-12700"/>
              <a:ext cx="3166110" cy="23545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marL="668655" algn="l" rtl="0" eaLnBrk="0">
                <a:lnSpc>
                  <a:spcPct val="94000"/>
                </a:lnSpc>
                <a:spcBef>
                  <a:spcPts val="5"/>
                </a:spcBef>
              </a:pPr>
              <a:r>
                <a:rPr sz="2300" kern="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外门窗防渗漏</a:t>
              </a:r>
              <a:endParaRPr lang="Microsoft YaHei" altLang="Microsoft YaHei" sz="2300"/>
            </a:p>
          </p:txBody>
        </p:sp>
      </p:grpSp>
      <p:pic>
        <p:nvPicPr>
          <p:cNvPr id="158" name="picture 15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8704485" y="2643577"/>
            <a:ext cx="3061999" cy="2306375"/>
          </a:xfrm>
          <a:prstGeom prst="rect">
            <a:avLst/>
          </a:prstGeom>
        </p:spPr>
      </p:pic>
      <p:sp>
        <p:nvSpPr>
          <p:cNvPr id="160" name="textbox 160"/>
          <p:cNvSpPr/>
          <p:nvPr/>
        </p:nvSpPr>
        <p:spPr>
          <a:xfrm>
            <a:off x="1052075" y="1218276"/>
            <a:ext cx="9834244" cy="6438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38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2000" kern="0" spc="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公司每年对四新技术及各类科技成果进行梳理，</a:t>
            </a:r>
            <a:r>
              <a:rPr sz="2000" kern="0" spc="-4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对保证施工质</a:t>
            </a:r>
            <a:r>
              <a:rPr sz="2000" kern="0" spc="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r>
              <a:rPr sz="2000" kern="0" spc="-3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2000" kern="0" spc="-41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000" kern="0" spc="12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安全及提升科技</a:t>
            </a:r>
            <a:endParaRPr lang="Microsoft YaHei" altLang="Microsoft YaHei" sz="2000"/>
          </a:p>
          <a:p>
            <a:pPr marL="12700" algn="l" rtl="0" eaLnBrk="0">
              <a:lnSpc>
                <a:spcPts val="2877"/>
              </a:lnSpc>
            </a:pPr>
            <a:r>
              <a:rPr sz="2000" kern="0" spc="14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创效的成果转化进行</a:t>
            </a:r>
            <a:r>
              <a:rPr sz="2000" kern="0" spc="130">
                <a:solidFill>
                  <a:srgbClr val="4040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大力推广。</a:t>
            </a:r>
            <a:endParaRPr lang="Microsoft YaHei" altLang="Microsoft YaHei" sz="2000"/>
          </a:p>
        </p:txBody>
      </p:sp>
      <p:pic>
        <p:nvPicPr>
          <p:cNvPr id="162" name="picture 16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0" y="5969152"/>
            <a:ext cx="12184177" cy="87134"/>
          </a:xfrm>
          <a:prstGeom prst="rect">
            <a:avLst/>
          </a:prstGeom>
        </p:spPr>
      </p:pic>
      <p:pic>
        <p:nvPicPr>
          <p:cNvPr id="164" name="picture 16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5100828" y="4221479"/>
            <a:ext cx="3115056" cy="1818132"/>
          </a:xfrm>
          <a:prstGeom prst="rect">
            <a:avLst/>
          </a:prstGeom>
        </p:spPr>
      </p:pic>
      <p:grpSp>
        <p:nvGrpSpPr>
          <p:cNvPr id="30" name="group 30"/>
          <p:cNvGrpSpPr/>
          <p:nvPr/>
        </p:nvGrpSpPr>
        <p:grpSpPr>
          <a:xfrm rot="21600000">
            <a:off x="5301614" y="6033134"/>
            <a:ext cx="6680071" cy="712089"/>
            <a:chExt cx="6680071" cy="712089"/>
          </a:xfrm>
        </p:grpSpPr>
        <p:pic>
          <p:nvPicPr>
            <p:cNvPr id="166" name="picture 166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21600000">
              <a:off x="0" y="0"/>
              <a:ext cx="6680071" cy="712089"/>
            </a:xfrm>
            <a:prstGeom prst="rect">
              <a:avLst/>
            </a:prstGeom>
          </p:spPr>
        </p:pic>
        <p:sp>
          <p:nvSpPr>
            <p:cNvPr id="168" name="textbox 168"/>
            <p:cNvSpPr/>
            <p:nvPr/>
          </p:nvSpPr>
          <p:spPr>
            <a:xfrm>
              <a:off x="-12700" y="-12700"/>
              <a:ext cx="6705600" cy="7378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71000"/>
                </a:lnSpc>
              </a:pPr>
              <a:endParaRPr lang="Arial" altLang="Arial" sz="100"/>
            </a:p>
            <a:p>
              <a:pPr marL="152400" algn="l" rtl="0" eaLnBrk="0">
                <a:lnSpc>
                  <a:spcPct val="86000"/>
                </a:lnSpc>
              </a:pPr>
              <a:r>
                <a:rPr sz="2300" kern="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地下室外墙后浇带</a:t>
              </a:r>
              <a:endParaRPr lang="Microsoft YaHei" altLang="Microsoft YaHei" sz="2300"/>
            </a:p>
            <a:p>
              <a:pPr marL="1069975" algn="l" rtl="0" eaLnBrk="0">
                <a:lnSpc>
                  <a:spcPts val="2846"/>
                </a:lnSpc>
              </a:pPr>
              <a:r>
                <a:rPr sz="2300" kern="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封堵</a:t>
              </a:r>
              <a:endParaRPr lang="Microsoft YaHei" altLang="Microsoft YaHei" sz="2300"/>
            </a:p>
          </p:txBody>
        </p:sp>
      </p:grpSp>
      <p:sp>
        <p:nvSpPr>
          <p:cNvPr id="170" name="textbox 170"/>
          <p:cNvSpPr/>
          <p:nvPr/>
        </p:nvSpPr>
        <p:spPr>
          <a:xfrm>
            <a:off x="1130227" y="145955"/>
            <a:ext cx="3703320" cy="967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62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500" b="1" kern="0" spc="-20">
                <a:solidFill>
                  <a:srgbClr val="2E75B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强化认知 谋定后动</a:t>
            </a:r>
            <a:endParaRPr lang="Microsoft YaHei" altLang="Microsoft YaHei" sz="3500"/>
          </a:p>
          <a:p>
            <a:pPr marL="60960" algn="l" rtl="0" eaLnBrk="0">
              <a:lnSpc>
                <a:spcPct val="93000"/>
              </a:lnSpc>
              <a:spcBef>
                <a:spcPts val="588"/>
              </a:spcBef>
            </a:pPr>
            <a:r>
              <a:rPr sz="2700" b="1" kern="0" spc="8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成果转化</a:t>
            </a:r>
            <a:endParaRPr lang="Microsoft YaHei" altLang="Microsoft YaHei" sz="2700"/>
          </a:p>
        </p:txBody>
      </p:sp>
      <p:graphicFrame>
        <p:nvGraphicFramePr>
          <p:cNvPr id="172" name="table 172"/>
          <p:cNvGraphicFramePr>
            <a:graphicFrameLocks noGrp="1"/>
          </p:cNvGraphicFramePr>
          <p:nvPr/>
        </p:nvGraphicFramePr>
        <p:xfrm>
          <a:off x="970280" y="5713729"/>
          <a:ext cx="3346450" cy="655319"/>
        </p:xfrm>
        <a:graphic>
          <a:graphicData uri="http://schemas.openxmlformats.org/drawingml/2006/table">
            <a:tbl>
              <a:tblPr>
                <a:solidFill>
                  <a:srgbClr val="BDD7EE"/>
                </a:solidFill>
              </a:tblPr>
              <a:tblGrid>
                <a:gridCol w="3346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6553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74" name="table 174"/>
          <p:cNvGraphicFramePr>
            <a:graphicFrameLocks noGrp="1"/>
          </p:cNvGraphicFramePr>
          <p:nvPr/>
        </p:nvGraphicFramePr>
        <p:xfrm>
          <a:off x="8890634" y="5245734"/>
          <a:ext cx="2713990" cy="362585"/>
        </p:xfrm>
        <a:graphic>
          <a:graphicData uri="http://schemas.openxmlformats.org/drawingml/2006/table">
            <a:tbl>
              <a:tblPr>
                <a:solidFill>
                  <a:srgbClr val="BDD7EE"/>
                </a:solidFill>
              </a:tblPr>
              <a:tblGrid>
                <a:gridCol w="27139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625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200"/>
                    </a:p>
                    <a:p>
                      <a:pPr marL="294640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2300" kern="0" spc="9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混凝土智慧检测</a:t>
                      </a:r>
                      <a:endParaRPr lang="Microsoft YaHei" altLang="Microsoft YaHei" sz="2300"/>
                    </a:p>
                  </a:txBody>
                  <a:tcPr marL="0" marR="0" marT="0" marB="0">
                    <a:lnL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DD7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76" name="textbox 176"/>
          <p:cNvSpPr/>
          <p:nvPr/>
        </p:nvSpPr>
        <p:spPr>
          <a:xfrm>
            <a:off x="1491369" y="5747605"/>
            <a:ext cx="2308860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铝模竖向标准板提前</a:t>
            </a:r>
            <a:endParaRPr lang="Microsoft YaHei" altLang="Microsoft YaHei" sz="2000"/>
          </a:p>
        </p:txBody>
      </p:sp>
      <p:sp>
        <p:nvSpPr>
          <p:cNvPr id="178" name="textbox 178"/>
          <p:cNvSpPr/>
          <p:nvPr/>
        </p:nvSpPr>
        <p:spPr>
          <a:xfrm>
            <a:off x="0" y="143256"/>
            <a:ext cx="699769" cy="812800"/>
          </a:xfrm>
          <a:prstGeom prst="rect">
            <a:avLst/>
          </a:prstGeom>
          <a:solidFill>
            <a:srgbClr val="2E75B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algn="l" rtl="0" eaLnBrk="0">
              <a:lnSpc>
                <a:spcPct val="6773"/>
              </a:lnSpc>
            </a:pPr>
            <a:endParaRPr lang="Arial" altLang="Arial" sz="100"/>
          </a:p>
          <a:p>
            <a:pPr marL="237490" algn="l" rtl="0" eaLnBrk="0">
              <a:lnSpc>
                <a:spcPct val="68000"/>
              </a:lnSpc>
            </a:pPr>
            <a:r>
              <a:rPr sz="4400" kern="0" spc="-20">
                <a:solidFill>
                  <a:srgbClr val="FFFFFF">
                    <a:alpha val="100000"/>
                  </a:srgbClr>
                </a:solidFill>
                <a:latin typeface="Segoe UI"/>
                <a:ea typeface="Segoe UI"/>
                <a:cs typeface="Segoe UI"/>
              </a:rPr>
              <a:t>1</a:t>
            </a:r>
            <a:endParaRPr lang="Segoe UI" altLang="Segoe UI" sz="4400"/>
          </a:p>
          <a:p>
            <a:pPr marL="196850" algn="l" rtl="0" eaLnBrk="0">
              <a:lnSpc>
                <a:spcPct val="76000"/>
              </a:lnSpc>
              <a:spcBef>
                <a:spcPts val="10"/>
              </a:spcBef>
            </a:pPr>
            <a:r>
              <a:rPr sz="1700" kern="0" spc="-2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Part</a:t>
            </a:r>
            <a:endParaRPr lang="Calibri" altLang="Calibri" sz="1700"/>
          </a:p>
        </p:txBody>
      </p:sp>
      <p:sp>
        <p:nvSpPr>
          <p:cNvPr id="180" name="textbox 180"/>
          <p:cNvSpPr/>
          <p:nvPr/>
        </p:nvSpPr>
        <p:spPr>
          <a:xfrm>
            <a:off x="1871860" y="6051896"/>
            <a:ext cx="1547494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09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在地下室使用</a:t>
            </a:r>
            <a:endParaRPr lang="Microsoft YaHei" altLang="Microsoft YaHei" sz="2000"/>
          </a:p>
        </p:txBody>
      </p:sp>
      <p:sp>
        <p:nvSpPr>
          <p:cNvPr id="182" name="rect"/>
          <p:cNvSpPr/>
          <p:nvPr/>
        </p:nvSpPr>
        <p:spPr>
          <a:xfrm>
            <a:off x="819911" y="143256"/>
            <a:ext cx="156972" cy="812291"/>
          </a:xfrm>
          <a:prstGeom prst="rect">
            <a:avLst/>
          </a:prstGeom>
          <a:solidFill>
            <a:srgbClr val="2E75B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" name="group 32"/>
          <p:cNvGrpSpPr/>
          <p:nvPr/>
        </p:nvGrpSpPr>
        <p:grpSpPr>
          <a:xfrm rot="21600000">
            <a:off x="525780" y="1801241"/>
            <a:ext cx="3887723" cy="2700654"/>
            <a:chExt cx="3887723" cy="2700654"/>
          </a:xfrm>
        </p:grpSpPr>
        <p:grpSp>
          <p:nvGrpSpPr>
            <p:cNvPr id="34" name="group 34"/>
            <p:cNvGrpSpPr/>
            <p:nvPr/>
          </p:nvGrpSpPr>
          <p:grpSpPr>
            <a:xfrm rot="21600000">
              <a:off x="0" y="0"/>
              <a:ext cx="3887723" cy="2700654"/>
              <a:chExt cx="3887723" cy="2700654"/>
            </a:xfrm>
          </p:grpSpPr>
          <p:sp>
            <p:nvSpPr>
              <p:cNvPr id="184" name="path"/>
              <p:cNvSpPr/>
              <p:nvPr/>
            </p:nvSpPr>
            <p:spPr>
              <a:xfrm>
                <a:off x="76225" y="0"/>
                <a:ext cx="3599814" cy="2700654"/>
              </a:xfrm>
              <a:custGeom>
                <a:rect l="0" t="0" r="0" b="0"/>
                <a:pathLst>
                  <a:path w="5668" h="4252">
                    <a:moveTo>
                      <a:pt x="0" y="2192"/>
                    </a:moveTo>
                    <a:lnTo>
                      <a:pt x="0" y="2126"/>
                    </a:lnTo>
                    <a:lnTo>
                      <a:pt x="1" y="2061"/>
                    </a:lnTo>
                    <a:lnTo>
                      <a:pt x="3" y="1997"/>
                    </a:lnTo>
                    <a:lnTo>
                      <a:pt x="5" y="1933"/>
                    </a:lnTo>
                    <a:lnTo>
                      <a:pt x="8" y="1871"/>
                    </a:lnTo>
                    <a:lnTo>
                      <a:pt x="12" y="1810"/>
                    </a:lnTo>
                    <a:lnTo>
                      <a:pt x="17" y="1750"/>
                    </a:lnTo>
                    <a:lnTo>
                      <a:pt x="22" y="1690"/>
                    </a:lnTo>
                    <a:lnTo>
                      <a:pt x="28" y="1632"/>
                    </a:lnTo>
                    <a:lnTo>
                      <a:pt x="35" y="1575"/>
                    </a:lnTo>
                    <a:lnTo>
                      <a:pt x="42" y="1518"/>
                    </a:lnTo>
                    <a:lnTo>
                      <a:pt x="50" y="1463"/>
                    </a:lnTo>
                    <a:lnTo>
                      <a:pt x="59" y="1408"/>
                    </a:lnTo>
                    <a:lnTo>
                      <a:pt x="69" y="1355"/>
                    </a:lnTo>
                    <a:lnTo>
                      <a:pt x="79" y="1303"/>
                    </a:lnTo>
                    <a:lnTo>
                      <a:pt x="90" y="1251"/>
                    </a:lnTo>
                    <a:lnTo>
                      <a:pt x="101" y="1201"/>
                    </a:lnTo>
                    <a:lnTo>
                      <a:pt x="114" y="1151"/>
                    </a:lnTo>
                    <a:lnTo>
                      <a:pt x="127" y="1103"/>
                    </a:lnTo>
                    <a:lnTo>
                      <a:pt x="141" y="1055"/>
                    </a:lnTo>
                    <a:lnTo>
                      <a:pt x="155" y="1009"/>
                    </a:lnTo>
                    <a:lnTo>
                      <a:pt x="170" y="963"/>
                    </a:lnTo>
                    <a:lnTo>
                      <a:pt x="186" y="919"/>
                    </a:lnTo>
                    <a:lnTo>
                      <a:pt x="203" y="875"/>
                    </a:lnTo>
                    <a:lnTo>
                      <a:pt x="220" y="833"/>
                    </a:lnTo>
                    <a:lnTo>
                      <a:pt x="238" y="791"/>
                    </a:lnTo>
                    <a:lnTo>
                      <a:pt x="257" y="750"/>
                    </a:lnTo>
                    <a:lnTo>
                      <a:pt x="276" y="711"/>
                    </a:lnTo>
                    <a:lnTo>
                      <a:pt x="296" y="672"/>
                    </a:lnTo>
                    <a:lnTo>
                      <a:pt x="317" y="635"/>
                    </a:lnTo>
                    <a:lnTo>
                      <a:pt x="339" y="598"/>
                    </a:lnTo>
                    <a:lnTo>
                      <a:pt x="361" y="562"/>
                    </a:lnTo>
                    <a:lnTo>
                      <a:pt x="384" y="528"/>
                    </a:lnTo>
                    <a:lnTo>
                      <a:pt x="407" y="494"/>
                    </a:lnTo>
                    <a:lnTo>
                      <a:pt x="431" y="462"/>
                    </a:lnTo>
                    <a:lnTo>
                      <a:pt x="456" y="430"/>
                    </a:lnTo>
                    <a:lnTo>
                      <a:pt x="482" y="400"/>
                    </a:lnTo>
                    <a:lnTo>
                      <a:pt x="508" y="371"/>
                    </a:lnTo>
                    <a:lnTo>
                      <a:pt x="534" y="343"/>
                    </a:lnTo>
                    <a:lnTo>
                      <a:pt x="562" y="316"/>
                    </a:lnTo>
                    <a:lnTo>
                      <a:pt x="590" y="290"/>
                    </a:lnTo>
                    <a:lnTo>
                      <a:pt x="618" y="266"/>
                    </a:lnTo>
                    <a:lnTo>
                      <a:pt x="647" y="242"/>
                    </a:lnTo>
                    <a:lnTo>
                      <a:pt x="677" y="219"/>
                    </a:lnTo>
                    <a:lnTo>
                      <a:pt x="708" y="198"/>
                    </a:lnTo>
                    <a:lnTo>
                      <a:pt x="739" y="178"/>
                    </a:lnTo>
                    <a:lnTo>
                      <a:pt x="770" y="158"/>
                    </a:lnTo>
                    <a:lnTo>
                      <a:pt x="803" y="140"/>
                    </a:lnTo>
                    <a:lnTo>
                      <a:pt x="836" y="123"/>
                    </a:lnTo>
                    <a:lnTo>
                      <a:pt x="869" y="107"/>
                    </a:lnTo>
                    <a:lnTo>
                      <a:pt x="904" y="92"/>
                    </a:lnTo>
                    <a:lnTo>
                      <a:pt x="938" y="79"/>
                    </a:lnTo>
                    <a:lnTo>
                      <a:pt x="974" y="66"/>
                    </a:lnTo>
                    <a:lnTo>
                      <a:pt x="1010" y="54"/>
                    </a:lnTo>
                    <a:lnTo>
                      <a:pt x="1047" y="44"/>
                    </a:lnTo>
                    <a:lnTo>
                      <a:pt x="1084" y="35"/>
                    </a:lnTo>
                    <a:lnTo>
                      <a:pt x="1122" y="26"/>
                    </a:lnTo>
                    <a:lnTo>
                      <a:pt x="1161" y="19"/>
                    </a:lnTo>
                    <a:lnTo>
                      <a:pt x="1200" y="13"/>
                    </a:lnTo>
                    <a:lnTo>
                      <a:pt x="1240" y="8"/>
                    </a:lnTo>
                    <a:lnTo>
                      <a:pt x="1281" y="4"/>
                    </a:lnTo>
                    <a:lnTo>
                      <a:pt x="1322" y="2"/>
                    </a:lnTo>
                    <a:lnTo>
                      <a:pt x="1363" y="0"/>
                    </a:lnTo>
                    <a:lnTo>
                      <a:pt x="1406" y="0"/>
                    </a:lnTo>
                    <a:lnTo>
                      <a:pt x="1446" y="0"/>
                    </a:lnTo>
                    <a:lnTo>
                      <a:pt x="1486" y="2"/>
                    </a:lnTo>
                    <a:lnTo>
                      <a:pt x="1525" y="4"/>
                    </a:lnTo>
                    <a:lnTo>
                      <a:pt x="1564" y="8"/>
                    </a:lnTo>
                    <a:lnTo>
                      <a:pt x="1602" y="12"/>
                    </a:lnTo>
                    <a:lnTo>
                      <a:pt x="1639" y="18"/>
                    </a:lnTo>
                    <a:lnTo>
                      <a:pt x="1676" y="25"/>
                    </a:lnTo>
                    <a:lnTo>
                      <a:pt x="1711" y="32"/>
                    </a:lnTo>
                    <a:lnTo>
                      <a:pt x="1747" y="41"/>
                    </a:lnTo>
                    <a:lnTo>
                      <a:pt x="1782" y="51"/>
                    </a:lnTo>
                    <a:lnTo>
                      <a:pt x="1816" y="61"/>
                    </a:lnTo>
                    <a:lnTo>
                      <a:pt x="1849" y="73"/>
                    </a:lnTo>
                    <a:lnTo>
                      <a:pt x="1882" y="86"/>
                    </a:lnTo>
                    <a:lnTo>
                      <a:pt x="1914" y="100"/>
                    </a:lnTo>
                    <a:lnTo>
                      <a:pt x="1945" y="115"/>
                    </a:lnTo>
                    <a:lnTo>
                      <a:pt x="1976" y="131"/>
                    </a:lnTo>
                    <a:lnTo>
                      <a:pt x="2007" y="147"/>
                    </a:lnTo>
                    <a:lnTo>
                      <a:pt x="2036" y="165"/>
                    </a:lnTo>
                    <a:lnTo>
                      <a:pt x="2065" y="184"/>
                    </a:lnTo>
                    <a:lnTo>
                      <a:pt x="2094" y="204"/>
                    </a:lnTo>
                    <a:lnTo>
                      <a:pt x="2121" y="225"/>
                    </a:lnTo>
                    <a:lnTo>
                      <a:pt x="2148" y="247"/>
                    </a:lnTo>
                    <a:lnTo>
                      <a:pt x="2175" y="270"/>
                    </a:lnTo>
                    <a:lnTo>
                      <a:pt x="2200" y="294"/>
                    </a:lnTo>
                    <a:lnTo>
                      <a:pt x="2226" y="320"/>
                    </a:lnTo>
                    <a:lnTo>
                      <a:pt x="2250" y="346"/>
                    </a:lnTo>
                    <a:lnTo>
                      <a:pt x="2274" y="373"/>
                    </a:lnTo>
                    <a:lnTo>
                      <a:pt x="2297" y="401"/>
                    </a:lnTo>
                    <a:lnTo>
                      <a:pt x="2320" y="430"/>
                    </a:lnTo>
                    <a:lnTo>
                      <a:pt x="2342" y="460"/>
                    </a:lnTo>
                    <a:lnTo>
                      <a:pt x="2363" y="492"/>
                    </a:lnTo>
                    <a:lnTo>
                      <a:pt x="2384" y="524"/>
                    </a:lnTo>
                    <a:lnTo>
                      <a:pt x="2404" y="557"/>
                    </a:lnTo>
                    <a:lnTo>
                      <a:pt x="2423" y="591"/>
                    </a:lnTo>
                    <a:lnTo>
                      <a:pt x="2442" y="627"/>
                    </a:lnTo>
                    <a:lnTo>
                      <a:pt x="2460" y="663"/>
                    </a:lnTo>
                    <a:lnTo>
                      <a:pt x="2478" y="700"/>
                    </a:lnTo>
                    <a:lnTo>
                      <a:pt x="2495" y="739"/>
                    </a:lnTo>
                    <a:lnTo>
                      <a:pt x="2511" y="778"/>
                    </a:lnTo>
                    <a:lnTo>
                      <a:pt x="2526" y="819"/>
                    </a:lnTo>
                    <a:lnTo>
                      <a:pt x="2541" y="860"/>
                    </a:lnTo>
                    <a:lnTo>
                      <a:pt x="2556" y="903"/>
                    </a:lnTo>
                    <a:lnTo>
                      <a:pt x="2569" y="946"/>
                    </a:lnTo>
                    <a:lnTo>
                      <a:pt x="2582" y="991"/>
                    </a:lnTo>
                    <a:lnTo>
                      <a:pt x="2595" y="1036"/>
                    </a:lnTo>
                    <a:lnTo>
                      <a:pt x="2607" y="1083"/>
                    </a:lnTo>
                    <a:lnTo>
                      <a:pt x="2618" y="1131"/>
                    </a:lnTo>
                    <a:lnTo>
                      <a:pt x="2628" y="1179"/>
                    </a:lnTo>
                    <a:lnTo>
                      <a:pt x="2638" y="1229"/>
                    </a:lnTo>
                    <a:lnTo>
                      <a:pt x="2647" y="1280"/>
                    </a:lnTo>
                    <a:lnTo>
                      <a:pt x="2656" y="1331"/>
                    </a:lnTo>
                    <a:lnTo>
                      <a:pt x="2664" y="1384"/>
                    </a:lnTo>
                    <a:lnTo>
                      <a:pt x="2671" y="1438"/>
                    </a:lnTo>
                    <a:lnTo>
                      <a:pt x="2678" y="1493"/>
                    </a:lnTo>
                    <a:lnTo>
                      <a:pt x="2684" y="1548"/>
                    </a:lnTo>
                    <a:lnTo>
                      <a:pt x="2689" y="1605"/>
                    </a:lnTo>
                    <a:lnTo>
                      <a:pt x="2694" y="1663"/>
                    </a:lnTo>
                    <a:lnTo>
                      <a:pt x="2698" y="1722"/>
                    </a:lnTo>
                    <a:lnTo>
                      <a:pt x="2702" y="1782"/>
                    </a:lnTo>
                    <a:lnTo>
                      <a:pt x="2705" y="1843"/>
                    </a:lnTo>
                    <a:lnTo>
                      <a:pt x="2707" y="1905"/>
                    </a:lnTo>
                    <a:lnTo>
                      <a:pt x="2709" y="1968"/>
                    </a:lnTo>
                    <a:lnTo>
                      <a:pt x="2709" y="2032"/>
                    </a:lnTo>
                    <a:lnTo>
                      <a:pt x="2710" y="2097"/>
                    </a:lnTo>
                    <a:lnTo>
                      <a:pt x="2709" y="2161"/>
                    </a:lnTo>
                    <a:lnTo>
                      <a:pt x="2708" y="2224"/>
                    </a:lnTo>
                    <a:lnTo>
                      <a:pt x="2707" y="2286"/>
                    </a:lnTo>
                    <a:lnTo>
                      <a:pt x="2704" y="2348"/>
                    </a:lnTo>
                    <a:lnTo>
                      <a:pt x="2701" y="2408"/>
                    </a:lnTo>
                    <a:lnTo>
                      <a:pt x="2697" y="2467"/>
                    </a:lnTo>
                    <a:lnTo>
                      <a:pt x="2693" y="2526"/>
                    </a:lnTo>
                    <a:lnTo>
                      <a:pt x="2688" y="2584"/>
                    </a:lnTo>
                    <a:lnTo>
                      <a:pt x="2682" y="2640"/>
                    </a:lnTo>
                    <a:lnTo>
                      <a:pt x="2675" y="2696"/>
                    </a:lnTo>
                    <a:lnTo>
                      <a:pt x="2668" y="2751"/>
                    </a:lnTo>
                    <a:lnTo>
                      <a:pt x="2660" y="2805"/>
                    </a:lnTo>
                    <a:lnTo>
                      <a:pt x="2651" y="2858"/>
                    </a:lnTo>
                    <a:lnTo>
                      <a:pt x="2642" y="2910"/>
                    </a:lnTo>
                    <a:lnTo>
                      <a:pt x="2632" y="2961"/>
                    </a:lnTo>
                    <a:lnTo>
                      <a:pt x="2621" y="3012"/>
                    </a:lnTo>
                    <a:lnTo>
                      <a:pt x="2610" y="3061"/>
                    </a:lnTo>
                    <a:lnTo>
                      <a:pt x="2598" y="3109"/>
                    </a:lnTo>
                    <a:lnTo>
                      <a:pt x="2585" y="3157"/>
                    </a:lnTo>
                    <a:lnTo>
                      <a:pt x="2571" y="3204"/>
                    </a:lnTo>
                    <a:lnTo>
                      <a:pt x="2557" y="3249"/>
                    </a:lnTo>
                    <a:lnTo>
                      <a:pt x="2542" y="3294"/>
                    </a:lnTo>
                    <a:lnTo>
                      <a:pt x="2527" y="3338"/>
                    </a:lnTo>
                    <a:lnTo>
                      <a:pt x="2511" y="3381"/>
                    </a:lnTo>
                    <a:lnTo>
                      <a:pt x="2494" y="3423"/>
                    </a:lnTo>
                    <a:lnTo>
                      <a:pt x="2476" y="3464"/>
                    </a:lnTo>
                    <a:lnTo>
                      <a:pt x="2458" y="3504"/>
                    </a:lnTo>
                    <a:lnTo>
                      <a:pt x="2439" y="3543"/>
                    </a:lnTo>
                    <a:lnTo>
                      <a:pt x="2419" y="3582"/>
                    </a:lnTo>
                    <a:lnTo>
                      <a:pt x="2399" y="3619"/>
                    </a:lnTo>
                    <a:lnTo>
                      <a:pt x="2378" y="3655"/>
                    </a:lnTo>
                    <a:lnTo>
                      <a:pt x="2356" y="3691"/>
                    </a:lnTo>
                    <a:lnTo>
                      <a:pt x="2333" y="3726"/>
                    </a:lnTo>
                    <a:lnTo>
                      <a:pt x="2310" y="3759"/>
                    </a:lnTo>
                    <a:lnTo>
                      <a:pt x="2287" y="3791"/>
                    </a:lnTo>
                    <a:lnTo>
                      <a:pt x="2262" y="3823"/>
                    </a:lnTo>
                    <a:lnTo>
                      <a:pt x="2237" y="3853"/>
                    </a:lnTo>
                    <a:lnTo>
                      <a:pt x="2212" y="3882"/>
                    </a:lnTo>
                    <a:lnTo>
                      <a:pt x="2186" y="3910"/>
                    </a:lnTo>
                    <a:lnTo>
                      <a:pt x="2159" y="3937"/>
                    </a:lnTo>
                    <a:lnTo>
                      <a:pt x="2132" y="3962"/>
                    </a:lnTo>
                    <a:lnTo>
                      <a:pt x="2104" y="3987"/>
                    </a:lnTo>
                    <a:lnTo>
                      <a:pt x="2075" y="4011"/>
                    </a:lnTo>
                    <a:lnTo>
                      <a:pt x="2046" y="4033"/>
                    </a:lnTo>
                    <a:lnTo>
                      <a:pt x="2016" y="4055"/>
                    </a:lnTo>
                    <a:lnTo>
                      <a:pt x="1986" y="4075"/>
                    </a:lnTo>
                    <a:lnTo>
                      <a:pt x="1955" y="4094"/>
                    </a:lnTo>
                    <a:lnTo>
                      <a:pt x="1923" y="4112"/>
                    </a:lnTo>
                    <a:lnTo>
                      <a:pt x="1891" y="4129"/>
                    </a:lnTo>
                    <a:lnTo>
                      <a:pt x="1858" y="4145"/>
                    </a:lnTo>
                    <a:lnTo>
                      <a:pt x="1824" y="4160"/>
                    </a:lnTo>
                    <a:lnTo>
                      <a:pt x="1790" y="4174"/>
                    </a:lnTo>
                    <a:lnTo>
                      <a:pt x="1755" y="4186"/>
                    </a:lnTo>
                    <a:lnTo>
                      <a:pt x="1720" y="4198"/>
                    </a:lnTo>
                    <a:lnTo>
                      <a:pt x="1684" y="4208"/>
                    </a:lnTo>
                    <a:lnTo>
                      <a:pt x="1648" y="4217"/>
                    </a:lnTo>
                    <a:lnTo>
                      <a:pt x="1610" y="4226"/>
                    </a:lnTo>
                    <a:lnTo>
                      <a:pt x="1572" y="4233"/>
                    </a:lnTo>
                    <a:lnTo>
                      <a:pt x="1534" y="4239"/>
                    </a:lnTo>
                    <a:lnTo>
                      <a:pt x="1495" y="4244"/>
                    </a:lnTo>
                    <a:lnTo>
                      <a:pt x="1455" y="4248"/>
                    </a:lnTo>
                    <a:lnTo>
                      <a:pt x="1415" y="4250"/>
                    </a:lnTo>
                    <a:lnTo>
                      <a:pt x="1374" y="4252"/>
                    </a:lnTo>
                    <a:lnTo>
                      <a:pt x="1333" y="4252"/>
                    </a:lnTo>
                    <a:lnTo>
                      <a:pt x="1291" y="4252"/>
                    </a:lnTo>
                    <a:lnTo>
                      <a:pt x="1251" y="4250"/>
                    </a:lnTo>
                    <a:lnTo>
                      <a:pt x="1211" y="4248"/>
                    </a:lnTo>
                    <a:lnTo>
                      <a:pt x="1171" y="4244"/>
                    </a:lnTo>
                    <a:lnTo>
                      <a:pt x="1133" y="4240"/>
                    </a:lnTo>
                    <a:lnTo>
                      <a:pt x="1094" y="4234"/>
                    </a:lnTo>
                    <a:lnTo>
                      <a:pt x="1057" y="4228"/>
                    </a:lnTo>
                    <a:lnTo>
                      <a:pt x="1020" y="4220"/>
                    </a:lnTo>
                    <a:lnTo>
                      <a:pt x="984" y="4212"/>
                    </a:lnTo>
                    <a:lnTo>
                      <a:pt x="949" y="4202"/>
                    </a:lnTo>
                    <a:lnTo>
                      <a:pt x="914" y="4192"/>
                    </a:lnTo>
                    <a:lnTo>
                      <a:pt x="880" y="4180"/>
                    </a:lnTo>
                    <a:lnTo>
                      <a:pt x="846" y="4167"/>
                    </a:lnTo>
                    <a:lnTo>
                      <a:pt x="813" y="4154"/>
                    </a:lnTo>
                    <a:lnTo>
                      <a:pt x="781" y="4139"/>
                    </a:lnTo>
                    <a:lnTo>
                      <a:pt x="749" y="4124"/>
                    </a:lnTo>
                    <a:lnTo>
                      <a:pt x="718" y="4107"/>
                    </a:lnTo>
                    <a:lnTo>
                      <a:pt x="688" y="4090"/>
                    </a:lnTo>
                    <a:lnTo>
                      <a:pt x="659" y="4071"/>
                    </a:lnTo>
                    <a:lnTo>
                      <a:pt x="630" y="4051"/>
                    </a:lnTo>
                    <a:lnTo>
                      <a:pt x="601" y="4031"/>
                    </a:lnTo>
                    <a:lnTo>
                      <a:pt x="574" y="4009"/>
                    </a:lnTo>
                    <a:lnTo>
                      <a:pt x="547" y="3986"/>
                    </a:lnTo>
                    <a:lnTo>
                      <a:pt x="520" y="3963"/>
                    </a:lnTo>
                    <a:lnTo>
                      <a:pt x="495" y="3938"/>
                    </a:lnTo>
                    <a:lnTo>
                      <a:pt x="470" y="3912"/>
                    </a:lnTo>
                    <a:lnTo>
                      <a:pt x="445" y="3886"/>
                    </a:lnTo>
                    <a:lnTo>
                      <a:pt x="421" y="3858"/>
                    </a:lnTo>
                    <a:lnTo>
                      <a:pt x="398" y="3829"/>
                    </a:lnTo>
                    <a:lnTo>
                      <a:pt x="376" y="3800"/>
                    </a:lnTo>
                    <a:lnTo>
                      <a:pt x="354" y="3769"/>
                    </a:lnTo>
                    <a:lnTo>
                      <a:pt x="333" y="3737"/>
                    </a:lnTo>
                    <a:lnTo>
                      <a:pt x="312" y="3705"/>
                    </a:lnTo>
                    <a:lnTo>
                      <a:pt x="292" y="3671"/>
                    </a:lnTo>
                    <a:lnTo>
                      <a:pt x="273" y="3636"/>
                    </a:lnTo>
                    <a:lnTo>
                      <a:pt x="255" y="3601"/>
                    </a:lnTo>
                    <a:lnTo>
                      <a:pt x="237" y="3564"/>
                    </a:lnTo>
                    <a:lnTo>
                      <a:pt x="220" y="3526"/>
                    </a:lnTo>
                    <a:lnTo>
                      <a:pt x="203" y="3487"/>
                    </a:lnTo>
                    <a:lnTo>
                      <a:pt x="187" y="3448"/>
                    </a:lnTo>
                    <a:lnTo>
                      <a:pt x="172" y="3407"/>
                    </a:lnTo>
                    <a:lnTo>
                      <a:pt x="157" y="3365"/>
                    </a:lnTo>
                    <a:lnTo>
                      <a:pt x="143" y="3323"/>
                    </a:lnTo>
                    <a:lnTo>
                      <a:pt x="130" y="3279"/>
                    </a:lnTo>
                    <a:lnTo>
                      <a:pt x="117" y="3234"/>
                    </a:lnTo>
                    <a:lnTo>
                      <a:pt x="105" y="3188"/>
                    </a:lnTo>
                    <a:lnTo>
                      <a:pt x="94" y="3141"/>
                    </a:lnTo>
                    <a:lnTo>
                      <a:pt x="83" y="3094"/>
                    </a:lnTo>
                    <a:lnTo>
                      <a:pt x="73" y="3045"/>
                    </a:lnTo>
                    <a:lnTo>
                      <a:pt x="63" y="2995"/>
                    </a:lnTo>
                    <a:lnTo>
                      <a:pt x="55" y="2944"/>
                    </a:lnTo>
                    <a:lnTo>
                      <a:pt x="46" y="2892"/>
                    </a:lnTo>
                    <a:lnTo>
                      <a:pt x="39" y="2840"/>
                    </a:lnTo>
                    <a:lnTo>
                      <a:pt x="32" y="2786"/>
                    </a:lnTo>
                    <a:lnTo>
                      <a:pt x="26" y="2731"/>
                    </a:lnTo>
                    <a:lnTo>
                      <a:pt x="20" y="2675"/>
                    </a:lnTo>
                    <a:lnTo>
                      <a:pt x="15" y="2618"/>
                    </a:lnTo>
                    <a:lnTo>
                      <a:pt x="11" y="2561"/>
                    </a:lnTo>
                    <a:lnTo>
                      <a:pt x="8" y="2502"/>
                    </a:lnTo>
                    <a:lnTo>
                      <a:pt x="5" y="2442"/>
                    </a:lnTo>
                    <a:lnTo>
                      <a:pt x="2" y="2381"/>
                    </a:lnTo>
                    <a:lnTo>
                      <a:pt x="1" y="2319"/>
                    </a:lnTo>
                    <a:lnTo>
                      <a:pt x="0" y="2256"/>
                    </a:lnTo>
                    <a:lnTo>
                      <a:pt x="0" y="2192"/>
                    </a:lnTo>
                    <a:close/>
                    <a:moveTo>
                      <a:pt x="798" y="2171"/>
                    </a:moveTo>
                    <a:lnTo>
                      <a:pt x="798" y="2259"/>
                    </a:lnTo>
                    <a:lnTo>
                      <a:pt x="800" y="2343"/>
                    </a:lnTo>
                    <a:lnTo>
                      <a:pt x="803" y="2425"/>
                    </a:lnTo>
                    <a:lnTo>
                      <a:pt x="807" y="2505"/>
                    </a:lnTo>
                    <a:lnTo>
                      <a:pt x="812" y="2581"/>
                    </a:lnTo>
                    <a:lnTo>
                      <a:pt x="818" y="2655"/>
                    </a:lnTo>
                    <a:lnTo>
                      <a:pt x="825" y="2726"/>
                    </a:lnTo>
                    <a:lnTo>
                      <a:pt x="833" y="2794"/>
                    </a:lnTo>
                    <a:lnTo>
                      <a:pt x="842" y="2859"/>
                    </a:lnTo>
                    <a:lnTo>
                      <a:pt x="853" y="2922"/>
                    </a:lnTo>
                    <a:lnTo>
                      <a:pt x="864" y="2981"/>
                    </a:lnTo>
                    <a:lnTo>
                      <a:pt x="877" y="3038"/>
                    </a:lnTo>
                    <a:lnTo>
                      <a:pt x="890" y="3092"/>
                    </a:lnTo>
                    <a:lnTo>
                      <a:pt x="905" y="3144"/>
                    </a:lnTo>
                    <a:lnTo>
                      <a:pt x="921" y="3192"/>
                    </a:lnTo>
                    <a:lnTo>
                      <a:pt x="929" y="3216"/>
                    </a:lnTo>
                    <a:lnTo>
                      <a:pt x="938" y="3238"/>
                    </a:lnTo>
                    <a:lnTo>
                      <a:pt x="947" y="3260"/>
                    </a:lnTo>
                    <a:lnTo>
                      <a:pt x="956" y="3281"/>
                    </a:lnTo>
                    <a:lnTo>
                      <a:pt x="965" y="3302"/>
                    </a:lnTo>
                    <a:lnTo>
                      <a:pt x="975" y="3322"/>
                    </a:lnTo>
                    <a:lnTo>
                      <a:pt x="985" y="3341"/>
                    </a:lnTo>
                    <a:lnTo>
                      <a:pt x="995" y="3359"/>
                    </a:lnTo>
                    <a:lnTo>
                      <a:pt x="1006" y="3377"/>
                    </a:lnTo>
                    <a:lnTo>
                      <a:pt x="1016" y="3394"/>
                    </a:lnTo>
                    <a:lnTo>
                      <a:pt x="1027" y="3410"/>
                    </a:lnTo>
                    <a:lnTo>
                      <a:pt x="1039" y="3426"/>
                    </a:lnTo>
                    <a:lnTo>
                      <a:pt x="1050" y="3441"/>
                    </a:lnTo>
                    <a:lnTo>
                      <a:pt x="1062" y="3455"/>
                    </a:lnTo>
                    <a:lnTo>
                      <a:pt x="1074" y="3469"/>
                    </a:lnTo>
                    <a:lnTo>
                      <a:pt x="1087" y="3482"/>
                    </a:lnTo>
                    <a:lnTo>
                      <a:pt x="1100" y="3494"/>
                    </a:lnTo>
                    <a:lnTo>
                      <a:pt x="1112" y="3505"/>
                    </a:lnTo>
                    <a:lnTo>
                      <a:pt x="1126" y="3516"/>
                    </a:lnTo>
                    <a:lnTo>
                      <a:pt x="1139" y="3526"/>
                    </a:lnTo>
                    <a:lnTo>
                      <a:pt x="1153" y="3535"/>
                    </a:lnTo>
                    <a:lnTo>
                      <a:pt x="1167" y="3544"/>
                    </a:lnTo>
                    <a:lnTo>
                      <a:pt x="1181" y="3552"/>
                    </a:lnTo>
                    <a:lnTo>
                      <a:pt x="1196" y="3559"/>
                    </a:lnTo>
                    <a:lnTo>
                      <a:pt x="1211" y="3566"/>
                    </a:lnTo>
                    <a:lnTo>
                      <a:pt x="1226" y="3572"/>
                    </a:lnTo>
                    <a:lnTo>
                      <a:pt x="1241" y="3577"/>
                    </a:lnTo>
                    <a:lnTo>
                      <a:pt x="1257" y="3582"/>
                    </a:lnTo>
                    <a:lnTo>
                      <a:pt x="1273" y="3585"/>
                    </a:lnTo>
                    <a:lnTo>
                      <a:pt x="1289" y="3589"/>
                    </a:lnTo>
                    <a:lnTo>
                      <a:pt x="1306" y="3591"/>
                    </a:lnTo>
                    <a:lnTo>
                      <a:pt x="1323" y="3593"/>
                    </a:lnTo>
                    <a:lnTo>
                      <a:pt x="1340" y="3594"/>
                    </a:lnTo>
                    <a:lnTo>
                      <a:pt x="1357" y="3594"/>
                    </a:lnTo>
                    <a:lnTo>
                      <a:pt x="1374" y="3594"/>
                    </a:lnTo>
                    <a:lnTo>
                      <a:pt x="1391" y="3593"/>
                    </a:lnTo>
                    <a:lnTo>
                      <a:pt x="1407" y="3591"/>
                    </a:lnTo>
                    <a:lnTo>
                      <a:pt x="1424" y="3588"/>
                    </a:lnTo>
                    <a:lnTo>
                      <a:pt x="1440" y="3585"/>
                    </a:lnTo>
                    <a:lnTo>
                      <a:pt x="1455" y="3581"/>
                    </a:lnTo>
                    <a:lnTo>
                      <a:pt x="1471" y="3577"/>
                    </a:lnTo>
                    <a:lnTo>
                      <a:pt x="1486" y="3571"/>
                    </a:lnTo>
                    <a:lnTo>
                      <a:pt x="1501" y="3565"/>
                    </a:lnTo>
                    <a:lnTo>
                      <a:pt x="1515" y="3558"/>
                    </a:lnTo>
                    <a:lnTo>
                      <a:pt x="1530" y="3551"/>
                    </a:lnTo>
                    <a:lnTo>
                      <a:pt x="1544" y="3543"/>
                    </a:lnTo>
                    <a:lnTo>
                      <a:pt x="1558" y="3534"/>
                    </a:lnTo>
                    <a:lnTo>
                      <a:pt x="1571" y="3524"/>
                    </a:lnTo>
                    <a:lnTo>
                      <a:pt x="1584" y="3514"/>
                    </a:lnTo>
                    <a:lnTo>
                      <a:pt x="1597" y="3502"/>
                    </a:lnTo>
                    <a:lnTo>
                      <a:pt x="1610" y="3491"/>
                    </a:lnTo>
                    <a:lnTo>
                      <a:pt x="1623" y="3478"/>
                    </a:lnTo>
                    <a:lnTo>
                      <a:pt x="1635" y="3465"/>
                    </a:lnTo>
                    <a:lnTo>
                      <a:pt x="1647" y="3451"/>
                    </a:lnTo>
                    <a:lnTo>
                      <a:pt x="1658" y="3436"/>
                    </a:lnTo>
                    <a:lnTo>
                      <a:pt x="1670" y="3421"/>
                    </a:lnTo>
                    <a:lnTo>
                      <a:pt x="1681" y="3405"/>
                    </a:lnTo>
                    <a:lnTo>
                      <a:pt x="1692" y="3388"/>
                    </a:lnTo>
                    <a:lnTo>
                      <a:pt x="1702" y="3370"/>
                    </a:lnTo>
                    <a:lnTo>
                      <a:pt x="1713" y="3352"/>
                    </a:lnTo>
                    <a:lnTo>
                      <a:pt x="1723" y="3333"/>
                    </a:lnTo>
                    <a:lnTo>
                      <a:pt x="1733" y="3314"/>
                    </a:lnTo>
                    <a:lnTo>
                      <a:pt x="1742" y="3293"/>
                    </a:lnTo>
                    <a:lnTo>
                      <a:pt x="1751" y="3272"/>
                    </a:lnTo>
                    <a:lnTo>
                      <a:pt x="1760" y="3250"/>
                    </a:lnTo>
                    <a:lnTo>
                      <a:pt x="1769" y="3228"/>
                    </a:lnTo>
                    <a:lnTo>
                      <a:pt x="1778" y="3204"/>
                    </a:lnTo>
                    <a:lnTo>
                      <a:pt x="1786" y="3180"/>
                    </a:lnTo>
                    <a:lnTo>
                      <a:pt x="1801" y="3130"/>
                    </a:lnTo>
                    <a:lnTo>
                      <a:pt x="1816" y="3077"/>
                    </a:lnTo>
                    <a:lnTo>
                      <a:pt x="1829" y="3022"/>
                    </a:lnTo>
                    <a:lnTo>
                      <a:pt x="1842" y="2963"/>
                    </a:lnTo>
                    <a:lnTo>
                      <a:pt x="1853" y="2901"/>
                    </a:lnTo>
                    <a:lnTo>
                      <a:pt x="1863" y="2837"/>
                    </a:lnTo>
                    <a:lnTo>
                      <a:pt x="1872" y="2770"/>
                    </a:lnTo>
                    <a:lnTo>
                      <a:pt x="1880" y="2700"/>
                    </a:lnTo>
                    <a:lnTo>
                      <a:pt x="1887" y="2627"/>
                    </a:lnTo>
                    <a:lnTo>
                      <a:pt x="1893" y="2551"/>
                    </a:lnTo>
                    <a:lnTo>
                      <a:pt x="1898" y="2472"/>
                    </a:lnTo>
                    <a:lnTo>
                      <a:pt x="1902" y="2391"/>
                    </a:lnTo>
                    <a:lnTo>
                      <a:pt x="1904" y="2306"/>
                    </a:lnTo>
                    <a:lnTo>
                      <a:pt x="1906" y="2219"/>
                    </a:lnTo>
                    <a:lnTo>
                      <a:pt x="1906" y="2129"/>
                    </a:lnTo>
                    <a:lnTo>
                      <a:pt x="1906" y="2038"/>
                    </a:lnTo>
                    <a:lnTo>
                      <a:pt x="1904" y="1951"/>
                    </a:lnTo>
                    <a:lnTo>
                      <a:pt x="1902" y="1866"/>
                    </a:lnTo>
                    <a:lnTo>
                      <a:pt x="1898" y="1784"/>
                    </a:lnTo>
                    <a:lnTo>
                      <a:pt x="1893" y="1705"/>
                    </a:lnTo>
                    <a:lnTo>
                      <a:pt x="1888" y="1629"/>
                    </a:lnTo>
                    <a:lnTo>
                      <a:pt x="1881" y="1556"/>
                    </a:lnTo>
                    <a:lnTo>
                      <a:pt x="1873" y="1485"/>
                    </a:lnTo>
                    <a:lnTo>
                      <a:pt x="1864" y="1418"/>
                    </a:lnTo>
                    <a:lnTo>
                      <a:pt x="1854" y="1353"/>
                    </a:lnTo>
                    <a:lnTo>
                      <a:pt x="1843" y="1291"/>
                    </a:lnTo>
                    <a:lnTo>
                      <a:pt x="1831" y="1232"/>
                    </a:lnTo>
                    <a:lnTo>
                      <a:pt x="1818" y="1176"/>
                    </a:lnTo>
                    <a:lnTo>
                      <a:pt x="1804" y="1123"/>
                    </a:lnTo>
                    <a:lnTo>
                      <a:pt x="1789" y="1073"/>
                    </a:lnTo>
                    <a:lnTo>
                      <a:pt x="1773" y="1026"/>
                    </a:lnTo>
                    <a:lnTo>
                      <a:pt x="1764" y="1003"/>
                    </a:lnTo>
                    <a:lnTo>
                      <a:pt x="1756" y="981"/>
                    </a:lnTo>
                    <a:lnTo>
                      <a:pt x="1747" y="960"/>
                    </a:lnTo>
                    <a:lnTo>
                      <a:pt x="1737" y="939"/>
                    </a:lnTo>
                    <a:lnTo>
                      <a:pt x="1728" y="920"/>
                    </a:lnTo>
                    <a:lnTo>
                      <a:pt x="1718" y="901"/>
                    </a:lnTo>
                    <a:lnTo>
                      <a:pt x="1708" y="882"/>
                    </a:lnTo>
                    <a:lnTo>
                      <a:pt x="1698" y="865"/>
                    </a:lnTo>
                    <a:lnTo>
                      <a:pt x="1687" y="848"/>
                    </a:lnTo>
                    <a:lnTo>
                      <a:pt x="1676" y="832"/>
                    </a:lnTo>
                    <a:lnTo>
                      <a:pt x="1665" y="816"/>
                    </a:lnTo>
                    <a:lnTo>
                      <a:pt x="1654" y="802"/>
                    </a:lnTo>
                    <a:lnTo>
                      <a:pt x="1642" y="787"/>
                    </a:lnTo>
                    <a:lnTo>
                      <a:pt x="1630" y="774"/>
                    </a:lnTo>
                    <a:lnTo>
                      <a:pt x="1618" y="762"/>
                    </a:lnTo>
                    <a:lnTo>
                      <a:pt x="1606" y="750"/>
                    </a:lnTo>
                    <a:lnTo>
                      <a:pt x="1593" y="739"/>
                    </a:lnTo>
                    <a:lnTo>
                      <a:pt x="1580" y="728"/>
                    </a:lnTo>
                    <a:lnTo>
                      <a:pt x="1567" y="719"/>
                    </a:lnTo>
                    <a:lnTo>
                      <a:pt x="1553" y="710"/>
                    </a:lnTo>
                    <a:lnTo>
                      <a:pt x="1540" y="701"/>
                    </a:lnTo>
                    <a:lnTo>
                      <a:pt x="1526" y="694"/>
                    </a:lnTo>
                    <a:lnTo>
                      <a:pt x="1512" y="687"/>
                    </a:lnTo>
                    <a:lnTo>
                      <a:pt x="1497" y="681"/>
                    </a:lnTo>
                    <a:lnTo>
                      <a:pt x="1482" y="675"/>
                    </a:lnTo>
                    <a:lnTo>
                      <a:pt x="1467" y="671"/>
                    </a:lnTo>
                    <a:lnTo>
                      <a:pt x="1452" y="667"/>
                    </a:lnTo>
                    <a:lnTo>
                      <a:pt x="1436" y="664"/>
                    </a:lnTo>
                    <a:lnTo>
                      <a:pt x="1421" y="661"/>
                    </a:lnTo>
                    <a:lnTo>
                      <a:pt x="1405" y="659"/>
                    </a:lnTo>
                    <a:lnTo>
                      <a:pt x="1388" y="658"/>
                    </a:lnTo>
                    <a:lnTo>
                      <a:pt x="1372" y="658"/>
                    </a:lnTo>
                    <a:lnTo>
                      <a:pt x="1354" y="658"/>
                    </a:lnTo>
                    <a:lnTo>
                      <a:pt x="1336" y="659"/>
                    </a:lnTo>
                    <a:lnTo>
                      <a:pt x="1319" y="661"/>
                    </a:lnTo>
                    <a:lnTo>
                      <a:pt x="1302" y="664"/>
                    </a:lnTo>
                    <a:lnTo>
                      <a:pt x="1286" y="667"/>
                    </a:lnTo>
                    <a:lnTo>
                      <a:pt x="1269" y="671"/>
                    </a:lnTo>
                    <a:lnTo>
                      <a:pt x="1253" y="676"/>
                    </a:lnTo>
                    <a:lnTo>
                      <a:pt x="1237" y="682"/>
                    </a:lnTo>
                    <a:lnTo>
                      <a:pt x="1222" y="688"/>
                    </a:lnTo>
                    <a:lnTo>
                      <a:pt x="1206" y="695"/>
                    </a:lnTo>
                    <a:lnTo>
                      <a:pt x="1191" y="703"/>
                    </a:lnTo>
                    <a:lnTo>
                      <a:pt x="1177" y="711"/>
                    </a:lnTo>
                    <a:lnTo>
                      <a:pt x="1162" y="720"/>
                    </a:lnTo>
                    <a:lnTo>
                      <a:pt x="1148" y="730"/>
                    </a:lnTo>
                    <a:lnTo>
                      <a:pt x="1134" y="741"/>
                    </a:lnTo>
                    <a:lnTo>
                      <a:pt x="1121" y="752"/>
                    </a:lnTo>
                    <a:lnTo>
                      <a:pt x="1107" y="765"/>
                    </a:lnTo>
                    <a:lnTo>
                      <a:pt x="1094" y="778"/>
                    </a:lnTo>
                    <a:lnTo>
                      <a:pt x="1082" y="791"/>
                    </a:lnTo>
                    <a:lnTo>
                      <a:pt x="1069" y="806"/>
                    </a:lnTo>
                    <a:lnTo>
                      <a:pt x="1057" y="821"/>
                    </a:lnTo>
                    <a:lnTo>
                      <a:pt x="1045" y="837"/>
                    </a:lnTo>
                    <a:lnTo>
                      <a:pt x="1033" y="853"/>
                    </a:lnTo>
                    <a:lnTo>
                      <a:pt x="1022" y="871"/>
                    </a:lnTo>
                    <a:lnTo>
                      <a:pt x="1011" y="889"/>
                    </a:lnTo>
                    <a:lnTo>
                      <a:pt x="1000" y="908"/>
                    </a:lnTo>
                    <a:lnTo>
                      <a:pt x="990" y="927"/>
                    </a:lnTo>
                    <a:lnTo>
                      <a:pt x="980" y="948"/>
                    </a:lnTo>
                    <a:lnTo>
                      <a:pt x="970" y="969"/>
                    </a:lnTo>
                    <a:lnTo>
                      <a:pt x="960" y="990"/>
                    </a:lnTo>
                    <a:lnTo>
                      <a:pt x="951" y="1013"/>
                    </a:lnTo>
                    <a:lnTo>
                      <a:pt x="941" y="1036"/>
                    </a:lnTo>
                    <a:lnTo>
                      <a:pt x="933" y="1060"/>
                    </a:lnTo>
                    <a:lnTo>
                      <a:pt x="924" y="1085"/>
                    </a:lnTo>
                    <a:lnTo>
                      <a:pt x="916" y="1110"/>
                    </a:lnTo>
                    <a:lnTo>
                      <a:pt x="908" y="1137"/>
                    </a:lnTo>
                    <a:lnTo>
                      <a:pt x="893" y="1191"/>
                    </a:lnTo>
                    <a:lnTo>
                      <a:pt x="879" y="1249"/>
                    </a:lnTo>
                    <a:lnTo>
                      <a:pt x="866" y="1310"/>
                    </a:lnTo>
                    <a:lnTo>
                      <a:pt x="854" y="1373"/>
                    </a:lnTo>
                    <a:lnTo>
                      <a:pt x="843" y="1440"/>
                    </a:lnTo>
                    <a:lnTo>
                      <a:pt x="834" y="1509"/>
                    </a:lnTo>
                    <a:lnTo>
                      <a:pt x="825" y="1581"/>
                    </a:lnTo>
                    <a:lnTo>
                      <a:pt x="818" y="1657"/>
                    </a:lnTo>
                    <a:lnTo>
                      <a:pt x="812" y="1735"/>
                    </a:lnTo>
                    <a:lnTo>
                      <a:pt x="807" y="1816"/>
                    </a:lnTo>
                    <a:lnTo>
                      <a:pt x="803" y="1901"/>
                    </a:lnTo>
                    <a:lnTo>
                      <a:pt x="800" y="1988"/>
                    </a:lnTo>
                    <a:lnTo>
                      <a:pt x="799" y="2078"/>
                    </a:lnTo>
                    <a:lnTo>
                      <a:pt x="798" y="2171"/>
                    </a:lnTo>
                  </a:path>
                  <a:path w="5668" h="4252">
                    <a:moveTo>
                      <a:pt x="4064" y="3467"/>
                    </a:moveTo>
                    <a:lnTo>
                      <a:pt x="5668" y="3467"/>
                    </a:lnTo>
                    <a:lnTo>
                      <a:pt x="5668" y="4181"/>
                    </a:lnTo>
                    <a:lnTo>
                      <a:pt x="3154" y="4181"/>
                    </a:lnTo>
                    <a:lnTo>
                      <a:pt x="3154" y="3876"/>
                    </a:lnTo>
                    <a:lnTo>
                      <a:pt x="3154" y="3836"/>
                    </a:lnTo>
                    <a:lnTo>
                      <a:pt x="3155" y="3796"/>
                    </a:lnTo>
                    <a:lnTo>
                      <a:pt x="3157" y="3757"/>
                    </a:lnTo>
                    <a:lnTo>
                      <a:pt x="3160" y="3718"/>
                    </a:lnTo>
                    <a:lnTo>
                      <a:pt x="3164" y="3680"/>
                    </a:lnTo>
                    <a:lnTo>
                      <a:pt x="3169" y="3642"/>
                    </a:lnTo>
                    <a:lnTo>
                      <a:pt x="3174" y="3605"/>
                    </a:lnTo>
                    <a:lnTo>
                      <a:pt x="3181" y="3568"/>
                    </a:lnTo>
                    <a:lnTo>
                      <a:pt x="3188" y="3532"/>
                    </a:lnTo>
                    <a:lnTo>
                      <a:pt x="3196" y="3496"/>
                    </a:lnTo>
                    <a:lnTo>
                      <a:pt x="3205" y="3460"/>
                    </a:lnTo>
                    <a:lnTo>
                      <a:pt x="3215" y="3425"/>
                    </a:lnTo>
                    <a:lnTo>
                      <a:pt x="3225" y="3390"/>
                    </a:lnTo>
                    <a:lnTo>
                      <a:pt x="3237" y="3356"/>
                    </a:lnTo>
                    <a:lnTo>
                      <a:pt x="3249" y="3322"/>
                    </a:lnTo>
                    <a:lnTo>
                      <a:pt x="3262" y="3289"/>
                    </a:lnTo>
                    <a:lnTo>
                      <a:pt x="3276" y="3256"/>
                    </a:lnTo>
                    <a:lnTo>
                      <a:pt x="3291" y="3223"/>
                    </a:lnTo>
                    <a:lnTo>
                      <a:pt x="3306" y="3190"/>
                    </a:lnTo>
                    <a:lnTo>
                      <a:pt x="3322" y="3158"/>
                    </a:lnTo>
                    <a:lnTo>
                      <a:pt x="3338" y="3126"/>
                    </a:lnTo>
                    <a:lnTo>
                      <a:pt x="3355" y="3095"/>
                    </a:lnTo>
                    <a:lnTo>
                      <a:pt x="3373" y="3063"/>
                    </a:lnTo>
                    <a:lnTo>
                      <a:pt x="3391" y="3032"/>
                    </a:lnTo>
                    <a:lnTo>
                      <a:pt x="3410" y="3001"/>
                    </a:lnTo>
                    <a:lnTo>
                      <a:pt x="3430" y="2971"/>
                    </a:lnTo>
                    <a:lnTo>
                      <a:pt x="3450" y="2941"/>
                    </a:lnTo>
                    <a:lnTo>
                      <a:pt x="3471" y="2911"/>
                    </a:lnTo>
                    <a:lnTo>
                      <a:pt x="3493" y="2881"/>
                    </a:lnTo>
                    <a:lnTo>
                      <a:pt x="3515" y="2852"/>
                    </a:lnTo>
                    <a:lnTo>
                      <a:pt x="3538" y="2823"/>
                    </a:lnTo>
                    <a:lnTo>
                      <a:pt x="3561" y="2794"/>
                    </a:lnTo>
                    <a:lnTo>
                      <a:pt x="3586" y="2765"/>
                    </a:lnTo>
                    <a:lnTo>
                      <a:pt x="3612" y="2735"/>
                    </a:lnTo>
                    <a:lnTo>
                      <a:pt x="3640" y="2705"/>
                    </a:lnTo>
                    <a:lnTo>
                      <a:pt x="3670" y="2674"/>
                    </a:lnTo>
                    <a:lnTo>
                      <a:pt x="3701" y="2642"/>
                    </a:lnTo>
                    <a:lnTo>
                      <a:pt x="3734" y="2610"/>
                    </a:lnTo>
                    <a:lnTo>
                      <a:pt x="3768" y="2578"/>
                    </a:lnTo>
                    <a:lnTo>
                      <a:pt x="3804" y="2544"/>
                    </a:lnTo>
                    <a:lnTo>
                      <a:pt x="3842" y="2511"/>
                    </a:lnTo>
                    <a:lnTo>
                      <a:pt x="3881" y="2476"/>
                    </a:lnTo>
                    <a:lnTo>
                      <a:pt x="3922" y="2441"/>
                    </a:lnTo>
                    <a:lnTo>
                      <a:pt x="3965" y="2405"/>
                    </a:lnTo>
                    <a:lnTo>
                      <a:pt x="4009" y="2369"/>
                    </a:lnTo>
                    <a:lnTo>
                      <a:pt x="4055" y="2332"/>
                    </a:lnTo>
                    <a:lnTo>
                      <a:pt x="4152" y="2256"/>
                    </a:lnTo>
                    <a:lnTo>
                      <a:pt x="4197" y="2219"/>
                    </a:lnTo>
                    <a:lnTo>
                      <a:pt x="4240" y="2183"/>
                    </a:lnTo>
                    <a:lnTo>
                      <a:pt x="4282" y="2147"/>
                    </a:lnTo>
                    <a:lnTo>
                      <a:pt x="4322" y="2112"/>
                    </a:lnTo>
                    <a:lnTo>
                      <a:pt x="4360" y="2077"/>
                    </a:lnTo>
                    <a:lnTo>
                      <a:pt x="4396" y="2043"/>
                    </a:lnTo>
                    <a:lnTo>
                      <a:pt x="4431" y="2009"/>
                    </a:lnTo>
                    <a:lnTo>
                      <a:pt x="4464" y="1976"/>
                    </a:lnTo>
                    <a:lnTo>
                      <a:pt x="4495" y="1943"/>
                    </a:lnTo>
                    <a:lnTo>
                      <a:pt x="4524" y="1911"/>
                    </a:lnTo>
                    <a:lnTo>
                      <a:pt x="4552" y="1879"/>
                    </a:lnTo>
                    <a:lnTo>
                      <a:pt x="4578" y="1848"/>
                    </a:lnTo>
                    <a:lnTo>
                      <a:pt x="4602" y="1818"/>
                    </a:lnTo>
                    <a:lnTo>
                      <a:pt x="4625" y="1788"/>
                    </a:lnTo>
                    <a:lnTo>
                      <a:pt x="4646" y="1758"/>
                    </a:lnTo>
                    <a:lnTo>
                      <a:pt x="4665" y="1729"/>
                    </a:lnTo>
                    <a:lnTo>
                      <a:pt x="4683" y="1700"/>
                    </a:lnTo>
                    <a:lnTo>
                      <a:pt x="4699" y="1671"/>
                    </a:lnTo>
                    <a:lnTo>
                      <a:pt x="4715" y="1642"/>
                    </a:lnTo>
                    <a:lnTo>
                      <a:pt x="4729" y="1613"/>
                    </a:lnTo>
                    <a:lnTo>
                      <a:pt x="4742" y="1583"/>
                    </a:lnTo>
                    <a:lnTo>
                      <a:pt x="4754" y="1553"/>
                    </a:lnTo>
                    <a:lnTo>
                      <a:pt x="4765" y="1523"/>
                    </a:lnTo>
                    <a:lnTo>
                      <a:pt x="4775" y="1492"/>
                    </a:lnTo>
                    <a:lnTo>
                      <a:pt x="4783" y="1462"/>
                    </a:lnTo>
                    <a:lnTo>
                      <a:pt x="4791" y="1431"/>
                    </a:lnTo>
                    <a:lnTo>
                      <a:pt x="4797" y="1400"/>
                    </a:lnTo>
                    <a:lnTo>
                      <a:pt x="4802" y="1369"/>
                    </a:lnTo>
                    <a:lnTo>
                      <a:pt x="4806" y="1338"/>
                    </a:lnTo>
                    <a:lnTo>
                      <a:pt x="4809" y="1306"/>
                    </a:lnTo>
                    <a:lnTo>
                      <a:pt x="4811" y="1274"/>
                    </a:lnTo>
                    <a:lnTo>
                      <a:pt x="4811" y="1242"/>
                    </a:lnTo>
                    <a:lnTo>
                      <a:pt x="4811" y="1208"/>
                    </a:lnTo>
                    <a:lnTo>
                      <a:pt x="4809" y="1175"/>
                    </a:lnTo>
                    <a:lnTo>
                      <a:pt x="4807" y="1143"/>
                    </a:lnTo>
                    <a:lnTo>
                      <a:pt x="4803" y="1112"/>
                    </a:lnTo>
                    <a:lnTo>
                      <a:pt x="4798" y="1082"/>
                    </a:lnTo>
                    <a:lnTo>
                      <a:pt x="4792" y="1053"/>
                    </a:lnTo>
                    <a:lnTo>
                      <a:pt x="4785" y="1026"/>
                    </a:lnTo>
                    <a:lnTo>
                      <a:pt x="4777" y="999"/>
                    </a:lnTo>
                    <a:lnTo>
                      <a:pt x="4767" y="974"/>
                    </a:lnTo>
                    <a:lnTo>
                      <a:pt x="4757" y="949"/>
                    </a:lnTo>
                    <a:lnTo>
                      <a:pt x="4746" y="926"/>
                    </a:lnTo>
                    <a:lnTo>
                      <a:pt x="4733" y="904"/>
                    </a:lnTo>
                    <a:lnTo>
                      <a:pt x="4720" y="883"/>
                    </a:lnTo>
                    <a:lnTo>
                      <a:pt x="4705" y="863"/>
                    </a:lnTo>
                    <a:lnTo>
                      <a:pt x="4689" y="844"/>
                    </a:lnTo>
                    <a:lnTo>
                      <a:pt x="4672" y="826"/>
                    </a:lnTo>
                    <a:lnTo>
                      <a:pt x="4654" y="809"/>
                    </a:lnTo>
                    <a:lnTo>
                      <a:pt x="4635" y="793"/>
                    </a:lnTo>
                    <a:lnTo>
                      <a:pt x="4615" y="779"/>
                    </a:lnTo>
                    <a:lnTo>
                      <a:pt x="4594" y="765"/>
                    </a:lnTo>
                    <a:lnTo>
                      <a:pt x="4572" y="753"/>
                    </a:lnTo>
                    <a:lnTo>
                      <a:pt x="4548" y="741"/>
                    </a:lnTo>
                    <a:lnTo>
                      <a:pt x="4524" y="731"/>
                    </a:lnTo>
                    <a:lnTo>
                      <a:pt x="4498" y="722"/>
                    </a:lnTo>
                    <a:lnTo>
                      <a:pt x="4472" y="714"/>
                    </a:lnTo>
                    <a:lnTo>
                      <a:pt x="4444" y="707"/>
                    </a:lnTo>
                    <a:lnTo>
                      <a:pt x="4415" y="701"/>
                    </a:lnTo>
                    <a:lnTo>
                      <a:pt x="4385" y="696"/>
                    </a:lnTo>
                    <a:lnTo>
                      <a:pt x="4354" y="692"/>
                    </a:lnTo>
                    <a:lnTo>
                      <a:pt x="4322" y="689"/>
                    </a:lnTo>
                    <a:lnTo>
                      <a:pt x="4289" y="688"/>
                    </a:lnTo>
                    <a:lnTo>
                      <a:pt x="4255" y="687"/>
                    </a:lnTo>
                    <a:lnTo>
                      <a:pt x="4224" y="687"/>
                    </a:lnTo>
                    <a:lnTo>
                      <a:pt x="4194" y="689"/>
                    </a:lnTo>
                    <a:lnTo>
                      <a:pt x="4164" y="691"/>
                    </a:lnTo>
                    <a:lnTo>
                      <a:pt x="4133" y="694"/>
                    </a:lnTo>
                    <a:lnTo>
                      <a:pt x="4103" y="697"/>
                    </a:lnTo>
                    <a:lnTo>
                      <a:pt x="4073" y="702"/>
                    </a:lnTo>
                    <a:lnTo>
                      <a:pt x="4043" y="707"/>
                    </a:lnTo>
                    <a:lnTo>
                      <a:pt x="4013" y="714"/>
                    </a:lnTo>
                    <a:lnTo>
                      <a:pt x="3984" y="721"/>
                    </a:lnTo>
                    <a:lnTo>
                      <a:pt x="3954" y="729"/>
                    </a:lnTo>
                    <a:lnTo>
                      <a:pt x="3924" y="737"/>
                    </a:lnTo>
                    <a:lnTo>
                      <a:pt x="3895" y="747"/>
                    </a:lnTo>
                    <a:lnTo>
                      <a:pt x="3865" y="757"/>
                    </a:lnTo>
                    <a:lnTo>
                      <a:pt x="3836" y="768"/>
                    </a:lnTo>
                    <a:lnTo>
                      <a:pt x="3807" y="780"/>
                    </a:lnTo>
                    <a:lnTo>
                      <a:pt x="3777" y="793"/>
                    </a:lnTo>
                    <a:lnTo>
                      <a:pt x="3748" y="807"/>
                    </a:lnTo>
                    <a:lnTo>
                      <a:pt x="3719" y="821"/>
                    </a:lnTo>
                    <a:lnTo>
                      <a:pt x="3690" y="837"/>
                    </a:lnTo>
                    <a:lnTo>
                      <a:pt x="3662" y="853"/>
                    </a:lnTo>
                    <a:lnTo>
                      <a:pt x="3633" y="870"/>
                    </a:lnTo>
                    <a:lnTo>
                      <a:pt x="3604" y="888"/>
                    </a:lnTo>
                    <a:lnTo>
                      <a:pt x="3575" y="907"/>
                    </a:lnTo>
                    <a:lnTo>
                      <a:pt x="3547" y="926"/>
                    </a:lnTo>
                    <a:lnTo>
                      <a:pt x="3519" y="946"/>
                    </a:lnTo>
                    <a:lnTo>
                      <a:pt x="3490" y="967"/>
                    </a:lnTo>
                    <a:lnTo>
                      <a:pt x="3462" y="989"/>
                    </a:lnTo>
                    <a:lnTo>
                      <a:pt x="3434" y="1012"/>
                    </a:lnTo>
                    <a:lnTo>
                      <a:pt x="3406" y="1036"/>
                    </a:lnTo>
                    <a:lnTo>
                      <a:pt x="3378" y="1060"/>
                    </a:lnTo>
                    <a:lnTo>
                      <a:pt x="3350" y="1086"/>
                    </a:lnTo>
                    <a:lnTo>
                      <a:pt x="3322" y="1112"/>
                    </a:lnTo>
                    <a:lnTo>
                      <a:pt x="3322" y="347"/>
                    </a:lnTo>
                    <a:lnTo>
                      <a:pt x="3353" y="326"/>
                    </a:lnTo>
                    <a:lnTo>
                      <a:pt x="3384" y="305"/>
                    </a:lnTo>
                    <a:lnTo>
                      <a:pt x="3416" y="285"/>
                    </a:lnTo>
                    <a:lnTo>
                      <a:pt x="3448" y="266"/>
                    </a:lnTo>
                    <a:lnTo>
                      <a:pt x="3480" y="247"/>
                    </a:lnTo>
                    <a:lnTo>
                      <a:pt x="3512" y="229"/>
                    </a:lnTo>
                    <a:lnTo>
                      <a:pt x="3545" y="212"/>
                    </a:lnTo>
                    <a:lnTo>
                      <a:pt x="3578" y="195"/>
                    </a:lnTo>
                    <a:lnTo>
                      <a:pt x="3611" y="179"/>
                    </a:lnTo>
                    <a:lnTo>
                      <a:pt x="3644" y="164"/>
                    </a:lnTo>
                    <a:lnTo>
                      <a:pt x="3677" y="149"/>
                    </a:lnTo>
                    <a:lnTo>
                      <a:pt x="3711" y="135"/>
                    </a:lnTo>
                    <a:lnTo>
                      <a:pt x="3745" y="122"/>
                    </a:lnTo>
                    <a:lnTo>
                      <a:pt x="3779" y="110"/>
                    </a:lnTo>
                    <a:lnTo>
                      <a:pt x="3814" y="98"/>
                    </a:lnTo>
                    <a:lnTo>
                      <a:pt x="3848" y="86"/>
                    </a:lnTo>
                    <a:lnTo>
                      <a:pt x="3883" y="76"/>
                    </a:lnTo>
                    <a:lnTo>
                      <a:pt x="3918" y="66"/>
                    </a:lnTo>
                    <a:lnTo>
                      <a:pt x="3954" y="57"/>
                    </a:lnTo>
                    <a:lnTo>
                      <a:pt x="3989" y="48"/>
                    </a:lnTo>
                    <a:lnTo>
                      <a:pt x="4025" y="41"/>
                    </a:lnTo>
                    <a:lnTo>
                      <a:pt x="4061" y="33"/>
                    </a:lnTo>
                    <a:lnTo>
                      <a:pt x="4098" y="27"/>
                    </a:lnTo>
                    <a:lnTo>
                      <a:pt x="4134" y="21"/>
                    </a:lnTo>
                    <a:lnTo>
                      <a:pt x="4171" y="16"/>
                    </a:lnTo>
                    <a:lnTo>
                      <a:pt x="4208" y="12"/>
                    </a:lnTo>
                    <a:lnTo>
                      <a:pt x="4245" y="8"/>
                    </a:lnTo>
                    <a:lnTo>
                      <a:pt x="4283" y="5"/>
                    </a:lnTo>
                    <a:lnTo>
                      <a:pt x="4321" y="3"/>
                    </a:lnTo>
                    <a:lnTo>
                      <a:pt x="4359" y="1"/>
                    </a:lnTo>
                    <a:lnTo>
                      <a:pt x="4397" y="0"/>
                    </a:lnTo>
                    <a:lnTo>
                      <a:pt x="4435" y="0"/>
                    </a:lnTo>
                    <a:lnTo>
                      <a:pt x="4471" y="0"/>
                    </a:lnTo>
                    <a:lnTo>
                      <a:pt x="4505" y="1"/>
                    </a:lnTo>
                    <a:lnTo>
                      <a:pt x="4540" y="2"/>
                    </a:lnTo>
                    <a:lnTo>
                      <a:pt x="4573" y="4"/>
                    </a:lnTo>
                    <a:lnTo>
                      <a:pt x="4607" y="7"/>
                    </a:lnTo>
                    <a:lnTo>
                      <a:pt x="4640" y="11"/>
                    </a:lnTo>
                    <a:lnTo>
                      <a:pt x="4672" y="15"/>
                    </a:lnTo>
                    <a:lnTo>
                      <a:pt x="4704" y="19"/>
                    </a:lnTo>
                    <a:lnTo>
                      <a:pt x="4735" y="24"/>
                    </a:lnTo>
                    <a:lnTo>
                      <a:pt x="4766" y="30"/>
                    </a:lnTo>
                    <a:lnTo>
                      <a:pt x="4797" y="37"/>
                    </a:lnTo>
                    <a:lnTo>
                      <a:pt x="4827" y="44"/>
                    </a:lnTo>
                    <a:lnTo>
                      <a:pt x="4857" y="51"/>
                    </a:lnTo>
                    <a:lnTo>
                      <a:pt x="4886" y="60"/>
                    </a:lnTo>
                    <a:lnTo>
                      <a:pt x="4914" y="69"/>
                    </a:lnTo>
                    <a:lnTo>
                      <a:pt x="4943" y="78"/>
                    </a:lnTo>
                    <a:lnTo>
                      <a:pt x="4970" y="88"/>
                    </a:lnTo>
                    <a:lnTo>
                      <a:pt x="4998" y="99"/>
                    </a:lnTo>
                    <a:lnTo>
                      <a:pt x="5025" y="110"/>
                    </a:lnTo>
                    <a:lnTo>
                      <a:pt x="5051" y="122"/>
                    </a:lnTo>
                    <a:lnTo>
                      <a:pt x="5077" y="135"/>
                    </a:lnTo>
                    <a:lnTo>
                      <a:pt x="5102" y="148"/>
                    </a:lnTo>
                    <a:lnTo>
                      <a:pt x="5127" y="162"/>
                    </a:lnTo>
                    <a:lnTo>
                      <a:pt x="5152" y="176"/>
                    </a:lnTo>
                    <a:lnTo>
                      <a:pt x="5176" y="191"/>
                    </a:lnTo>
                    <a:lnTo>
                      <a:pt x="5200" y="207"/>
                    </a:lnTo>
                    <a:lnTo>
                      <a:pt x="5223" y="223"/>
                    </a:lnTo>
                    <a:lnTo>
                      <a:pt x="5245" y="240"/>
                    </a:lnTo>
                    <a:lnTo>
                      <a:pt x="5268" y="258"/>
                    </a:lnTo>
                    <a:lnTo>
                      <a:pt x="5289" y="276"/>
                    </a:lnTo>
                    <a:lnTo>
                      <a:pt x="5311" y="295"/>
                    </a:lnTo>
                    <a:lnTo>
                      <a:pt x="5332" y="314"/>
                    </a:lnTo>
                    <a:lnTo>
                      <a:pt x="5352" y="334"/>
                    </a:lnTo>
                    <a:lnTo>
                      <a:pt x="5371" y="354"/>
                    </a:lnTo>
                    <a:lnTo>
                      <a:pt x="5390" y="375"/>
                    </a:lnTo>
                    <a:lnTo>
                      <a:pt x="5409" y="396"/>
                    </a:lnTo>
                    <a:lnTo>
                      <a:pt x="5427" y="418"/>
                    </a:lnTo>
                    <a:lnTo>
                      <a:pt x="5444" y="440"/>
                    </a:lnTo>
                    <a:lnTo>
                      <a:pt x="5460" y="463"/>
                    </a:lnTo>
                    <a:lnTo>
                      <a:pt x="5476" y="486"/>
                    </a:lnTo>
                    <a:lnTo>
                      <a:pt x="5491" y="510"/>
                    </a:lnTo>
                    <a:lnTo>
                      <a:pt x="5505" y="534"/>
                    </a:lnTo>
                    <a:lnTo>
                      <a:pt x="5519" y="558"/>
                    </a:lnTo>
                    <a:lnTo>
                      <a:pt x="5532" y="583"/>
                    </a:lnTo>
                    <a:lnTo>
                      <a:pt x="5545" y="609"/>
                    </a:lnTo>
                    <a:lnTo>
                      <a:pt x="5557" y="635"/>
                    </a:lnTo>
                    <a:lnTo>
                      <a:pt x="5568" y="661"/>
                    </a:lnTo>
                    <a:lnTo>
                      <a:pt x="5579" y="688"/>
                    </a:lnTo>
                    <a:lnTo>
                      <a:pt x="5589" y="715"/>
                    </a:lnTo>
                    <a:lnTo>
                      <a:pt x="5598" y="743"/>
                    </a:lnTo>
                    <a:lnTo>
                      <a:pt x="5607" y="771"/>
                    </a:lnTo>
                    <a:lnTo>
                      <a:pt x="5615" y="800"/>
                    </a:lnTo>
                    <a:lnTo>
                      <a:pt x="5622" y="829"/>
                    </a:lnTo>
                    <a:lnTo>
                      <a:pt x="5629" y="859"/>
                    </a:lnTo>
                    <a:lnTo>
                      <a:pt x="5635" y="889"/>
                    </a:lnTo>
                    <a:lnTo>
                      <a:pt x="5641" y="920"/>
                    </a:lnTo>
                    <a:lnTo>
                      <a:pt x="5645" y="951"/>
                    </a:lnTo>
                    <a:lnTo>
                      <a:pt x="5650" y="982"/>
                    </a:lnTo>
                    <a:lnTo>
                      <a:pt x="5653" y="1014"/>
                    </a:lnTo>
                    <a:lnTo>
                      <a:pt x="5656" y="1047"/>
                    </a:lnTo>
                    <a:lnTo>
                      <a:pt x="5658" y="1079"/>
                    </a:lnTo>
                    <a:lnTo>
                      <a:pt x="5660" y="1113"/>
                    </a:lnTo>
                    <a:lnTo>
                      <a:pt x="5661" y="1147"/>
                    </a:lnTo>
                    <a:lnTo>
                      <a:pt x="5661" y="1181"/>
                    </a:lnTo>
                    <a:lnTo>
                      <a:pt x="5661" y="1219"/>
                    </a:lnTo>
                    <a:lnTo>
                      <a:pt x="5660" y="1257"/>
                    </a:lnTo>
                    <a:lnTo>
                      <a:pt x="5658" y="1294"/>
                    </a:lnTo>
                    <a:lnTo>
                      <a:pt x="5655" y="1331"/>
                    </a:lnTo>
                    <a:lnTo>
                      <a:pt x="5652" y="1368"/>
                    </a:lnTo>
                    <a:lnTo>
                      <a:pt x="5648" y="1403"/>
                    </a:lnTo>
                    <a:lnTo>
                      <a:pt x="5643" y="1439"/>
                    </a:lnTo>
                    <a:lnTo>
                      <a:pt x="5637" y="1474"/>
                    </a:lnTo>
                    <a:lnTo>
                      <a:pt x="5631" y="1508"/>
                    </a:lnTo>
                    <a:lnTo>
                      <a:pt x="5624" y="1542"/>
                    </a:lnTo>
                    <a:lnTo>
                      <a:pt x="5616" y="1576"/>
                    </a:lnTo>
                    <a:lnTo>
                      <a:pt x="5608" y="1609"/>
                    </a:lnTo>
                    <a:lnTo>
                      <a:pt x="5598" y="1642"/>
                    </a:lnTo>
                    <a:lnTo>
                      <a:pt x="5588" y="1674"/>
                    </a:lnTo>
                    <a:lnTo>
                      <a:pt x="5577" y="1706"/>
                    </a:lnTo>
                    <a:lnTo>
                      <a:pt x="5566" y="1737"/>
                    </a:lnTo>
                    <a:lnTo>
                      <a:pt x="5554" y="1768"/>
                    </a:lnTo>
                    <a:lnTo>
                      <a:pt x="5541" y="1799"/>
                    </a:lnTo>
                    <a:lnTo>
                      <a:pt x="5527" y="1829"/>
                    </a:lnTo>
                    <a:lnTo>
                      <a:pt x="5513" y="1859"/>
                    </a:lnTo>
                    <a:lnTo>
                      <a:pt x="5498" y="1889"/>
                    </a:lnTo>
                    <a:lnTo>
                      <a:pt x="5483" y="1919"/>
                    </a:lnTo>
                    <a:lnTo>
                      <a:pt x="5466" y="1948"/>
                    </a:lnTo>
                    <a:lnTo>
                      <a:pt x="5449" y="1978"/>
                    </a:lnTo>
                    <a:lnTo>
                      <a:pt x="5432" y="2007"/>
                    </a:lnTo>
                    <a:lnTo>
                      <a:pt x="5414" y="2035"/>
                    </a:lnTo>
                    <a:lnTo>
                      <a:pt x="5395" y="2064"/>
                    </a:lnTo>
                    <a:lnTo>
                      <a:pt x="5375" y="2092"/>
                    </a:lnTo>
                    <a:lnTo>
                      <a:pt x="5355" y="2120"/>
                    </a:lnTo>
                    <a:lnTo>
                      <a:pt x="5334" y="2148"/>
                    </a:lnTo>
                    <a:lnTo>
                      <a:pt x="5312" y="2176"/>
                    </a:lnTo>
                    <a:lnTo>
                      <a:pt x="5290" y="2203"/>
                    </a:lnTo>
                    <a:lnTo>
                      <a:pt x="5267" y="2231"/>
                    </a:lnTo>
                    <a:lnTo>
                      <a:pt x="5241" y="2259"/>
                    </a:lnTo>
                    <a:lnTo>
                      <a:pt x="5215" y="2288"/>
                    </a:lnTo>
                    <a:lnTo>
                      <a:pt x="5186" y="2317"/>
                    </a:lnTo>
                    <a:lnTo>
                      <a:pt x="5156" y="2348"/>
                    </a:lnTo>
                    <a:lnTo>
                      <a:pt x="5124" y="2379"/>
                    </a:lnTo>
                    <a:lnTo>
                      <a:pt x="5090" y="2410"/>
                    </a:lnTo>
                    <a:lnTo>
                      <a:pt x="5055" y="2443"/>
                    </a:lnTo>
                    <a:lnTo>
                      <a:pt x="5018" y="2476"/>
                    </a:lnTo>
                    <a:lnTo>
                      <a:pt x="4979" y="2509"/>
                    </a:lnTo>
                    <a:lnTo>
                      <a:pt x="4939" y="2544"/>
                    </a:lnTo>
                    <a:lnTo>
                      <a:pt x="4897" y="2579"/>
                    </a:lnTo>
                    <a:lnTo>
                      <a:pt x="4807" y="2651"/>
                    </a:lnTo>
                    <a:lnTo>
                      <a:pt x="4711" y="2726"/>
                    </a:lnTo>
                    <a:lnTo>
                      <a:pt x="4619" y="2798"/>
                    </a:lnTo>
                    <a:lnTo>
                      <a:pt x="4535" y="2866"/>
                    </a:lnTo>
                    <a:lnTo>
                      <a:pt x="4459" y="2930"/>
                    </a:lnTo>
                    <a:lnTo>
                      <a:pt x="4391" y="2989"/>
                    </a:lnTo>
                    <a:lnTo>
                      <a:pt x="4330" y="3045"/>
                    </a:lnTo>
                    <a:lnTo>
                      <a:pt x="4303" y="3071"/>
                    </a:lnTo>
                    <a:lnTo>
                      <a:pt x="4278" y="3096"/>
                    </a:lnTo>
                    <a:lnTo>
                      <a:pt x="4254" y="3120"/>
                    </a:lnTo>
                    <a:lnTo>
                      <a:pt x="4233" y="3143"/>
                    </a:lnTo>
                    <a:lnTo>
                      <a:pt x="4214" y="3164"/>
                    </a:lnTo>
                    <a:lnTo>
                      <a:pt x="4196" y="3185"/>
                    </a:lnTo>
                    <a:lnTo>
                      <a:pt x="4180" y="3205"/>
                    </a:lnTo>
                    <a:lnTo>
                      <a:pt x="4165" y="3225"/>
                    </a:lnTo>
                    <a:lnTo>
                      <a:pt x="4151" y="3244"/>
                    </a:lnTo>
                    <a:lnTo>
                      <a:pt x="4139" y="3264"/>
                    </a:lnTo>
                    <a:lnTo>
                      <a:pt x="4127" y="3282"/>
                    </a:lnTo>
                    <a:lnTo>
                      <a:pt x="4116" y="3301"/>
                    </a:lnTo>
                    <a:lnTo>
                      <a:pt x="4106" y="3319"/>
                    </a:lnTo>
                    <a:lnTo>
                      <a:pt x="4097" y="3337"/>
                    </a:lnTo>
                    <a:lnTo>
                      <a:pt x="4090" y="3354"/>
                    </a:lnTo>
                    <a:lnTo>
                      <a:pt x="4083" y="3371"/>
                    </a:lnTo>
                    <a:lnTo>
                      <a:pt x="4077" y="3388"/>
                    </a:lnTo>
                    <a:lnTo>
                      <a:pt x="4073" y="3404"/>
                    </a:lnTo>
                    <a:lnTo>
                      <a:pt x="4069" y="3420"/>
                    </a:lnTo>
                    <a:lnTo>
                      <a:pt x="4066" y="3436"/>
                    </a:lnTo>
                    <a:lnTo>
                      <a:pt x="4065" y="3452"/>
                    </a:lnTo>
                    <a:lnTo>
                      <a:pt x="4064" y="3467"/>
                    </a:lnTo>
                  </a:path>
                </a:pathLst>
              </a:custGeom>
              <a:solidFill>
                <a:srgbClr val="33CC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86" name="path"/>
              <p:cNvSpPr/>
              <p:nvPr/>
            </p:nvSpPr>
            <p:spPr>
              <a:xfrm>
                <a:off x="0" y="914526"/>
                <a:ext cx="3887723" cy="646176"/>
              </a:xfrm>
              <a:custGeom>
                <a:rect l="0" t="0" r="0" b="0"/>
                <a:pathLst>
                  <a:path w="6122" h="1017">
                    <a:moveTo>
                      <a:pt x="0" y="0"/>
                    </a:moveTo>
                    <a:lnTo>
                      <a:pt x="6122" y="0"/>
                    </a:lnTo>
                    <a:lnTo>
                      <a:pt x="6122" y="1017"/>
                    </a:lnTo>
                    <a:lnTo>
                      <a:pt x="0" y="101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2F2F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8" name="textbox 188"/>
            <p:cNvSpPr/>
            <p:nvPr/>
          </p:nvSpPr>
          <p:spPr>
            <a:xfrm>
              <a:off x="-12700" y="-12700"/>
              <a:ext cx="3913504" cy="28270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marL="687069" algn="l" rtl="0" eaLnBrk="0">
                <a:lnSpc>
                  <a:spcPct val="87000"/>
                </a:lnSpc>
                <a:spcBef>
                  <a:spcPts val="5"/>
                </a:spcBef>
              </a:pPr>
              <a:r>
                <a:rPr sz="3500" b="1" kern="0" spc="0">
                  <a:solidFill>
                    <a:srgbClr val="33CC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PART   TWO</a:t>
              </a:r>
              <a:endParaRPr lang="Microsoft YaHei" altLang="Microsoft YaHei" sz="3500"/>
            </a:p>
          </p:txBody>
        </p:sp>
      </p:grpSp>
      <p:sp>
        <p:nvSpPr>
          <p:cNvPr id="192" name="textbox 192"/>
          <p:cNvSpPr/>
          <p:nvPr/>
        </p:nvSpPr>
        <p:spPr>
          <a:xfrm>
            <a:off x="5431433" y="2723496"/>
            <a:ext cx="5490845" cy="537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67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4000" kern="0" spc="70">
                <a:solidFill>
                  <a:srgbClr val="020D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公司重视</a:t>
            </a:r>
            <a:r>
              <a:rPr sz="4000" kern="0" spc="1130">
                <a:solidFill>
                  <a:srgbClr val="020D1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4000" kern="0" spc="70">
                <a:solidFill>
                  <a:srgbClr val="0121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做好顶层设计</a:t>
            </a:r>
            <a:endParaRPr lang="Microsoft YaHei" altLang="Microsoft YaHei" sz="4000"/>
          </a:p>
        </p:txBody>
      </p:sp>
      <p:pic>
        <p:nvPicPr>
          <p:cNvPr id="194" name="picture 19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5969152"/>
            <a:ext cx="12184177" cy="8713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6" name="group 36"/>
          <p:cNvGrpSpPr/>
          <p:nvPr/>
        </p:nvGrpSpPr>
        <p:grpSpPr>
          <a:xfrm rot="21600000">
            <a:off x="6085204" y="1371600"/>
            <a:ext cx="3520503" cy="2120531"/>
            <a:chExt cx="3520503" cy="2120531"/>
          </a:xfrm>
        </p:grpSpPr>
        <p:pic>
          <p:nvPicPr>
            <p:cNvPr id="198" name="picture 19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3520503" cy="2120531"/>
            </a:xfrm>
            <a:prstGeom prst="rect">
              <a:avLst/>
            </a:prstGeom>
          </p:spPr>
        </p:pic>
        <p:sp>
          <p:nvSpPr>
            <p:cNvPr id="200" name="textbox 200"/>
            <p:cNvSpPr/>
            <p:nvPr/>
          </p:nvSpPr>
          <p:spPr>
            <a:xfrm>
              <a:off x="-12700" y="-12700"/>
              <a:ext cx="3546475" cy="21615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8790"/>
                </a:lnSpc>
              </a:pPr>
              <a:endParaRPr lang="Arial" altLang="Arial" sz="100"/>
            </a:p>
            <a:p>
              <a:pPr marL="713740" algn="l" rtl="0" eaLnBrk="0">
                <a:lnSpc>
                  <a:spcPct val="91000"/>
                </a:lnSpc>
              </a:pPr>
              <a:r>
                <a:rPr sz="1500" b="1" kern="0" spc="2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成立科技创效领导小组</a:t>
              </a:r>
              <a:endParaRPr lang="Microsoft YaHei" altLang="Microsoft YaHei" sz="1500"/>
            </a:p>
            <a:p>
              <a:pPr algn="l" rtl="0" eaLnBrk="0">
                <a:lnSpc>
                  <a:spcPct val="136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300"/>
            </a:p>
            <a:p>
              <a:pPr marL="337820" indent="-635" algn="l" rtl="0" eaLnBrk="0">
                <a:lnSpc>
                  <a:spcPct val="123000"/>
                </a:lnSpc>
                <a:spcBef>
                  <a:spcPts val="1"/>
                </a:spcBef>
              </a:pPr>
              <a:r>
                <a:rPr sz="1200" kern="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成立以董事长为组长</a:t>
              </a:r>
              <a:r>
                <a:rPr sz="1200" kern="0" spc="-1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200" kern="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，公司总工、</a:t>
              </a:r>
              <a:r>
                <a:rPr sz="1200" kern="0" spc="-2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200" kern="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总经  </a:t>
              </a:r>
              <a:r>
                <a:rPr sz="1200" kern="0" spc="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</a:t>
              </a:r>
              <a:r>
                <a:rPr sz="1200" kern="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济师为副组长、</a:t>
              </a:r>
              <a:r>
                <a:rPr sz="1200" kern="0" spc="-2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200" kern="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设计院、</a:t>
              </a:r>
              <a:r>
                <a:rPr sz="1200" kern="0" spc="-2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200" kern="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技术中</a:t>
              </a:r>
              <a:r>
                <a:rPr sz="1200" kern="0" spc="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心、</a:t>
              </a:r>
              <a:r>
                <a:rPr sz="1200" kern="0" spc="-2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200" kern="0" spc="5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         </a:t>
              </a:r>
              <a:r>
                <a:rPr sz="1200" kern="0" spc="7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济管理部及审计部部门经理为成员的科      </a:t>
              </a:r>
              <a:r>
                <a:rPr sz="1200" kern="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技创效领导小组</a:t>
              </a:r>
              <a:r>
                <a:rPr sz="1200" kern="0" spc="-1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200" kern="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，并明确技术中心为科         </a:t>
              </a:r>
              <a:r>
                <a:rPr sz="1200" kern="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技创效工作归口管理及牵头部门。</a:t>
              </a:r>
              <a:endParaRPr lang="Microsoft YaHei" altLang="Microsoft YaHei" sz="12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2370391" y="1371600"/>
            <a:ext cx="3520502" cy="2120531"/>
            <a:chExt cx="3520502" cy="2120531"/>
          </a:xfrm>
        </p:grpSpPr>
        <p:pic>
          <p:nvPicPr>
            <p:cNvPr id="202" name="picture 20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3520502" cy="2120531"/>
            </a:xfrm>
            <a:prstGeom prst="rect">
              <a:avLst/>
            </a:prstGeom>
          </p:spPr>
        </p:pic>
        <p:sp>
          <p:nvSpPr>
            <p:cNvPr id="204" name="textbox 204"/>
            <p:cNvSpPr/>
            <p:nvPr/>
          </p:nvSpPr>
          <p:spPr>
            <a:xfrm>
              <a:off x="-12700" y="-12700"/>
              <a:ext cx="3546475" cy="21640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6792"/>
                </a:lnSpc>
              </a:pPr>
              <a:endParaRPr lang="Arial" altLang="Arial" sz="100"/>
            </a:p>
            <a:p>
              <a:pPr marL="639444" algn="l" rtl="0" eaLnBrk="0">
                <a:lnSpc>
                  <a:spcPct val="96000"/>
                </a:lnSpc>
              </a:pPr>
              <a:r>
                <a:rPr sz="1500" b="1" kern="0" spc="3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发布科技创效实施方案</a:t>
              </a:r>
              <a:endParaRPr lang="Microsoft YaHei" altLang="Microsoft YaHei" sz="15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algn="l" rtl="0" eaLnBrk="0">
                <a:lnSpc>
                  <a:spcPct val="117000"/>
                </a:lnSpc>
              </a:pPr>
              <a:endParaRPr lang="Arial" altLang="Arial" sz="1000"/>
            </a:p>
            <a:p>
              <a:pPr algn="l" rtl="0" eaLnBrk="0">
                <a:lnSpc>
                  <a:spcPct val="118000"/>
                </a:lnSpc>
              </a:pPr>
              <a:endParaRPr lang="Arial" altLang="Arial" sz="300"/>
            </a:p>
            <a:p>
              <a:pPr marL="337184" indent="635" algn="l" rtl="0" eaLnBrk="0">
                <a:lnSpc>
                  <a:spcPct val="117000"/>
                </a:lnSpc>
                <a:spcBef>
                  <a:spcPts val="1"/>
                </a:spcBef>
              </a:pPr>
              <a:r>
                <a:rPr sz="14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发布《中建二局三公司科技创</a:t>
              </a:r>
              <a:r>
                <a:rPr sz="14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效实施</a:t>
              </a:r>
              <a:r>
                <a:rPr sz="14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</a:t>
              </a:r>
              <a:r>
                <a:rPr sz="14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方案》，</a:t>
              </a:r>
              <a:r>
                <a:rPr sz="1400" kern="0" spc="-2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4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明确相关管理机构、职责划</a:t>
              </a:r>
              <a:r>
                <a:rPr sz="14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分、科技创效管理等；并同时发</a:t>
              </a:r>
              <a:r>
                <a:rPr sz="14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布了        </a:t>
              </a:r>
              <a:r>
                <a:rPr sz="14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科技创效相关技术支撑性文</a:t>
              </a:r>
              <a:r>
                <a:rPr sz="14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件。</a:t>
              </a:r>
              <a:endParaRPr lang="Microsoft YaHei" altLang="Microsoft YaHei" sz="14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6085204" y="3800144"/>
            <a:ext cx="3520503" cy="2119795"/>
            <a:chExt cx="3520503" cy="2119795"/>
          </a:xfrm>
        </p:grpSpPr>
        <p:pic>
          <p:nvPicPr>
            <p:cNvPr id="206" name="picture 20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3520503" cy="2119795"/>
            </a:xfrm>
            <a:prstGeom prst="rect">
              <a:avLst/>
            </a:prstGeom>
          </p:spPr>
        </p:pic>
        <p:sp>
          <p:nvSpPr>
            <p:cNvPr id="208" name="textbox 208"/>
            <p:cNvSpPr/>
            <p:nvPr/>
          </p:nvSpPr>
          <p:spPr>
            <a:xfrm>
              <a:off x="-12700" y="-12700"/>
              <a:ext cx="3546475" cy="2165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500"/>
            </a:p>
            <a:p>
              <a:pPr marL="1000760" algn="l" rtl="0" eaLnBrk="0">
                <a:lnSpc>
                  <a:spcPct val="91000"/>
                </a:lnSpc>
                <a:spcBef>
                  <a:spcPts val="1"/>
                </a:spcBef>
              </a:pPr>
              <a:r>
                <a:rPr sz="1200" b="1" kern="0" spc="2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立项公司级科技创效</a:t>
              </a:r>
              <a:endParaRPr lang="Microsoft YaHei" altLang="Microsoft YaHei" sz="1200"/>
            </a:p>
            <a:p>
              <a:pPr marL="808990" algn="l" rtl="0" eaLnBrk="0">
                <a:lnSpc>
                  <a:spcPct val="91000"/>
                </a:lnSpc>
                <a:spcBef>
                  <a:spcPts val="415"/>
                </a:spcBef>
              </a:pPr>
              <a:r>
                <a:rPr sz="1200" b="1" kern="0" spc="1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示范工程 ，</a:t>
              </a:r>
              <a:r>
                <a:rPr sz="1200" b="1" kern="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200" b="1" kern="0" spc="1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加强过程管理</a:t>
              </a:r>
              <a:endParaRPr lang="Microsoft YaHei" altLang="Microsoft YaHei" sz="1200"/>
            </a:p>
            <a:p>
              <a:pPr algn="l" rtl="0" eaLnBrk="0">
                <a:lnSpc>
                  <a:spcPct val="163000"/>
                </a:lnSpc>
              </a:pPr>
              <a:endParaRPr lang="Arial" altLang="Arial" sz="1000"/>
            </a:p>
            <a:p>
              <a:pPr marL="351154" indent="635" algn="l" rtl="0" eaLnBrk="0">
                <a:lnSpc>
                  <a:spcPct val="112000"/>
                </a:lnSpc>
                <a:spcBef>
                  <a:spcPts val="454"/>
                </a:spcBef>
              </a:pPr>
              <a:r>
                <a:rPr sz="1500" kern="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对局级、</a:t>
              </a:r>
              <a:r>
                <a:rPr sz="1500" kern="0" spc="-3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公司级科技创效示</a:t>
              </a:r>
              <a:r>
                <a:rPr sz="1500" kern="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范工</a:t>
              </a:r>
              <a:r>
                <a:rPr sz="15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</a:t>
              </a:r>
              <a:r>
                <a:rPr sz="1500" kern="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程加强管理</a:t>
              </a:r>
              <a:r>
                <a:rPr sz="1500" kern="0" spc="-1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kern="0" spc="-2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由公司总工对科技</a:t>
              </a:r>
              <a:endParaRPr lang="Microsoft YaHei" altLang="Microsoft YaHei" sz="1500"/>
            </a:p>
            <a:p>
              <a:pPr marL="250825" algn="l" rtl="0" eaLnBrk="0">
                <a:lnSpc>
                  <a:spcPct val="97000"/>
                </a:lnSpc>
                <a:spcBef>
                  <a:spcPts val="554"/>
                </a:spcBef>
              </a:pPr>
              <a:r>
                <a:rPr sz="1500" kern="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创效策划书、</a:t>
              </a:r>
              <a:r>
                <a:rPr sz="1500" kern="0" spc="-3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实施方案进行审批，</a:t>
              </a:r>
              <a:endParaRPr lang="Microsoft YaHei" altLang="Microsoft YaHei" sz="1500"/>
            </a:p>
            <a:p>
              <a:pPr algn="l" rtl="0" eaLnBrk="0">
                <a:lnSpc>
                  <a:spcPct val="119000"/>
                </a:lnSpc>
              </a:pPr>
              <a:endParaRPr lang="Arial" altLang="Arial" sz="400"/>
            </a:p>
            <a:p>
              <a:pPr marL="658494" algn="l" rtl="0" eaLnBrk="0">
                <a:lnSpc>
                  <a:spcPct val="96000"/>
                </a:lnSpc>
                <a:spcBef>
                  <a:spcPts val="1"/>
                </a:spcBef>
              </a:pPr>
              <a:r>
                <a:rPr sz="1500" kern="0" spc="8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并加强过程检查与指导。</a:t>
              </a:r>
              <a:endParaRPr lang="Microsoft YaHei" altLang="Microsoft YaHei" sz="15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2370391" y="3800144"/>
            <a:ext cx="3520502" cy="2119795"/>
            <a:chExt cx="3520502" cy="2119795"/>
          </a:xfrm>
        </p:grpSpPr>
        <p:pic>
          <p:nvPicPr>
            <p:cNvPr id="210" name="picture 21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3520502" cy="2119795"/>
            </a:xfrm>
            <a:prstGeom prst="rect">
              <a:avLst/>
            </a:prstGeom>
          </p:spPr>
        </p:pic>
        <p:sp>
          <p:nvSpPr>
            <p:cNvPr id="212" name="textbox 212"/>
            <p:cNvSpPr/>
            <p:nvPr/>
          </p:nvSpPr>
          <p:spPr>
            <a:xfrm>
              <a:off x="-12700" y="-12700"/>
              <a:ext cx="3546475" cy="216344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1000"/>
                </a:lnSpc>
              </a:pPr>
              <a:endParaRPr lang="Arial" altLang="Arial" sz="1000"/>
            </a:p>
            <a:p>
              <a:pPr marL="687069" algn="l" rtl="0" eaLnBrk="0">
                <a:lnSpc>
                  <a:spcPct val="96000"/>
                </a:lnSpc>
                <a:spcBef>
                  <a:spcPts val="4"/>
                </a:spcBef>
              </a:pPr>
              <a:r>
                <a:rPr sz="1500" b="1" kern="0" spc="3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分公司科技创效管理</a:t>
              </a:r>
              <a:endParaRPr lang="Microsoft YaHei" altLang="Microsoft YaHei" sz="1500"/>
            </a:p>
            <a:p>
              <a:pPr algn="l" rtl="0" eaLnBrk="0">
                <a:lnSpc>
                  <a:spcPct val="173000"/>
                </a:lnSpc>
              </a:pPr>
              <a:endParaRPr lang="Arial" altLang="Arial" sz="1000"/>
            </a:p>
            <a:p>
              <a:pPr algn="l" rtl="0" eaLnBrk="0">
                <a:lnSpc>
                  <a:spcPct val="118000"/>
                </a:lnSpc>
              </a:pPr>
              <a:endParaRPr lang="Arial" altLang="Arial" sz="300"/>
            </a:p>
            <a:p>
              <a:pPr marL="339090" indent="-2540" algn="l" rtl="0" eaLnBrk="0">
                <a:lnSpc>
                  <a:spcPct val="113000"/>
                </a:lnSpc>
                <a:spcBef>
                  <a:spcPts val="2"/>
                </a:spcBef>
              </a:pPr>
              <a:r>
                <a:rPr sz="14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各分公司成立相应的科技创效领</a:t>
              </a:r>
              <a:r>
                <a:rPr sz="14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导小</a:t>
              </a:r>
              <a:r>
                <a:rPr sz="14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</a:t>
              </a:r>
              <a:r>
                <a:rPr sz="1400" kern="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</a:t>
              </a:r>
              <a:r>
                <a:rPr sz="1400" kern="0" spc="-14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400" kern="0" spc="-2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，并确定各分公司科技创效管理专</a:t>
              </a:r>
              <a:r>
                <a:rPr sz="14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</a:t>
              </a:r>
              <a:r>
                <a:rPr sz="1400" kern="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</a:t>
              </a:r>
              <a:r>
                <a:rPr sz="1400" kern="0" spc="-19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400" kern="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，及时收集统计项目科技创效</a:t>
              </a:r>
              <a:r>
                <a:rPr sz="1400" kern="0" spc="-2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400" kern="0" spc="-3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，双</a:t>
              </a:r>
              <a:r>
                <a:rPr sz="1400" kern="0" spc="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</a:t>
              </a:r>
              <a:r>
                <a:rPr sz="1400" kern="0" spc="-1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月进行科技创效汇总上报。</a:t>
              </a:r>
              <a:endParaRPr lang="Microsoft YaHei" altLang="Microsoft YaHei" sz="1400"/>
            </a:p>
          </p:txBody>
        </p:sp>
      </p:grpSp>
      <p:pic>
        <p:nvPicPr>
          <p:cNvPr id="214" name="picture 2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0" y="5969152"/>
            <a:ext cx="12184177" cy="87134"/>
          </a:xfrm>
          <a:prstGeom prst="rect">
            <a:avLst/>
          </a:prstGeom>
        </p:spPr>
      </p:pic>
      <p:pic>
        <p:nvPicPr>
          <p:cNvPr id="216" name="picture 21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218948" y="3693794"/>
            <a:ext cx="1951735" cy="2296033"/>
          </a:xfrm>
          <a:prstGeom prst="rect">
            <a:avLst/>
          </a:prstGeom>
        </p:spPr>
      </p:pic>
      <p:sp>
        <p:nvSpPr>
          <p:cNvPr id="218" name="textbox 218"/>
          <p:cNvSpPr/>
          <p:nvPr/>
        </p:nvSpPr>
        <p:spPr>
          <a:xfrm>
            <a:off x="1128001" y="145955"/>
            <a:ext cx="4594225" cy="967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7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500" b="1" kern="0" spc="-10">
                <a:solidFill>
                  <a:srgbClr val="2E75B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公司重视 做好顶层设计</a:t>
            </a:r>
            <a:endParaRPr lang="Microsoft YaHei" altLang="Microsoft YaHei" sz="3500"/>
          </a:p>
          <a:p>
            <a:pPr marL="68580" algn="l" rtl="0" eaLnBrk="0">
              <a:lnSpc>
                <a:spcPct val="94000"/>
              </a:lnSpc>
              <a:spcBef>
                <a:spcPts val="556"/>
              </a:spcBef>
            </a:pPr>
            <a:r>
              <a:rPr sz="2700" b="1" kern="0" spc="7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一、</a:t>
            </a:r>
            <a:r>
              <a:rPr sz="2700" b="1" kern="0" spc="-56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700" b="1" kern="0" spc="7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出台相关制度 统</a:t>
            </a:r>
            <a:r>
              <a:rPr sz="2700" b="1" kern="0" spc="6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一部署</a:t>
            </a:r>
            <a:endParaRPr lang="Microsoft YaHei" altLang="Microsoft YaHei" sz="2700"/>
          </a:p>
        </p:txBody>
      </p:sp>
      <p:pic>
        <p:nvPicPr>
          <p:cNvPr id="220" name="picture 22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9910571" y="4099559"/>
            <a:ext cx="2084832" cy="1751076"/>
          </a:xfrm>
          <a:prstGeom prst="rect">
            <a:avLst/>
          </a:prstGeom>
        </p:spPr>
      </p:pic>
      <p:pic>
        <p:nvPicPr>
          <p:cNvPr id="224" name="picture 22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18948" y="1759711"/>
            <a:ext cx="1973072" cy="1584451"/>
          </a:xfrm>
          <a:prstGeom prst="rect">
            <a:avLst/>
          </a:prstGeom>
        </p:spPr>
      </p:pic>
      <p:pic>
        <p:nvPicPr>
          <p:cNvPr id="226" name="picture 22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0748771" y="1772411"/>
            <a:ext cx="1098804" cy="1559051"/>
          </a:xfrm>
          <a:prstGeom prst="rect">
            <a:avLst/>
          </a:prstGeom>
        </p:spPr>
      </p:pic>
      <p:graphicFrame>
        <p:nvGraphicFramePr>
          <p:cNvPr id="228" name="table 228"/>
          <p:cNvGraphicFramePr>
            <a:graphicFrameLocks noGrp="1"/>
          </p:cNvGraphicFramePr>
          <p:nvPr/>
        </p:nvGraphicFramePr>
        <p:xfrm>
          <a:off x="9897871" y="1759711"/>
          <a:ext cx="1962149" cy="1584325"/>
        </p:xfrm>
        <a:graphic>
          <a:graphicData uri="http://schemas.openxmlformats.org/drawingml/2006/table">
            <a:tbl>
              <a:tblPr/>
              <a:tblGrid>
                <a:gridCol w="841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90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16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843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41719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230" name="picture 23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10365740" y="1759711"/>
            <a:ext cx="1165352" cy="1584451"/>
          </a:xfrm>
          <a:prstGeom prst="rect">
            <a:avLst/>
          </a:prstGeom>
        </p:spPr>
      </p:pic>
      <p:pic>
        <p:nvPicPr>
          <p:cNvPr id="232" name="picture 23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9910571" y="1780031"/>
            <a:ext cx="1118616" cy="1551432"/>
          </a:xfrm>
          <a:prstGeom prst="rect">
            <a:avLst/>
          </a:prstGeom>
        </p:spPr>
      </p:pic>
      <p:sp>
        <p:nvSpPr>
          <p:cNvPr id="234" name="textbox 234"/>
          <p:cNvSpPr/>
          <p:nvPr/>
        </p:nvSpPr>
        <p:spPr>
          <a:xfrm>
            <a:off x="0" y="143256"/>
            <a:ext cx="699769" cy="812800"/>
          </a:xfrm>
          <a:prstGeom prst="rect">
            <a:avLst/>
          </a:prstGeom>
          <a:solidFill>
            <a:srgbClr val="2E75B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240029" algn="l" rtl="0" eaLnBrk="0">
              <a:lnSpc>
                <a:spcPct val="67000"/>
              </a:lnSpc>
              <a:spcBef>
                <a:spcPts val="7"/>
              </a:spcBef>
            </a:pPr>
            <a:r>
              <a:rPr sz="4400" kern="0" spc="50">
                <a:solidFill>
                  <a:srgbClr val="FFFFFF">
                    <a:alpha val="100000"/>
                  </a:srgbClr>
                </a:solidFill>
                <a:latin typeface="Segoe UI"/>
                <a:ea typeface="Segoe UI"/>
                <a:cs typeface="Segoe UI"/>
              </a:rPr>
              <a:t>2</a:t>
            </a:r>
            <a:endParaRPr lang="Segoe UI" altLang="Segoe UI" sz="4400"/>
          </a:p>
          <a:p>
            <a:pPr marL="196850" algn="l" rtl="0" eaLnBrk="0">
              <a:lnSpc>
                <a:spcPct val="76000"/>
              </a:lnSpc>
              <a:spcBef>
                <a:spcPts val="10"/>
              </a:spcBef>
            </a:pPr>
            <a:r>
              <a:rPr sz="1700" kern="0" spc="-2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Part</a:t>
            </a:r>
            <a:endParaRPr lang="Calibri" altLang="Calibri" sz="1700"/>
          </a:p>
        </p:txBody>
      </p:sp>
      <p:sp>
        <p:nvSpPr>
          <p:cNvPr id="238" name="rect"/>
          <p:cNvSpPr/>
          <p:nvPr/>
        </p:nvSpPr>
        <p:spPr>
          <a:xfrm>
            <a:off x="819911" y="143256"/>
            <a:ext cx="156972" cy="812291"/>
          </a:xfrm>
          <a:prstGeom prst="rect">
            <a:avLst/>
          </a:prstGeom>
          <a:solidFill>
            <a:srgbClr val="2E75B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textbox 240"/>
          <p:cNvSpPr/>
          <p:nvPr/>
        </p:nvSpPr>
        <p:spPr>
          <a:xfrm>
            <a:off x="2626517" y="1312151"/>
            <a:ext cx="5996304" cy="1541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28575" algn="l" rtl="0" eaLnBrk="0">
              <a:lnSpc>
                <a:spcPts val="2374"/>
              </a:lnSpc>
            </a:pPr>
            <a:r>
              <a:rPr sz="1700" b="1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设计阶段（</a:t>
            </a:r>
            <a:r>
              <a:rPr sz="1700" b="1" kern="0" spc="-2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b="1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</a:t>
            </a:r>
            <a:r>
              <a:rPr sz="1700" b="1" kern="0" spc="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项目）</a:t>
            </a:r>
            <a:endParaRPr lang="Microsoft YaHei" altLang="Microsoft YaHei" sz="1700"/>
          </a:p>
          <a:p>
            <a:pPr marL="29209" algn="l" rtl="0" eaLnBrk="0">
              <a:lnSpc>
                <a:spcPct val="91000"/>
              </a:lnSpc>
              <a:spcBef>
                <a:spcPts val="1316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1、历史数据收集</a:t>
            </a:r>
            <a:endParaRPr lang="Microsoft YaHei" altLang="Microsoft YaHei" sz="1400"/>
          </a:p>
          <a:p>
            <a:pPr marL="21590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2、制定本项目限额设计指标</a:t>
            </a:r>
            <a:endParaRPr lang="Microsoft YaHei" altLang="Microsoft YaHei" sz="1400"/>
          </a:p>
          <a:p>
            <a:pPr marL="23495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3、沟通设计管理</a:t>
            </a:r>
            <a:r>
              <a:rPr sz="1400" kern="0" spc="-1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，下发限额设计指标</a:t>
            </a:r>
            <a:endParaRPr lang="Microsoft YaHei" altLang="Microsoft YaHei" sz="1400"/>
          </a:p>
          <a:p>
            <a:pPr marL="12700" algn="l" rtl="0" eaLnBrk="0">
              <a:lnSpc>
                <a:spcPct val="92000"/>
              </a:lnSpc>
              <a:spcBef>
                <a:spcPts val="135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4、招采进行资源整合以及配合设计进行大宗物资、设备询价已完成限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额目标</a:t>
            </a:r>
            <a:endParaRPr lang="Microsoft YaHei" altLang="Microsoft YaHei" sz="1400"/>
          </a:p>
          <a:p>
            <a:pPr marL="26034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5、设计完成后复核设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计图纸是否在限额设计指标内</a:t>
            </a:r>
            <a:endParaRPr lang="Microsoft YaHei" altLang="Microsoft YaHei" sz="1400"/>
          </a:p>
        </p:txBody>
      </p:sp>
      <p:sp>
        <p:nvSpPr>
          <p:cNvPr id="242" name="textbox 242"/>
          <p:cNvSpPr/>
          <p:nvPr/>
        </p:nvSpPr>
        <p:spPr>
          <a:xfrm>
            <a:off x="1128090" y="145955"/>
            <a:ext cx="4594225" cy="1029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7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500" b="1" kern="0" spc="-10">
                <a:solidFill>
                  <a:srgbClr val="2E75B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公司重视 做好顶层设计</a:t>
            </a:r>
            <a:endParaRPr lang="Microsoft YaHei" altLang="Microsoft YaHei" sz="3500"/>
          </a:p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marL="17145" algn="l" rtl="0" eaLnBrk="0">
              <a:lnSpc>
                <a:spcPct val="94000"/>
              </a:lnSpc>
              <a:spcBef>
                <a:spcPts val="6"/>
              </a:spcBef>
            </a:pPr>
            <a:r>
              <a:rPr sz="2700" b="1" kern="0" spc="7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2700" b="1" kern="0" spc="-57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700" b="1" kern="0" spc="7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明确规定动作 加</a:t>
            </a:r>
            <a:r>
              <a:rPr sz="2700" b="1" kern="0" spc="6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强管理</a:t>
            </a:r>
            <a:endParaRPr lang="Microsoft YaHei" altLang="Microsoft YaHei" sz="2700"/>
          </a:p>
        </p:txBody>
      </p:sp>
      <p:sp>
        <p:nvSpPr>
          <p:cNvPr id="244" name="textbox 244"/>
          <p:cNvSpPr/>
          <p:nvPr/>
        </p:nvSpPr>
        <p:spPr>
          <a:xfrm>
            <a:off x="2626517" y="3429063"/>
            <a:ext cx="2440304" cy="1706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70"/>
              </a:lnSpc>
            </a:pPr>
            <a:endParaRPr lang="Arial" altLang="Arial" sz="100"/>
          </a:p>
          <a:p>
            <a:pPr marL="27940" algn="l" rtl="0" eaLnBrk="0">
              <a:lnSpc>
                <a:spcPct val="95000"/>
              </a:lnSpc>
            </a:pP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策划阶段</a:t>
            </a:r>
            <a:endParaRPr lang="Microsoft YaHei" altLang="Microsoft YaHei" sz="1700"/>
          </a:p>
          <a:p>
            <a:pPr marL="29209" algn="l" rtl="0" eaLnBrk="0">
              <a:lnSpc>
                <a:spcPct val="91000"/>
              </a:lnSpc>
              <a:spcBef>
                <a:spcPts val="1365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1、编制项目层级商务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策划书</a:t>
            </a:r>
            <a:endParaRPr lang="Microsoft YaHei" altLang="Microsoft YaHei" sz="1400"/>
          </a:p>
          <a:p>
            <a:pPr marL="21590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2、编制项目科技创效策划书</a:t>
            </a:r>
            <a:endParaRPr lang="Microsoft YaHei" altLang="Microsoft YaHei" sz="1400"/>
          </a:p>
          <a:p>
            <a:pPr marL="23495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3、制定设计优化指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1400"/>
          </a:p>
          <a:p>
            <a:pPr marL="12700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4、制定方案优化指标</a:t>
            </a:r>
            <a:endParaRPr lang="Microsoft YaHei" altLang="Microsoft YaHei" sz="1400"/>
          </a:p>
          <a:p>
            <a:pPr marL="26034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5、现场实施阶段消耗管控策划</a:t>
            </a:r>
            <a:endParaRPr lang="Microsoft YaHei" altLang="Microsoft YaHei" sz="1400"/>
          </a:p>
          <a:p>
            <a:pPr marL="21590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6、编制招采策划</a:t>
            </a:r>
            <a:endParaRPr lang="Microsoft YaHei" altLang="Microsoft YaHei" sz="1400"/>
          </a:p>
        </p:txBody>
      </p:sp>
      <p:pic>
        <p:nvPicPr>
          <p:cNvPr id="248" name="picture 2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5969152"/>
            <a:ext cx="12184177" cy="87134"/>
          </a:xfrm>
          <a:prstGeom prst="rect">
            <a:avLst/>
          </a:prstGeom>
        </p:spPr>
      </p:pic>
      <p:sp>
        <p:nvSpPr>
          <p:cNvPr id="250" name="textbox 250"/>
          <p:cNvSpPr/>
          <p:nvPr/>
        </p:nvSpPr>
        <p:spPr>
          <a:xfrm>
            <a:off x="0" y="143256"/>
            <a:ext cx="699769" cy="812800"/>
          </a:xfrm>
          <a:prstGeom prst="rect">
            <a:avLst/>
          </a:prstGeom>
          <a:solidFill>
            <a:srgbClr val="2E75B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240029" algn="l" rtl="0" eaLnBrk="0">
              <a:lnSpc>
                <a:spcPct val="67000"/>
              </a:lnSpc>
              <a:spcBef>
                <a:spcPts val="7"/>
              </a:spcBef>
            </a:pPr>
            <a:r>
              <a:rPr sz="4400" kern="0" spc="50">
                <a:solidFill>
                  <a:srgbClr val="FFFFFF">
                    <a:alpha val="100000"/>
                  </a:srgbClr>
                </a:solidFill>
                <a:latin typeface="Segoe UI"/>
                <a:ea typeface="Segoe UI"/>
                <a:cs typeface="Segoe UI"/>
              </a:rPr>
              <a:t>2</a:t>
            </a:r>
            <a:endParaRPr lang="Segoe UI" altLang="Segoe UI" sz="4400"/>
          </a:p>
          <a:p>
            <a:pPr marL="196850" algn="l" rtl="0" eaLnBrk="0">
              <a:lnSpc>
                <a:spcPct val="76000"/>
              </a:lnSpc>
              <a:spcBef>
                <a:spcPts val="10"/>
              </a:spcBef>
            </a:pPr>
            <a:r>
              <a:rPr sz="1700" kern="0" spc="-2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Part</a:t>
            </a:r>
            <a:endParaRPr lang="Calibri" altLang="Calibri" sz="1700"/>
          </a:p>
        </p:txBody>
      </p:sp>
      <p:sp>
        <p:nvSpPr>
          <p:cNvPr id="254" name="rect"/>
          <p:cNvSpPr/>
          <p:nvPr/>
        </p:nvSpPr>
        <p:spPr>
          <a:xfrm>
            <a:off x="1703832" y="3462528"/>
            <a:ext cx="595883" cy="595884"/>
          </a:xfrm>
          <a:prstGeom prst="rect">
            <a:avLst/>
          </a:prstGeom>
          <a:solidFill>
            <a:srgbClr val="FFC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56" name="picture 25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803555" y="3547265"/>
            <a:ext cx="643451" cy="643451"/>
          </a:xfrm>
          <a:prstGeom prst="rect">
            <a:avLst/>
          </a:prstGeom>
        </p:spPr>
      </p:pic>
      <p:sp>
        <p:nvSpPr>
          <p:cNvPr id="258" name="rect"/>
          <p:cNvSpPr/>
          <p:nvPr/>
        </p:nvSpPr>
        <p:spPr>
          <a:xfrm>
            <a:off x="1703832" y="1371600"/>
            <a:ext cx="595883" cy="595883"/>
          </a:xfrm>
          <a:prstGeom prst="rect">
            <a:avLst/>
          </a:prstGeom>
          <a:solidFill>
            <a:srgbClr val="FFC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60" name="picture 26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815880" y="1454026"/>
            <a:ext cx="630834" cy="649089"/>
          </a:xfrm>
          <a:prstGeom prst="rect">
            <a:avLst/>
          </a:prstGeom>
        </p:spPr>
      </p:pic>
      <p:sp>
        <p:nvSpPr>
          <p:cNvPr id="262" name="textbox 262"/>
          <p:cNvSpPr/>
          <p:nvPr/>
        </p:nvSpPr>
        <p:spPr>
          <a:xfrm>
            <a:off x="1691132" y="3712381"/>
            <a:ext cx="621665" cy="367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4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  <a:tabLst>
                <a:tab pos="227965"/>
              </a:tabLst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  <a:endParaRPr lang="Arial" altLang="Arial" sz="2700"/>
          </a:p>
        </p:txBody>
      </p:sp>
      <p:sp>
        <p:nvSpPr>
          <p:cNvPr id="264" name="textbox 264"/>
          <p:cNvSpPr/>
          <p:nvPr/>
        </p:nvSpPr>
        <p:spPr>
          <a:xfrm>
            <a:off x="1691132" y="1621961"/>
            <a:ext cx="621030" cy="3670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  <a:tabLst>
                <a:tab pos="227965"/>
              </a:tabLst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  <a:endParaRPr lang="Arial" altLang="Arial" sz="2700"/>
          </a:p>
        </p:txBody>
      </p:sp>
      <p:sp>
        <p:nvSpPr>
          <p:cNvPr id="266" name="rect"/>
          <p:cNvSpPr/>
          <p:nvPr/>
        </p:nvSpPr>
        <p:spPr>
          <a:xfrm>
            <a:off x="819911" y="143256"/>
            <a:ext cx="156972" cy="812291"/>
          </a:xfrm>
          <a:prstGeom prst="rect">
            <a:avLst/>
          </a:prstGeom>
          <a:solidFill>
            <a:srgbClr val="2E75B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textbox 268"/>
          <p:cNvSpPr/>
          <p:nvPr/>
        </p:nvSpPr>
        <p:spPr>
          <a:xfrm>
            <a:off x="2401092" y="1380807"/>
            <a:ext cx="5194934" cy="3693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285"/>
              </a:lnSpc>
            </a:pPr>
            <a:endParaRPr lang="Arial" altLang="Arial" sz="100"/>
          </a:p>
          <a:p>
            <a:pPr marL="31115" algn="l" rtl="0" eaLnBrk="0">
              <a:lnSpc>
                <a:spcPct val="96000"/>
              </a:lnSpc>
            </a:pPr>
            <a:r>
              <a:rPr sz="1700" b="1" kern="0" spc="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  <a:endParaRPr lang="Microsoft YaHei" altLang="Microsoft YaHei" sz="1700"/>
          </a:p>
          <a:p>
            <a:pPr marL="29209" algn="l" rtl="0" eaLnBrk="0">
              <a:lnSpc>
                <a:spcPct val="91000"/>
              </a:lnSpc>
              <a:spcBef>
                <a:spcPts val="1362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1、编制项目科技创效实施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endParaRPr lang="Microsoft YaHei" altLang="Microsoft YaHei" sz="1400"/>
          </a:p>
          <a:p>
            <a:pPr marL="21590" algn="l" rtl="0" eaLnBrk="0">
              <a:lnSpc>
                <a:spcPct val="92000"/>
              </a:lnSpc>
              <a:spcBef>
                <a:spcPts val="135"/>
              </a:spcBef>
            </a:pP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2、项目组织图纸会审</a:t>
            </a:r>
            <a:r>
              <a:rPr sz="1400" kern="0" spc="-1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，对设计进行优化</a:t>
            </a:r>
            <a:endParaRPr lang="Microsoft YaHei" altLang="Microsoft YaHei" sz="1400"/>
          </a:p>
          <a:p>
            <a:pPr marL="23495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3、编制施工组织设计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、施工方案</a:t>
            </a:r>
            <a:r>
              <a:rPr sz="1400" kern="0" spc="-2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400" kern="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，挖掘创效点</a:t>
            </a:r>
            <a:endParaRPr lang="Microsoft YaHei" altLang="Microsoft YaHei" sz="1400"/>
          </a:p>
          <a:p>
            <a:pPr marL="12700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4、实施过程中对科技创新、科技成果转化点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的挖掘</a:t>
            </a:r>
            <a:endParaRPr lang="Microsoft YaHei" altLang="Microsoft YaHei" sz="1400"/>
          </a:p>
          <a:p>
            <a:pPr marL="26034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5、阶段性科技创效实施总结</a:t>
            </a:r>
            <a:endParaRPr lang="Microsoft YaHei" altLang="Microsoft YaHei" sz="1400"/>
          </a:p>
          <a:p>
            <a:pPr marL="27305" algn="l" rtl="0" eaLnBrk="0">
              <a:lnSpc>
                <a:spcPct val="96000"/>
              </a:lnSpc>
              <a:spcBef>
                <a:spcPts val="1572"/>
              </a:spcBef>
            </a:pP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结算阶段</a:t>
            </a:r>
            <a:endParaRPr lang="Microsoft YaHei" altLang="Microsoft YaHei" sz="1700"/>
          </a:p>
          <a:p>
            <a:pPr marL="43180" algn="l" rtl="0" eaLnBrk="0">
              <a:lnSpc>
                <a:spcPct val="91000"/>
              </a:lnSpc>
              <a:spcBef>
                <a:spcPts val="126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1、变更洽商、签证及时完成各方签字</a:t>
            </a:r>
            <a:endParaRPr lang="Microsoft YaHei" altLang="Microsoft YaHei" sz="1400"/>
          </a:p>
          <a:p>
            <a:pPr marL="35559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2、及时完成分供方完工结算</a:t>
            </a:r>
            <a:endParaRPr lang="Microsoft YaHei" altLang="Microsoft YaHei" sz="1400"/>
          </a:p>
          <a:p>
            <a:pPr marL="37465" algn="l" rtl="0" eaLnBrk="0">
              <a:lnSpc>
                <a:spcPct val="91000"/>
              </a:lnSpc>
              <a:spcBef>
                <a:spcPts val="151"/>
              </a:spcBef>
            </a:pP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3、对甲结算上报、核对及谈判</a:t>
            </a:r>
            <a:endParaRPr lang="Microsoft YaHei" altLang="Microsoft YaHei" sz="14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marL="28575" algn="l" rtl="0" eaLnBrk="0">
              <a:lnSpc>
                <a:spcPct val="96000"/>
              </a:lnSpc>
              <a:spcBef>
                <a:spcPts val="513"/>
              </a:spcBef>
            </a:pPr>
            <a:r>
              <a:rPr sz="1700" b="1" kern="0" spc="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复盘阶段</a:t>
            </a:r>
            <a:endParaRPr lang="Microsoft YaHei" altLang="Microsoft YaHei" sz="1700"/>
          </a:p>
          <a:p>
            <a:pPr algn="l" rtl="0" eaLnBrk="0">
              <a:lnSpc>
                <a:spcPct val="104000"/>
              </a:lnSpc>
            </a:pPr>
            <a:endParaRPr lang="Arial" altLang="Arial" sz="900"/>
          </a:p>
          <a:p>
            <a:pPr algn="l" rtl="0" eaLnBrk="0">
              <a:lnSpc>
                <a:spcPct val="7920"/>
              </a:lnSpc>
            </a:pPr>
            <a:endParaRPr lang="Arial" altLang="Arial" sz="100"/>
          </a:p>
          <a:p>
            <a:pPr marL="27305" algn="l" rtl="0" eaLnBrk="0">
              <a:lnSpc>
                <a:spcPct val="91000"/>
              </a:lnSpc>
            </a:pPr>
            <a:r>
              <a:rPr sz="1400" kern="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对本项目实施全过程的技术管理、科技创效工作进行整体复</a:t>
            </a:r>
            <a:r>
              <a:rPr sz="1400" kern="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盘总结</a:t>
            </a:r>
            <a:endParaRPr lang="Microsoft YaHei" altLang="Microsoft YaHei" sz="1400"/>
          </a:p>
        </p:txBody>
      </p:sp>
      <p:sp>
        <p:nvSpPr>
          <p:cNvPr id="270" name="textbox 270"/>
          <p:cNvSpPr/>
          <p:nvPr/>
        </p:nvSpPr>
        <p:spPr>
          <a:xfrm>
            <a:off x="1128090" y="145955"/>
            <a:ext cx="4594225" cy="1029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7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500" b="1" kern="0" spc="-10">
                <a:solidFill>
                  <a:srgbClr val="2E75B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公司重视 做好顶层设计</a:t>
            </a:r>
            <a:endParaRPr lang="Microsoft YaHei" altLang="Microsoft YaHei" sz="3500"/>
          </a:p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marL="17145" algn="l" rtl="0" eaLnBrk="0">
              <a:lnSpc>
                <a:spcPct val="94000"/>
              </a:lnSpc>
              <a:spcBef>
                <a:spcPts val="6"/>
              </a:spcBef>
            </a:pPr>
            <a:r>
              <a:rPr sz="2700" b="1" kern="0" spc="7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2700" b="1" kern="0" spc="-57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700" b="1" kern="0" spc="7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明确规定动作 加</a:t>
            </a:r>
            <a:r>
              <a:rPr sz="2700" b="1" kern="0" spc="6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强管理</a:t>
            </a:r>
            <a:endParaRPr lang="Microsoft YaHei" altLang="Microsoft YaHei" sz="2700"/>
          </a:p>
        </p:txBody>
      </p:sp>
      <p:sp>
        <p:nvSpPr>
          <p:cNvPr id="274" name="rect"/>
          <p:cNvSpPr/>
          <p:nvPr/>
        </p:nvSpPr>
        <p:spPr>
          <a:xfrm>
            <a:off x="1478280" y="3084576"/>
            <a:ext cx="595884" cy="594359"/>
          </a:xfrm>
          <a:prstGeom prst="rect">
            <a:avLst/>
          </a:prstGeom>
          <a:solidFill>
            <a:srgbClr val="FFC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6" name="rect"/>
          <p:cNvSpPr/>
          <p:nvPr/>
        </p:nvSpPr>
        <p:spPr>
          <a:xfrm>
            <a:off x="1478280" y="4447032"/>
            <a:ext cx="595884" cy="595884"/>
          </a:xfrm>
          <a:prstGeom prst="rect">
            <a:avLst/>
          </a:prstGeom>
          <a:solidFill>
            <a:srgbClr val="FFC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78" name="picture 2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577838" y="4540963"/>
            <a:ext cx="643451" cy="636606"/>
          </a:xfrm>
          <a:prstGeom prst="rect">
            <a:avLst/>
          </a:prstGeom>
        </p:spPr>
      </p:pic>
      <p:pic>
        <p:nvPicPr>
          <p:cNvPr id="280" name="picture 2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578130" y="3165733"/>
            <a:ext cx="643451" cy="636606"/>
          </a:xfrm>
          <a:prstGeom prst="rect">
            <a:avLst/>
          </a:prstGeom>
        </p:spPr>
      </p:pic>
      <p:sp>
        <p:nvSpPr>
          <p:cNvPr id="282" name="rect"/>
          <p:cNvSpPr/>
          <p:nvPr/>
        </p:nvSpPr>
        <p:spPr>
          <a:xfrm>
            <a:off x="1478280" y="1392935"/>
            <a:ext cx="595884" cy="595884"/>
          </a:xfrm>
          <a:prstGeom prst="rect">
            <a:avLst/>
          </a:prstGeom>
          <a:solidFill>
            <a:srgbClr val="FFC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84" name="picture 28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577838" y="1478181"/>
            <a:ext cx="643451" cy="643451"/>
          </a:xfrm>
          <a:prstGeom prst="rect">
            <a:avLst/>
          </a:prstGeom>
        </p:spPr>
      </p:pic>
      <p:sp>
        <p:nvSpPr>
          <p:cNvPr id="286" name="textbox 286"/>
          <p:cNvSpPr/>
          <p:nvPr/>
        </p:nvSpPr>
        <p:spPr>
          <a:xfrm>
            <a:off x="1465580" y="1643297"/>
            <a:ext cx="621665" cy="3426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  <a:tabLst>
                <a:tab pos="227965"/>
              </a:tabLst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  <a:endParaRPr lang="Arial" altLang="Arial" sz="27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83000"/>
              </a:lnSpc>
              <a:spcBef>
                <a:spcPts val="818"/>
              </a:spcBef>
              <a:tabLst>
                <a:tab pos="227965"/>
              </a:tabLst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04</a:t>
            </a:r>
            <a:endParaRPr lang="Arial" altLang="Arial" sz="27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600"/>
          </a:p>
          <a:p>
            <a:pPr marL="12700" algn="l" rtl="0" eaLnBrk="0">
              <a:lnSpc>
                <a:spcPct val="83000"/>
              </a:lnSpc>
              <a:spcBef>
                <a:spcPts val="7"/>
              </a:spcBef>
              <a:tabLst>
                <a:tab pos="227965"/>
              </a:tabLst>
            </a:pPr>
            <a:r>
              <a:rPr sz="27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r>
              <a:rPr sz="2700" b="1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05</a:t>
            </a:r>
            <a:endParaRPr lang="Arial" altLang="Arial" sz="2700"/>
          </a:p>
        </p:txBody>
      </p:sp>
      <p:pic>
        <p:nvPicPr>
          <p:cNvPr id="288" name="picture 28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0" y="5969152"/>
            <a:ext cx="12184177" cy="87134"/>
          </a:xfrm>
          <a:prstGeom prst="rect">
            <a:avLst/>
          </a:prstGeom>
        </p:spPr>
      </p:pic>
      <p:sp>
        <p:nvSpPr>
          <p:cNvPr id="290" name="textbox 290"/>
          <p:cNvSpPr/>
          <p:nvPr/>
        </p:nvSpPr>
        <p:spPr>
          <a:xfrm>
            <a:off x="0" y="143256"/>
            <a:ext cx="699769" cy="812800"/>
          </a:xfrm>
          <a:prstGeom prst="rect">
            <a:avLst/>
          </a:prstGeom>
          <a:solidFill>
            <a:srgbClr val="2E75B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240029" algn="l" rtl="0" eaLnBrk="0">
              <a:lnSpc>
                <a:spcPct val="67000"/>
              </a:lnSpc>
              <a:spcBef>
                <a:spcPts val="7"/>
              </a:spcBef>
            </a:pPr>
            <a:r>
              <a:rPr sz="4400" kern="0" spc="50">
                <a:solidFill>
                  <a:srgbClr val="FFFFFF">
                    <a:alpha val="100000"/>
                  </a:srgbClr>
                </a:solidFill>
                <a:latin typeface="Segoe UI"/>
                <a:ea typeface="Segoe UI"/>
                <a:cs typeface="Segoe UI"/>
              </a:rPr>
              <a:t>2</a:t>
            </a:r>
            <a:endParaRPr lang="Segoe UI" altLang="Segoe UI" sz="4400"/>
          </a:p>
          <a:p>
            <a:pPr marL="196850" algn="l" rtl="0" eaLnBrk="0">
              <a:lnSpc>
                <a:spcPct val="76000"/>
              </a:lnSpc>
              <a:spcBef>
                <a:spcPts val="10"/>
              </a:spcBef>
            </a:pPr>
            <a:r>
              <a:rPr sz="1700" kern="0" spc="-2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Part</a:t>
            </a:r>
            <a:endParaRPr lang="Calibri" altLang="Calibri" sz="1700"/>
          </a:p>
        </p:txBody>
      </p:sp>
      <p:sp>
        <p:nvSpPr>
          <p:cNvPr id="294" name="rect"/>
          <p:cNvSpPr/>
          <p:nvPr/>
        </p:nvSpPr>
        <p:spPr>
          <a:xfrm>
            <a:off x="819911" y="143256"/>
            <a:ext cx="156972" cy="812291"/>
          </a:xfrm>
          <a:prstGeom prst="rect">
            <a:avLst/>
          </a:prstGeom>
          <a:solidFill>
            <a:srgbClr val="2E75B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4" name="group 44"/>
          <p:cNvGrpSpPr/>
          <p:nvPr/>
        </p:nvGrpSpPr>
        <p:grpSpPr>
          <a:xfrm rot="21600000">
            <a:off x="970546" y="3424631"/>
            <a:ext cx="10606671" cy="1414513"/>
            <a:chExt cx="10606671" cy="1414513"/>
          </a:xfrm>
        </p:grpSpPr>
        <p:pic>
          <p:nvPicPr>
            <p:cNvPr id="296" name="picture 29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606671" cy="1414513"/>
            </a:xfrm>
            <a:prstGeom prst="rect">
              <a:avLst/>
            </a:prstGeom>
          </p:spPr>
        </p:pic>
        <p:sp>
          <p:nvSpPr>
            <p:cNvPr id="298" name="textbox 298"/>
            <p:cNvSpPr/>
            <p:nvPr/>
          </p:nvSpPr>
          <p:spPr>
            <a:xfrm>
              <a:off x="-12700" y="-12700"/>
              <a:ext cx="10632440" cy="14585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200"/>
            </a:p>
            <a:p>
              <a:pPr marL="889000" indent="12700" algn="l" rtl="0" eaLnBrk="0">
                <a:lnSpc>
                  <a:spcPct val="105000"/>
                </a:lnSpc>
                <a:spcBef>
                  <a:spcPts val="2"/>
                </a:spcBef>
              </a:pP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3、做法</a:t>
              </a:r>
              <a:r>
                <a:rPr sz="1500" kern="0" spc="-1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：如结构大悬挑改为钢结构或装配式</a:t>
              </a:r>
              <a:r>
                <a:rPr sz="1500" kern="0" spc="-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kern="0" spc="-3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减少高支模措施费；</a:t>
              </a:r>
              <a:r>
                <a:rPr sz="1500" kern="0" spc="-3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简化或取消线条及零星构筑</a:t>
              </a:r>
              <a:r>
                <a:rPr sz="1500" kern="0" spc="-2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kern="0" spc="-3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         </a:t>
              </a:r>
              <a:r>
                <a:rPr sz="15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模板和用工避免劳务索赔；</a:t>
              </a:r>
              <a:r>
                <a:rPr sz="1500" kern="0" spc="-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全砼外墙+二构一次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带出</a:t>
              </a:r>
              <a:r>
                <a:rPr sz="1500" kern="0" spc="-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，增加混凝土利润项</a:t>
              </a:r>
              <a:r>
                <a:rPr sz="1500" kern="0" spc="-2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kern="0" spc="-2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降低二次结构零星部位劳              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务费用；</a:t>
              </a:r>
              <a:r>
                <a:rPr sz="1500" kern="0" spc="-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如屋面优化为结构找坡+倒置屋面</a:t>
              </a:r>
              <a:r>
                <a:rPr sz="1500" kern="0" spc="-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kern="0" spc="-3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减少排气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道排气管等措施项；</a:t>
              </a:r>
              <a:r>
                <a:rPr sz="1500" kern="0" spc="-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外墙各层做法厚度、</a:t>
              </a:r>
              <a:r>
                <a:rPr sz="1500" kern="0" spc="-3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用料、            措施层；</a:t>
              </a:r>
              <a:r>
                <a:rPr sz="1500" kern="0" spc="-3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装修做法、</a:t>
              </a:r>
              <a:r>
                <a:rPr sz="1500" kern="0" spc="-3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材质、</a:t>
              </a:r>
              <a:r>
                <a:rPr sz="1500" kern="0" spc="-3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厚度、</a:t>
              </a:r>
              <a:r>
                <a:rPr sz="1500" kern="0" spc="-3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措施层等；</a:t>
              </a:r>
              <a:r>
                <a:rPr sz="1500" kern="0" spc="-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创优、</a:t>
              </a:r>
              <a:r>
                <a:rPr sz="1500" kern="0" spc="-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质量安全强制条款等节点做法</a:t>
              </a:r>
              <a:r>
                <a:rPr sz="1500" kern="0" spc="-2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kern="0" spc="-3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融入图纸会审或             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变更洽商</a:t>
              </a:r>
              <a:r>
                <a:rPr sz="1500" kern="0" spc="-1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，避免成本增加等等。</a:t>
              </a:r>
              <a:endParaRPr lang="Microsoft YaHei" altLang="Microsoft YaHei" sz="15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0" y="5689371"/>
            <a:ext cx="12184177" cy="1055852"/>
            <a:chExt cx="12184177" cy="1055852"/>
          </a:xfrm>
        </p:grpSpPr>
        <p:pic>
          <p:nvPicPr>
            <p:cNvPr id="300" name="picture 30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2184177" cy="1055852"/>
            </a:xfrm>
            <a:prstGeom prst="rect">
              <a:avLst/>
            </a:prstGeom>
          </p:spPr>
        </p:pic>
        <p:sp>
          <p:nvSpPr>
            <p:cNvPr id="302" name="textbox 302"/>
            <p:cNvSpPr/>
            <p:nvPr/>
          </p:nvSpPr>
          <p:spPr>
            <a:xfrm>
              <a:off x="-12700" y="-12700"/>
              <a:ext cx="12209780" cy="110045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5000"/>
                </a:lnSpc>
              </a:pPr>
              <a:endParaRPr lang="Arial" altLang="Arial" sz="500"/>
            </a:p>
            <a:p>
              <a:pPr marL="1839595" indent="15875" algn="l" rtl="0" eaLnBrk="0">
                <a:lnSpc>
                  <a:spcPct val="103000"/>
                </a:lnSpc>
                <a:spcBef>
                  <a:spcPts val="4"/>
                </a:spcBef>
              </a:pP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5、永临结合</a:t>
              </a:r>
              <a:r>
                <a:rPr sz="1500" kern="0" spc="-1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：塔吊基</a:t>
              </a:r>
              <a:r>
                <a:rPr sz="15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础和底板；</a:t>
              </a:r>
              <a:r>
                <a:rPr sz="1500" kern="0" spc="-2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电梯基础和顶板；</a:t>
              </a:r>
              <a:r>
                <a:rPr sz="1500" kern="0" spc="-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地下室顶板规划行车道结构加强</a:t>
              </a:r>
              <a:r>
                <a:rPr sz="1500" kern="0" spc="-2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kern="0" spc="-3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减少回顶措施费、                   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推动地下室装修和安装工期；</a:t>
              </a:r>
              <a:r>
                <a:rPr sz="1500" kern="0" spc="-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悬挑结构加强</a:t>
              </a:r>
              <a:r>
                <a:rPr sz="1500" kern="0" spc="-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kern="0" spc="-3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用于架体直接搭设</a:t>
              </a:r>
              <a:r>
                <a:rPr sz="1500" kern="0" spc="-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kern="0" spc="-3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减少支撑设置等；</a:t>
              </a:r>
              <a:r>
                <a:rPr sz="1500" kern="0" spc="-3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采用跳仓法+膨胀             </a:t>
              </a:r>
              <a:r>
                <a:rPr sz="15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    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加强带</a:t>
              </a:r>
              <a:r>
                <a:rPr sz="1500" kern="0" spc="-2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，取消伸缩后浇带</a:t>
              </a:r>
              <a:r>
                <a:rPr sz="1500" kern="0" spc="-2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kern="0" spc="-3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减少措施费推动工期等等。</a:t>
              </a:r>
              <a:endParaRPr lang="Microsoft YaHei" altLang="Microsoft YaHei" sz="1500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970546" y="2141944"/>
            <a:ext cx="10606671" cy="1203591"/>
            <a:chExt cx="10606671" cy="1203591"/>
          </a:xfrm>
        </p:grpSpPr>
        <p:pic>
          <p:nvPicPr>
            <p:cNvPr id="304" name="picture 30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0606671" cy="1203591"/>
            </a:xfrm>
            <a:prstGeom prst="rect">
              <a:avLst/>
            </a:prstGeom>
          </p:spPr>
        </p:pic>
        <p:sp>
          <p:nvSpPr>
            <p:cNvPr id="306" name="textbox 306"/>
            <p:cNvSpPr/>
            <p:nvPr/>
          </p:nvSpPr>
          <p:spPr>
            <a:xfrm>
              <a:off x="-12700" y="-12700"/>
              <a:ext cx="10632440" cy="12477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300"/>
            </a:p>
            <a:p>
              <a:pPr marL="880744" indent="8889" algn="l" rtl="0" eaLnBrk="0">
                <a:lnSpc>
                  <a:spcPct val="104000"/>
                </a:lnSpc>
                <a:spcBef>
                  <a:spcPts val="1"/>
                </a:spcBef>
              </a:pP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2、材质</a:t>
              </a:r>
              <a:r>
                <a:rPr sz="1500" kern="0" spc="-1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：如回填土调整为集配、</a:t>
              </a:r>
              <a:r>
                <a:rPr sz="1500" kern="0" spc="-3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混凝土、</a:t>
              </a:r>
              <a:r>
                <a:rPr sz="1500" kern="0" spc="-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流态固化土等；</a:t>
              </a:r>
              <a:r>
                <a:rPr sz="1500" kern="0" spc="-2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防水材料调整为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高分子卷材、</a:t>
              </a:r>
              <a:r>
                <a:rPr sz="1500" kern="0" spc="-3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硅橡胶防水涂            </a:t>
              </a:r>
              <a:r>
                <a:rPr sz="15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料；</a:t>
              </a:r>
              <a:r>
                <a:rPr sz="1500" kern="0" spc="-3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外墙保温材料调整为复合岩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棉板；</a:t>
              </a:r>
              <a:r>
                <a:rPr sz="1500" kern="0" spc="-3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找坡层调整为发泡混凝土；</a:t>
              </a:r>
              <a:r>
                <a:rPr sz="1500" kern="0" spc="-3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砌筑材料调整为高精砌块、</a:t>
              </a:r>
              <a:r>
                <a:rPr sz="1500" kern="0" spc="-3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连锁砌              块、</a:t>
              </a:r>
              <a:r>
                <a:rPr sz="1500" kern="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ALC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条板；</a:t>
              </a:r>
              <a:r>
                <a:rPr sz="1500" kern="0" spc="-3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外墙涂料调整为液态花岗岩等；</a:t>
              </a:r>
              <a:r>
                <a:rPr sz="1500" kern="0" spc="-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地区淘汰、</a:t>
              </a:r>
              <a:r>
                <a:rPr sz="1500" kern="0" spc="-2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限制使用材料的替换变更等材料或工序利           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15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润丰厚项等等。</a:t>
              </a:r>
              <a:endParaRPr lang="Microsoft YaHei" altLang="Microsoft YaHei" sz="15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970546" y="1266659"/>
            <a:ext cx="10606671" cy="796175"/>
            <a:chExt cx="10606671" cy="796175"/>
          </a:xfrm>
        </p:grpSpPr>
        <p:pic>
          <p:nvPicPr>
            <p:cNvPr id="308" name="picture 30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10606671" cy="796175"/>
            </a:xfrm>
            <a:prstGeom prst="rect">
              <a:avLst/>
            </a:prstGeom>
          </p:spPr>
        </p:pic>
        <p:sp>
          <p:nvSpPr>
            <p:cNvPr id="310" name="textbox 310"/>
            <p:cNvSpPr/>
            <p:nvPr/>
          </p:nvSpPr>
          <p:spPr>
            <a:xfrm>
              <a:off x="-12700" y="-12700"/>
              <a:ext cx="10632440" cy="8413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600"/>
            </a:p>
            <a:p>
              <a:pPr marL="860425" indent="18415" algn="l" rtl="0" eaLnBrk="0">
                <a:lnSpc>
                  <a:spcPct val="102000"/>
                </a:lnSpc>
                <a:spcBef>
                  <a:spcPts val="5"/>
                </a:spcBef>
              </a:pP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1、钢筋</a:t>
              </a:r>
              <a:r>
                <a:rPr sz="1500" kern="0" spc="-1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：如图纸明确绑扎搭接</a:t>
              </a:r>
              <a:r>
                <a:rPr sz="1500" kern="0" spc="-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kern="0" spc="-3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设计、</a:t>
              </a:r>
              <a:r>
                <a:rPr sz="1500" kern="0" spc="-3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业主等协商大直径采用一级接头；</a:t>
              </a:r>
              <a:r>
                <a:rPr sz="1500" kern="0" spc="-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1500" kern="0" spc="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采用新型接</a:t>
              </a:r>
              <a:r>
                <a:rPr sz="1500" kern="0" spc="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头如双螺纹套筒、          </a:t>
              </a:r>
              <a:r>
                <a:rPr sz="1500" kern="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钢筋锚固板等等。</a:t>
              </a:r>
              <a:endParaRPr lang="Microsoft YaHei" altLang="Microsoft YaHei" sz="1500"/>
            </a:p>
          </p:txBody>
        </p:sp>
      </p:grpSp>
      <p:pic>
        <p:nvPicPr>
          <p:cNvPr id="312" name="picture 3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500250" y="4918252"/>
            <a:ext cx="9769487" cy="514540"/>
          </a:xfrm>
          <a:prstGeom prst="rect">
            <a:avLst/>
          </a:prstGeom>
        </p:spPr>
      </p:pic>
      <p:graphicFrame>
        <p:nvGraphicFramePr>
          <p:cNvPr id="314" name="table 314"/>
          <p:cNvGraphicFramePr>
            <a:graphicFrameLocks noGrp="1"/>
          </p:cNvGraphicFramePr>
          <p:nvPr/>
        </p:nvGraphicFramePr>
        <p:xfrm>
          <a:off x="970546" y="4918252"/>
          <a:ext cx="10606405" cy="691515"/>
        </p:xfrm>
        <a:graphic>
          <a:graphicData uri="http://schemas.openxmlformats.org/drawingml/2006/table">
            <a:tbl>
              <a:tblPr/>
              <a:tblGrid>
                <a:gridCol w="1060640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2571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43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200"/>
                    </a:p>
                    <a:p>
                      <a:pPr marL="972185" algn="l" rtl="0" eaLnBrk="0">
                        <a:lnSpc>
                          <a:spcPct val="96000"/>
                        </a:lnSpc>
                        <a:spcBef>
                          <a:spcPts val="1"/>
                        </a:spcBef>
                      </a:pPr>
                      <a:r>
                        <a:rPr sz="400" kern="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、                                                               、                                     、                                                                                                                                                                                       。</a:t>
                      </a:r>
                      <a:endParaRPr lang="Microsoft YaHei" altLang="Microsoft YaHei" sz="400"/>
                    </a:p>
                  </a:txBody>
                  <a:tcPr marL="0" marR="0" marT="0" marB="0">
                    <a:lnL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5B9BD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pSp>
        <p:nvGrpSpPr>
          <p:cNvPr id="52" name="group 52"/>
          <p:cNvGrpSpPr/>
          <p:nvPr/>
        </p:nvGrpSpPr>
        <p:grpSpPr>
          <a:xfrm rot="21600000">
            <a:off x="1500250" y="4918252"/>
            <a:ext cx="9769487" cy="514540"/>
            <a:chExt cx="9769487" cy="514540"/>
          </a:xfrm>
        </p:grpSpPr>
        <p:sp>
          <p:nvSpPr>
            <p:cNvPr id="316" name="textbox 316"/>
            <p:cNvSpPr/>
            <p:nvPr/>
          </p:nvSpPr>
          <p:spPr>
            <a:xfrm>
              <a:off x="-12700" y="-12700"/>
              <a:ext cx="9795509" cy="56006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1666239" algn="l" rtl="0" eaLnBrk="0">
                <a:lnSpc>
                  <a:spcPct val="97000"/>
                </a:lnSpc>
                <a:spcBef>
                  <a:spcPts val="4"/>
                </a:spcBef>
              </a:pPr>
              <a:r>
                <a:rPr sz="1500" kern="0" spc="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</a:t>
              </a:r>
              <a:endParaRPr lang="Microsoft YaHei" altLang="Microsoft YaHei" sz="15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1500250" y="4918252"/>
            <a:ext cx="9769487" cy="514540"/>
            <a:chExt cx="9769487" cy="514540"/>
          </a:xfrm>
        </p:grpSpPr>
        <p:sp>
          <p:nvSpPr>
            <p:cNvPr id="318" name="textbox 318"/>
            <p:cNvSpPr/>
            <p:nvPr/>
          </p:nvSpPr>
          <p:spPr>
            <a:xfrm>
              <a:off x="-12700" y="-12700"/>
              <a:ext cx="9795509" cy="55880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2274570" algn="l" rtl="0" eaLnBrk="0">
                <a:lnSpc>
                  <a:spcPct val="97000"/>
                </a:lnSpc>
                <a:spcBef>
                  <a:spcPts val="5"/>
                </a:spcBef>
              </a:pPr>
              <a:r>
                <a:rPr sz="1500" kern="0" spc="9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管件等调整为高利润材料等等</a:t>
              </a:r>
              <a:endParaRPr lang="Microsoft YaHei" altLang="Microsoft YaHei" sz="1500"/>
            </a:p>
          </p:txBody>
        </p:sp>
      </p:grpSp>
      <p:sp>
        <p:nvSpPr>
          <p:cNvPr id="320" name="textbox 320"/>
          <p:cNvSpPr/>
          <p:nvPr/>
        </p:nvSpPr>
        <p:spPr>
          <a:xfrm>
            <a:off x="1128090" y="145955"/>
            <a:ext cx="4594225" cy="1029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7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500" b="1" kern="0" spc="-10">
                <a:solidFill>
                  <a:srgbClr val="2E75B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公司重视 做好顶层设计</a:t>
            </a:r>
            <a:endParaRPr lang="Microsoft YaHei" altLang="Microsoft YaHei" sz="3500"/>
          </a:p>
          <a:p>
            <a:pPr algn="l" rtl="0" eaLnBrk="0">
              <a:lnSpc>
                <a:spcPct val="109000"/>
              </a:lnSpc>
            </a:pPr>
            <a:endParaRPr lang="Arial" altLang="Arial" sz="800"/>
          </a:p>
          <a:p>
            <a:pPr marL="17145" algn="l" rtl="0" eaLnBrk="0">
              <a:lnSpc>
                <a:spcPct val="94000"/>
              </a:lnSpc>
              <a:spcBef>
                <a:spcPts val="6"/>
              </a:spcBef>
            </a:pPr>
            <a:r>
              <a:rPr sz="2700" b="1" kern="0" spc="7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二、</a:t>
            </a:r>
            <a:r>
              <a:rPr sz="2700" b="1" kern="0" spc="-57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2700" b="1" kern="0" spc="7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明确规定动作 加</a:t>
            </a:r>
            <a:r>
              <a:rPr sz="2700" b="1" kern="0" spc="60">
                <a:solidFill>
                  <a:srgbClr val="75707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强管理</a:t>
            </a:r>
            <a:endParaRPr lang="Microsoft YaHei" altLang="Microsoft YaHei" sz="2700"/>
          </a:p>
        </p:txBody>
      </p:sp>
      <p:sp>
        <p:nvSpPr>
          <p:cNvPr id="322" name="textbox 322"/>
          <p:cNvSpPr/>
          <p:nvPr/>
        </p:nvSpPr>
        <p:spPr>
          <a:xfrm>
            <a:off x="6327063" y="887730"/>
            <a:ext cx="5041900" cy="2736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50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700" b="1" kern="0" spc="8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图纸会审、</a:t>
            </a:r>
            <a:r>
              <a:rPr sz="1700" b="1" kern="0" spc="-33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b="1" kern="0" spc="8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设计变更洽商、</a:t>
            </a:r>
            <a:r>
              <a:rPr sz="1700" b="1" kern="0" spc="-38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700" b="1" kern="0" spc="80">
                <a:solidFill>
                  <a:srgbClr val="FF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技术签证等突出创效点</a:t>
            </a:r>
            <a:endParaRPr lang="Microsoft YaHei" altLang="Microsoft YaHei" sz="1700"/>
          </a:p>
        </p:txBody>
      </p:sp>
      <p:sp>
        <p:nvSpPr>
          <p:cNvPr id="324" name="textbox 324"/>
          <p:cNvSpPr/>
          <p:nvPr/>
        </p:nvSpPr>
        <p:spPr>
          <a:xfrm>
            <a:off x="0" y="143256"/>
            <a:ext cx="699769" cy="812800"/>
          </a:xfrm>
          <a:prstGeom prst="rect">
            <a:avLst/>
          </a:prstGeom>
          <a:solidFill>
            <a:srgbClr val="2E75B5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240029" algn="l" rtl="0" eaLnBrk="0">
              <a:lnSpc>
                <a:spcPct val="67000"/>
              </a:lnSpc>
              <a:spcBef>
                <a:spcPts val="7"/>
              </a:spcBef>
            </a:pPr>
            <a:r>
              <a:rPr sz="4400" kern="0" spc="50">
                <a:solidFill>
                  <a:srgbClr val="FFFFFF">
                    <a:alpha val="100000"/>
                  </a:srgbClr>
                </a:solidFill>
                <a:latin typeface="Segoe UI"/>
                <a:ea typeface="Segoe UI"/>
                <a:cs typeface="Segoe UI"/>
              </a:rPr>
              <a:t>2</a:t>
            </a:r>
            <a:endParaRPr lang="Segoe UI" altLang="Segoe UI" sz="4400"/>
          </a:p>
          <a:p>
            <a:pPr marL="196850" algn="l" rtl="0" eaLnBrk="0">
              <a:lnSpc>
                <a:spcPct val="76000"/>
              </a:lnSpc>
              <a:spcBef>
                <a:spcPts val="10"/>
              </a:spcBef>
            </a:pPr>
            <a:r>
              <a:rPr sz="1700" kern="0" spc="-2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Part</a:t>
            </a:r>
            <a:endParaRPr lang="Calibri" altLang="Calibri" sz="1700"/>
          </a:p>
        </p:txBody>
      </p:sp>
      <p:sp>
        <p:nvSpPr>
          <p:cNvPr id="326" name="textbox 326"/>
          <p:cNvSpPr/>
          <p:nvPr/>
        </p:nvSpPr>
        <p:spPr>
          <a:xfrm>
            <a:off x="2123647" y="5060481"/>
            <a:ext cx="835025" cy="243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6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kern="0" spc="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机电材料</a:t>
            </a:r>
            <a:endParaRPr lang="Microsoft YaHei" altLang="Microsoft YaHei" sz="1500"/>
          </a:p>
        </p:txBody>
      </p:sp>
      <p:sp>
        <p:nvSpPr>
          <p:cNvPr id="328" name="rect"/>
          <p:cNvSpPr/>
          <p:nvPr/>
        </p:nvSpPr>
        <p:spPr>
          <a:xfrm>
            <a:off x="819911" y="143256"/>
            <a:ext cx="156972" cy="812291"/>
          </a:xfrm>
          <a:prstGeom prst="rect">
            <a:avLst/>
          </a:prstGeom>
          <a:solidFill>
            <a:srgbClr val="2E75B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0" name="textbox 330"/>
          <p:cNvSpPr/>
          <p:nvPr/>
        </p:nvSpPr>
        <p:spPr>
          <a:xfrm>
            <a:off x="1800054" y="5075673"/>
            <a:ext cx="142875" cy="2266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08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1500" kern="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https://d.book118.com/098002044074006032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2024-09-10T02:40:11.476</cp:lastPrinted>
  <dcterms:created xsi:type="dcterms:W3CDTF">2024-09-09T18:40:11Z</dcterms:created>
  <dcterms:modified xsi:type="dcterms:W3CDTF">2024-09-09T18:40:12Z</dcterms:modified>
</cp:coreProperties>
</file>