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embeddedFontLst>
    <p:embeddedFont>
      <p:font typeface="GGEWPQ+MS-UIGothic"/>
      <p:regular r:id="rId20"/>
    </p:embeddedFont>
    <p:embeddedFont>
      <p:font typeface="GSKBTC+DBDDJV+ArialMT"/>
      <p:regular r:id="rId21"/>
    </p:embeddedFont>
    <p:embeddedFont>
      <p:font typeface="HTOCHI+VSGBOP+MicrosoftYaHei"/>
      <p:regular r:id="rId22"/>
    </p:embeddedFont>
    <p:embeddedFont>
      <p:font typeface="VLOBMK+NNNQBT+MicrosoftYaHei-Bold"/>
      <p:regular r:id="rId23"/>
    </p:embeddedFont>
  </p:embeddedFontLst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font" Target="fonts/font1.fntdata" /><Relationship Id="rId21" Type="http://schemas.openxmlformats.org/officeDocument/2006/relationships/font" Target="fonts/font2.fntdata" /><Relationship Id="rId22" Type="http://schemas.openxmlformats.org/officeDocument/2006/relationships/font" Target="fonts/font3.fntdata" /><Relationship Id="rId23" Type="http://schemas.openxmlformats.org/officeDocument/2006/relationships/font" Target="fonts/font4.fntdata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7624E1-AB13-4000-B416-EBF7ED908A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17E056-C714-4C1B-B583-C7D93D4126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2CDEDA-AEA1-444A-BC5B-1F20756F42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0CAE55-8562-41F9-82C4-7ACC88863B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1527CB9-1EAF-4111-A05C-F4AB06560A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32B3E02-5AEF-41A1-8AD1-1F4C931C9D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9D5973C-22A9-4E09-B36A-9BA23B62AE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60DED7-3A20-4C14-A200-6DF820EEB8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FEE9DC-702E-40D5-8F15-AAF6BDFA2C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3F2CBF-7EB2-4A0F-836C-803F2732EC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02A8BA-6FBD-4AA8-87E7-A1A345D3DA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8003135105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33500" y="1577494"/>
            <a:ext cx="6235712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FFA7EC"/>
                </a:solidFill>
                <a:latin typeface="SimSun"/>
                <a:cs typeface="SimSun"/>
              </a:rPr>
              <a:t>师</a:t>
            </a:r>
            <a:r>
              <a:rPr sz="5150" spc="25">
                <a:solidFill>
                  <a:srgbClr val="FFA7EC"/>
                </a:solidFill>
                <a:latin typeface="GGEWPQ+MS-UIGothic"/>
                <a:cs typeface="GGEWPQ+MS-UIGothic"/>
              </a:rPr>
              <a:t>范</a:t>
            </a:r>
            <a:r>
              <a:rPr sz="5150" spc="23">
                <a:solidFill>
                  <a:srgbClr val="FFA7EC"/>
                </a:solidFill>
                <a:latin typeface="SimSun"/>
                <a:cs typeface="SimSun"/>
              </a:rPr>
              <a:t>专业题</a:t>
            </a:r>
            <a:r>
              <a:rPr sz="5150" spc="25">
                <a:solidFill>
                  <a:srgbClr val="FFA7EC"/>
                </a:solidFill>
                <a:latin typeface="GGEWPQ+MS-UIGothic"/>
                <a:cs typeface="GGEWPQ+MS-UIGothic"/>
              </a:rPr>
              <a:t>目</a:t>
            </a:r>
            <a:r>
              <a:rPr sz="5150" spc="25">
                <a:solidFill>
                  <a:srgbClr val="FFA7EC"/>
                </a:solidFill>
                <a:latin typeface="SimSun"/>
                <a:cs typeface="SimSun"/>
              </a:rPr>
              <a:t>课</a:t>
            </a:r>
            <a:r>
              <a:rPr sz="5150">
                <a:solidFill>
                  <a:srgbClr val="FFA7EC"/>
                </a:solidFill>
                <a:latin typeface="GGEWPQ+MS-UIGothic"/>
                <a:cs typeface="GGEWPQ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046470" y="1943290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9970FC"/>
                </a:solidFill>
                <a:latin typeface="GSKBTC+DBDDJV+ArialMT"/>
                <a:cs typeface="GSKBTC+DBDDJV+ArialMT"/>
              </a:rPr>
              <a:t>•</a:t>
            </a:r>
            <a:r>
              <a:rPr sz="2450" spc="128">
                <a:solidFill>
                  <a:srgbClr val="9970F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师</a:t>
            </a:r>
            <a:r>
              <a:rPr sz="2400">
                <a:solidFill>
                  <a:srgbClr val="9970FC"/>
                </a:solidFill>
                <a:latin typeface="GGEWPQ+MS-UIGothic"/>
                <a:cs typeface="GGEWPQ+MS-UIGothic"/>
              </a:rPr>
              <a:t>范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专业</a:t>
            </a:r>
            <a:r>
              <a:rPr sz="2400">
                <a:solidFill>
                  <a:srgbClr val="9970FC"/>
                </a:solidFill>
                <a:latin typeface="GGEWPQ+MS-UIGothic"/>
                <a:cs typeface="GGEWPQ+MS-UIGothic"/>
              </a:rPr>
              <a:t>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269489" y="2483446"/>
            <a:ext cx="1935677" cy="8716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13"/>
              </a:lnSpc>
              <a:spcBef>
                <a:spcPct val="0"/>
              </a:spcBef>
              <a:spcAft>
                <a:spcPct val="0"/>
              </a:spcAft>
            </a:pPr>
            <a:r>
              <a:rPr sz="2700">
                <a:solidFill>
                  <a:srgbClr val="FFFFFF"/>
                </a:solidFill>
                <a:latin typeface="HTOCHI+VSGBOP+MicrosoftYaHei"/>
                <a:cs typeface="HTOCHI+VSGBOP+MicrosoftYaHei"/>
              </a:rPr>
              <a:t>contents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046470" y="2491930"/>
            <a:ext cx="4439861" cy="297807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9970FC"/>
                </a:solidFill>
                <a:latin typeface="GSKBTC+DBDDJV+ArialMT"/>
                <a:cs typeface="GSKBTC+DBDDJV+ArialMT"/>
              </a:rPr>
              <a:t>•</a:t>
            </a:r>
            <a:r>
              <a:rPr sz="2450" spc="128">
                <a:solidFill>
                  <a:srgbClr val="9970F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师</a:t>
            </a:r>
            <a:r>
              <a:rPr sz="2400">
                <a:solidFill>
                  <a:srgbClr val="9970FC"/>
                </a:solidFill>
                <a:latin typeface="GGEWPQ+MS-UIGothic"/>
                <a:cs typeface="GGEWPQ+MS-UIGothic"/>
              </a:rPr>
              <a:t>范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专业</a:t>
            </a:r>
            <a:r>
              <a:rPr sz="2400">
                <a:solidFill>
                  <a:srgbClr val="9970FC"/>
                </a:solidFill>
                <a:latin typeface="GGEWPQ+MS-UIGothic"/>
                <a:cs typeface="GGEWPQ+MS-UIGothic"/>
              </a:rPr>
              <a:t>的基本素养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9970FC"/>
                </a:solidFill>
                <a:latin typeface="GSKBTC+DBDDJV+ArialMT"/>
                <a:cs typeface="GSKBTC+DBDDJV+ArialMT"/>
              </a:rPr>
              <a:t>•</a:t>
            </a:r>
            <a:r>
              <a:rPr sz="2450" spc="128">
                <a:solidFill>
                  <a:srgbClr val="9970F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师</a:t>
            </a:r>
            <a:r>
              <a:rPr sz="2400">
                <a:solidFill>
                  <a:srgbClr val="9970FC"/>
                </a:solidFill>
                <a:latin typeface="GGEWPQ+MS-UIGothic"/>
                <a:cs typeface="GGEWPQ+MS-UIGothic"/>
              </a:rPr>
              <a:t>范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专业</a:t>
            </a:r>
            <a:r>
              <a:rPr sz="2400">
                <a:solidFill>
                  <a:srgbClr val="9970FC"/>
                </a:solidFill>
                <a:latin typeface="GGEWPQ+MS-UIGothic"/>
                <a:cs typeface="GGEWPQ+MS-UIGothic"/>
              </a:rPr>
              <a:t>的教育理念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9970FC"/>
                </a:solidFill>
                <a:latin typeface="GSKBTC+DBDDJV+ArialMT"/>
                <a:cs typeface="GSKBTC+DBDDJV+ArialMT"/>
              </a:rPr>
              <a:t>•</a:t>
            </a:r>
            <a:r>
              <a:rPr sz="2450" spc="128">
                <a:solidFill>
                  <a:srgbClr val="9970F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师</a:t>
            </a:r>
            <a:r>
              <a:rPr sz="2400">
                <a:solidFill>
                  <a:srgbClr val="9970FC"/>
                </a:solidFill>
                <a:latin typeface="GGEWPQ+MS-UIGothic"/>
                <a:cs typeface="GGEWPQ+MS-UIGothic"/>
              </a:rPr>
              <a:t>范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专业</a:t>
            </a:r>
            <a:r>
              <a:rPr sz="2400">
                <a:solidFill>
                  <a:srgbClr val="9970FC"/>
                </a:solidFill>
                <a:latin typeface="GGEWPQ+MS-UIGothic"/>
                <a:cs typeface="GGEWPQ+MS-UIGothic"/>
              </a:rPr>
              <a:t>的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实</a:t>
            </a:r>
            <a:r>
              <a:rPr sz="2400">
                <a:solidFill>
                  <a:srgbClr val="9970FC"/>
                </a:solidFill>
                <a:latin typeface="GGEWPQ+MS-UIGothic"/>
                <a:cs typeface="GGEWPQ+MS-UIGothic"/>
              </a:rPr>
              <a:t>践与反思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9970FC"/>
                </a:solidFill>
                <a:latin typeface="GSKBTC+DBDDJV+ArialMT"/>
                <a:cs typeface="GSKBTC+DBDDJV+ArialMT"/>
              </a:rPr>
              <a:t>•</a:t>
            </a:r>
            <a:r>
              <a:rPr sz="2450" spc="128">
                <a:solidFill>
                  <a:srgbClr val="9970F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师</a:t>
            </a:r>
            <a:r>
              <a:rPr sz="2400">
                <a:solidFill>
                  <a:srgbClr val="9970FC"/>
                </a:solidFill>
                <a:latin typeface="GGEWPQ+MS-UIGothic"/>
                <a:cs typeface="GGEWPQ+MS-UIGothic"/>
              </a:rPr>
              <a:t>范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专业</a:t>
            </a:r>
            <a:r>
              <a:rPr sz="2400">
                <a:solidFill>
                  <a:srgbClr val="9970FC"/>
                </a:solidFill>
                <a:latin typeface="GGEWPQ+MS-UIGothic"/>
                <a:cs typeface="GGEWPQ+MS-UIGothic"/>
              </a:rPr>
              <a:t>的未来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趋势</a:t>
            </a:r>
            <a:r>
              <a:rPr sz="2400">
                <a:solidFill>
                  <a:srgbClr val="9970FC"/>
                </a:solidFill>
                <a:latin typeface="GGEWPQ+MS-UIGothic"/>
                <a:cs typeface="GGEWPQ+MS-UIGothic"/>
              </a:rPr>
              <a:t>与挑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战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9970FC"/>
                </a:solidFill>
                <a:latin typeface="GSKBTC+DBDDJV+ArialMT"/>
                <a:cs typeface="GSKBTC+DBDDJV+ArialMT"/>
              </a:rPr>
              <a:t>•</a:t>
            </a:r>
            <a:r>
              <a:rPr sz="2450" spc="128">
                <a:solidFill>
                  <a:srgbClr val="9970F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师</a:t>
            </a:r>
            <a:r>
              <a:rPr sz="2400">
                <a:solidFill>
                  <a:srgbClr val="9970FC"/>
                </a:solidFill>
                <a:latin typeface="GGEWPQ+MS-UIGothic"/>
                <a:cs typeface="GGEWPQ+MS-UIGothic"/>
              </a:rPr>
              <a:t>范</a:t>
            </a:r>
            <a:r>
              <a:rPr sz="2400">
                <a:solidFill>
                  <a:srgbClr val="9970FC"/>
                </a:solidFill>
                <a:latin typeface="SimSun"/>
                <a:cs typeface="SimSun"/>
              </a:rPr>
              <a:t>专业题</a:t>
            </a:r>
            <a:r>
              <a:rPr sz="2400">
                <a:solidFill>
                  <a:srgbClr val="9970FC"/>
                </a:solidFill>
                <a:latin typeface="GGEWPQ+MS-UIGothic"/>
                <a:cs typeface="GGEWPQ+MS-UIGothic"/>
              </a:rPr>
              <a:t>目案例分析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106295" y="3340961"/>
            <a:ext cx="340042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GGEWPQ+MS-UIGothic"/>
                <a:cs typeface="GGEWPQ+MS-UIGothic"/>
              </a:rPr>
              <a:t>目</a:t>
            </a: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33500" y="168035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A7EC"/>
                </a:solidFill>
                <a:latin typeface="VLOBMK+NNNQBT+MicrosoftYaHei-Bold"/>
                <a:cs typeface="VLOBMK+NNNQBT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33500" y="3116881"/>
            <a:ext cx="3635425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7">
                <a:solidFill>
                  <a:srgbClr val="FFA7EC"/>
                </a:solidFill>
                <a:latin typeface="SimSun"/>
                <a:cs typeface="SimSun"/>
              </a:rPr>
              <a:t>师</a:t>
            </a:r>
            <a:r>
              <a:rPr sz="3800" spc="23">
                <a:solidFill>
                  <a:srgbClr val="FFA7EC"/>
                </a:solidFill>
                <a:latin typeface="GGEWPQ+MS-UIGothic"/>
                <a:cs typeface="GGEWPQ+MS-UIGothic"/>
              </a:rPr>
              <a:t>范</a:t>
            </a:r>
            <a:r>
              <a:rPr sz="3800" spc="25">
                <a:solidFill>
                  <a:srgbClr val="FFA7EC"/>
                </a:solidFill>
                <a:latin typeface="SimSun"/>
                <a:cs typeface="SimSun"/>
              </a:rPr>
              <a:t>专业</a:t>
            </a:r>
            <a:r>
              <a:rPr sz="3800" spc="27">
                <a:solidFill>
                  <a:srgbClr val="FFA7EC"/>
                </a:solidFill>
                <a:latin typeface="GGEWPQ+MS-UIGothic"/>
                <a:cs typeface="GGEWPQ+MS-UIGothic"/>
              </a:rPr>
              <a:t>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师</a:t>
            </a:r>
            <a:r>
              <a:rPr sz="3000">
                <a:solidFill>
                  <a:srgbClr val="9970FC"/>
                </a:solidFill>
                <a:latin typeface="GGEWPQ+MS-UIGothic"/>
                <a:cs typeface="GGEWPQ+MS-UIGothic"/>
              </a:rPr>
              <a:t>范</a:t>
            </a: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专业</a:t>
            </a:r>
            <a:r>
              <a:rPr sz="3000">
                <a:solidFill>
                  <a:srgbClr val="9970FC"/>
                </a:solidFill>
                <a:latin typeface="GGEWPQ+MS-UIGothic"/>
                <a:cs typeface="GGEWPQ+MS-UIGothic"/>
              </a:rPr>
              <a:t>的定</a:t>
            </a: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9970FC"/>
                </a:solidFill>
                <a:latin typeface="GGEWPQ+MS-UIGothic"/>
                <a:cs typeface="GGEWPQ+MS-UIGothic"/>
              </a:rPr>
              <a:t>与特点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16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9970FC"/>
                </a:solidFill>
                <a:latin typeface="SimSun"/>
                <a:cs typeface="SimSun"/>
              </a:rPr>
              <a:t>师</a:t>
            </a:r>
            <a:r>
              <a:rPr sz="1550" spc="25">
                <a:solidFill>
                  <a:srgbClr val="9970FC"/>
                </a:solidFill>
                <a:latin typeface="GGEWPQ+MS-UIGothic"/>
                <a:cs typeface="GGEWPQ+MS-UIGothic"/>
              </a:rPr>
              <a:t>范</a:t>
            </a:r>
            <a:r>
              <a:rPr sz="1550" spc="25">
                <a:solidFill>
                  <a:srgbClr val="9970FC"/>
                </a:solidFill>
                <a:latin typeface="SimSun"/>
                <a:cs typeface="SimSun"/>
              </a:rPr>
              <a:t>专业</a:t>
            </a:r>
            <a:r>
              <a:rPr sz="1550" spc="25">
                <a:solidFill>
                  <a:srgbClr val="9970FC"/>
                </a:solidFill>
                <a:latin typeface="GGEWPQ+MS-UIGothic"/>
                <a:cs typeface="GGEWPQ+MS-UIGothic"/>
              </a:rPr>
              <a:t>的定</a:t>
            </a:r>
            <a:r>
              <a:rPr sz="1550">
                <a:solidFill>
                  <a:srgbClr val="9970FC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93419" y="4044946"/>
            <a:ext cx="16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师</a:t>
            </a:r>
            <a:r>
              <a:rPr sz="1550" spc="25">
                <a:solidFill>
                  <a:srgbClr val="FFFFFF"/>
                </a:solidFill>
                <a:latin typeface="GGEWPQ+MS-UIGothic"/>
                <a:cs typeface="GGEWPQ+MS-UIGothic"/>
              </a:rPr>
              <a:t>范</a:t>
            </a: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专业</a:t>
            </a:r>
            <a:r>
              <a:rPr sz="1550" spc="25">
                <a:solidFill>
                  <a:srgbClr val="FFFFFF"/>
                </a:solidFill>
                <a:latin typeface="GGEWPQ+MS-UIGothic"/>
                <a:cs typeface="GGEWPQ+MS-UIGothic"/>
              </a:rPr>
              <a:t>的特点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451838"/>
            <a:ext cx="3219375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师</a:t>
            </a:r>
            <a:r>
              <a:rPr sz="1350">
                <a:solidFill>
                  <a:srgbClr val="FFFFFF"/>
                </a:solidFill>
                <a:latin typeface="GGEWPQ+MS-UIGothic"/>
                <a:cs typeface="GGEWPQ+MS-UIGothic"/>
              </a:rPr>
              <a:t>范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专业</a:t>
            </a:r>
            <a:r>
              <a:rPr sz="1350">
                <a:solidFill>
                  <a:srgbClr val="FFFFFF"/>
                </a:solidFill>
                <a:latin typeface="GGEWPQ+MS-UIGothic"/>
                <a:cs typeface="GGEWPQ+MS-UIGothic"/>
              </a:rPr>
              <a:t>具有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综</a:t>
            </a:r>
            <a:r>
              <a:rPr sz="1350">
                <a:solidFill>
                  <a:srgbClr val="FFFFFF"/>
                </a:solidFill>
                <a:latin typeface="GGEWPQ+MS-UIGothic"/>
                <a:cs typeface="GGEWPQ+MS-UIGothic"/>
              </a:rPr>
              <a:t>合性、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实</a:t>
            </a:r>
            <a:r>
              <a:rPr sz="1350">
                <a:solidFill>
                  <a:srgbClr val="FFFFFF"/>
                </a:solidFill>
                <a:latin typeface="GGEWPQ+MS-UIGothic"/>
                <a:cs typeface="GGEWPQ+MS-UIGothic"/>
              </a:rPr>
              <a:t>践性、开放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GGEWPQ+MS-UIGothic"/>
                <a:cs typeface="GGEWPQ+MS-UIGothic"/>
              </a:rPr>
              <a:t>性和适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GGEWPQ+MS-UIGothic"/>
                <a:cs typeface="GGEWPQ+MS-UIGothic"/>
              </a:rPr>
              <a:t>性等特点，旨在培养具有全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GGEWPQ+MS-UIGothic"/>
                <a:cs typeface="GGEWPQ+MS-UIGothic"/>
              </a:rPr>
              <a:t>面素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FFFFFF"/>
                </a:solidFill>
                <a:latin typeface="GGEWPQ+MS-UIGothic"/>
                <a:cs typeface="GGEWPQ+MS-UIGothic"/>
              </a:rPr>
              <a:t>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创</a:t>
            </a:r>
            <a:r>
              <a:rPr sz="1350">
                <a:solidFill>
                  <a:srgbClr val="FFFFFF"/>
                </a:solidFill>
                <a:latin typeface="GGEWPQ+MS-UIGothic"/>
                <a:cs typeface="GGEWPQ+MS-UIGothic"/>
              </a:rPr>
              <a:t>新精神和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实</a:t>
            </a:r>
            <a:r>
              <a:rPr sz="1350">
                <a:solidFill>
                  <a:srgbClr val="FFFFFF"/>
                </a:solidFill>
                <a:latin typeface="GGEWPQ+MS-UIGothic"/>
                <a:cs typeface="GGEWPQ+MS-UIGothic"/>
              </a:rPr>
              <a:t>践能力的教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师</a:t>
            </a:r>
            <a:r>
              <a:rPr sz="1350">
                <a:solidFill>
                  <a:srgbClr val="FFFFFF"/>
                </a:solidFill>
                <a:latin typeface="GGEWPQ+MS-UIGothic"/>
                <a:cs typeface="GGEWPQ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师</a:t>
            </a:r>
            <a:r>
              <a:rPr sz="3000">
                <a:solidFill>
                  <a:srgbClr val="9970FC"/>
                </a:solidFill>
                <a:latin typeface="GGEWPQ+MS-UIGothic"/>
                <a:cs typeface="GGEWPQ+MS-UIGothic"/>
              </a:rPr>
              <a:t>范</a:t>
            </a: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专业</a:t>
            </a:r>
            <a:r>
              <a:rPr sz="3000">
                <a:solidFill>
                  <a:srgbClr val="9970FC"/>
                </a:solidFill>
                <a:latin typeface="GGEWPQ+MS-UIGothic"/>
                <a:cs typeface="GGEWPQ+MS-UIGothic"/>
              </a:rPr>
              <a:t>的</a:t>
            </a: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历</a:t>
            </a:r>
            <a:r>
              <a:rPr sz="3000">
                <a:solidFill>
                  <a:srgbClr val="9970FC"/>
                </a:solidFill>
                <a:latin typeface="GGEWPQ+MS-UIGothic"/>
                <a:cs typeface="GGEWPQ+MS-UIGothic"/>
              </a:rPr>
              <a:t>史与</a:t>
            </a: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9970FC"/>
                </a:solidFill>
                <a:latin typeface="GGEWPQ+MS-UIGothic"/>
                <a:cs typeface="GGEWPQ+MS-UIGothic"/>
              </a:rPr>
              <a:t>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097270" y="1499036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9970FC"/>
                </a:solidFill>
                <a:latin typeface="SimSun"/>
                <a:cs typeface="SimSun"/>
              </a:rPr>
              <a:t>师</a:t>
            </a:r>
            <a:r>
              <a:rPr sz="2300" spc="25">
                <a:solidFill>
                  <a:srgbClr val="9970FC"/>
                </a:solidFill>
                <a:latin typeface="GGEWPQ+MS-UIGothic"/>
                <a:cs typeface="GGEWPQ+MS-UIGothic"/>
              </a:rPr>
              <a:t>范</a:t>
            </a:r>
            <a:r>
              <a:rPr sz="2300" spc="23">
                <a:solidFill>
                  <a:srgbClr val="9970FC"/>
                </a:solidFill>
                <a:latin typeface="SimSun"/>
                <a:cs typeface="SimSun"/>
              </a:rPr>
              <a:t>专业</a:t>
            </a:r>
            <a:r>
              <a:rPr sz="2300" spc="25">
                <a:solidFill>
                  <a:srgbClr val="9970FC"/>
                </a:solidFill>
                <a:latin typeface="GGEWPQ+MS-UIGothic"/>
                <a:cs typeface="GGEWPQ+MS-UIGothic"/>
              </a:rPr>
              <a:t>的起源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097270" y="3148131"/>
            <a:ext cx="3092462" cy="23831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9970FC"/>
                </a:solidFill>
                <a:latin typeface="GGEWPQ+MS-UIGothic"/>
                <a:cs typeface="GGEWPQ+MS-UIGothic"/>
              </a:rPr>
              <a:t>我国</a:t>
            </a:r>
            <a:r>
              <a:rPr sz="2300" spc="25">
                <a:solidFill>
                  <a:srgbClr val="9970FC"/>
                </a:solidFill>
                <a:latin typeface="SimSun"/>
                <a:cs typeface="SimSun"/>
              </a:rPr>
              <a:t>师</a:t>
            </a:r>
            <a:r>
              <a:rPr sz="2300" spc="23">
                <a:solidFill>
                  <a:srgbClr val="9970FC"/>
                </a:solidFill>
                <a:latin typeface="GGEWPQ+MS-UIGothic"/>
                <a:cs typeface="GGEWPQ+MS-UIGothic"/>
              </a:rPr>
              <a:t>范</a:t>
            </a:r>
            <a:r>
              <a:rPr sz="2300" spc="25">
                <a:solidFill>
                  <a:srgbClr val="9970FC"/>
                </a:solidFill>
                <a:latin typeface="SimSun"/>
                <a:cs typeface="SimSun"/>
              </a:rPr>
              <a:t>专业</a:t>
            </a:r>
            <a:r>
              <a:rPr sz="2300" spc="25">
                <a:solidFill>
                  <a:srgbClr val="9970FC"/>
                </a:solidFill>
                <a:latin typeface="GGEWPQ+MS-UIGothic"/>
                <a:cs typeface="GGEWPQ+MS-UIGothic"/>
              </a:rPr>
              <a:t>的</a:t>
            </a:r>
            <a:r>
              <a:rPr sz="2300" spc="25">
                <a:solidFill>
                  <a:srgbClr val="9970FC"/>
                </a:solidFill>
                <a:latin typeface="SimSun"/>
                <a:cs typeface="SimSun"/>
              </a:rPr>
              <a:t>历</a:t>
            </a:r>
            <a:r>
              <a:rPr sz="2300">
                <a:solidFill>
                  <a:srgbClr val="9970FC"/>
                </a:solidFill>
                <a:latin typeface="GGEWPQ+MS-UIGothic"/>
                <a:cs typeface="GGEWPQ+MS-UIGothic"/>
              </a:rPr>
              <a:t>史</a:t>
            </a:r>
          </a:p>
          <a:p>
            <a:pPr marL="0" marR="0">
              <a:lnSpc>
                <a:spcPts val="2300"/>
              </a:lnSpc>
              <a:spcBef>
                <a:spcPts val="10714"/>
              </a:spcBef>
              <a:spcAft>
                <a:spcPct val="0"/>
              </a:spcAft>
            </a:pPr>
            <a:r>
              <a:rPr sz="2300" spc="25">
                <a:solidFill>
                  <a:srgbClr val="9970FC"/>
                </a:solidFill>
                <a:latin typeface="SimSun"/>
                <a:cs typeface="SimSun"/>
              </a:rPr>
              <a:t>师</a:t>
            </a:r>
            <a:r>
              <a:rPr sz="2300" spc="25">
                <a:solidFill>
                  <a:srgbClr val="9970FC"/>
                </a:solidFill>
                <a:latin typeface="GGEWPQ+MS-UIGothic"/>
                <a:cs typeface="GGEWPQ+MS-UIGothic"/>
              </a:rPr>
              <a:t>范</a:t>
            </a:r>
            <a:r>
              <a:rPr sz="2300" spc="23">
                <a:solidFill>
                  <a:srgbClr val="9970FC"/>
                </a:solidFill>
                <a:latin typeface="SimSun"/>
                <a:cs typeface="SimSun"/>
              </a:rPr>
              <a:t>专业</a:t>
            </a:r>
            <a:r>
              <a:rPr sz="2300" spc="25">
                <a:solidFill>
                  <a:srgbClr val="9970FC"/>
                </a:solidFill>
                <a:latin typeface="GGEWPQ+MS-UIGothic"/>
                <a:cs typeface="GGEWPQ+MS-UIGothic"/>
              </a:rPr>
              <a:t>的</a:t>
            </a:r>
            <a:r>
              <a:rPr sz="2300" spc="25">
                <a:solidFill>
                  <a:srgbClr val="9970FC"/>
                </a:solidFill>
                <a:latin typeface="SimSun"/>
                <a:cs typeface="SimSun"/>
              </a:rPr>
              <a:t>发</a:t>
            </a:r>
            <a:r>
              <a:rPr sz="2300" spc="25">
                <a:solidFill>
                  <a:srgbClr val="9970FC"/>
                </a:solidFill>
                <a:latin typeface="GGEWPQ+MS-UIGothic"/>
                <a:cs typeface="GGEWPQ+MS-UIGothic"/>
              </a:rPr>
              <a:t>展</a:t>
            </a:r>
            <a:r>
              <a:rPr sz="2300" spc="25">
                <a:solidFill>
                  <a:srgbClr val="9970FC"/>
                </a:solidFill>
                <a:latin typeface="SimSun"/>
                <a:cs typeface="SimSun"/>
              </a:rPr>
              <a:t>趋势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师</a:t>
            </a:r>
            <a:r>
              <a:rPr sz="3000">
                <a:solidFill>
                  <a:srgbClr val="9970FC"/>
                </a:solidFill>
                <a:latin typeface="GGEWPQ+MS-UIGothic"/>
                <a:cs typeface="GGEWPQ+MS-UIGothic"/>
              </a:rPr>
              <a:t>范</a:t>
            </a: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专业</a:t>
            </a:r>
            <a:r>
              <a:rPr sz="3000">
                <a:solidFill>
                  <a:srgbClr val="9970FC"/>
                </a:solidFill>
                <a:latin typeface="GGEWPQ+MS-UIGothic"/>
                <a:cs typeface="GGEWPQ+MS-UIGothic"/>
              </a:rPr>
              <a:t>的</a:t>
            </a: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现</a:t>
            </a:r>
            <a:r>
              <a:rPr sz="3000">
                <a:solidFill>
                  <a:srgbClr val="9970FC"/>
                </a:solidFill>
                <a:latin typeface="GGEWPQ+MS-UIGothic"/>
                <a:cs typeface="GGEWPQ+MS-UIGothic"/>
              </a:rPr>
              <a:t>状与挑</a:t>
            </a: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战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217043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9970FC"/>
                </a:solidFill>
                <a:latin typeface="SimSun"/>
                <a:cs typeface="SimSun"/>
              </a:rPr>
              <a:t>师</a:t>
            </a:r>
            <a:r>
              <a:rPr sz="2000" spc="15">
                <a:solidFill>
                  <a:srgbClr val="9970FC"/>
                </a:solidFill>
                <a:latin typeface="GGEWPQ+MS-UIGothic"/>
                <a:cs typeface="GGEWPQ+MS-UIGothic"/>
              </a:rPr>
              <a:t>范</a:t>
            </a:r>
            <a:r>
              <a:rPr sz="2000" spc="15">
                <a:solidFill>
                  <a:srgbClr val="9970FC"/>
                </a:solidFill>
                <a:latin typeface="SimSun"/>
                <a:cs typeface="SimSun"/>
              </a:rPr>
              <a:t>专业</a:t>
            </a:r>
            <a:r>
              <a:rPr sz="2000" spc="15">
                <a:solidFill>
                  <a:srgbClr val="9970FC"/>
                </a:solidFill>
                <a:latin typeface="GGEWPQ+MS-UIGothic"/>
                <a:cs typeface="GGEWPQ+MS-UIGothic"/>
              </a:rPr>
              <a:t>的</a:t>
            </a:r>
            <a:r>
              <a:rPr sz="2000" spc="14">
                <a:solidFill>
                  <a:srgbClr val="9970FC"/>
                </a:solidFill>
                <a:latin typeface="SimSun"/>
                <a:cs typeface="SimSun"/>
              </a:rPr>
              <a:t>现</a:t>
            </a:r>
            <a:r>
              <a:rPr sz="2000">
                <a:solidFill>
                  <a:srgbClr val="9970FC"/>
                </a:solidFill>
                <a:latin typeface="GGEWPQ+MS-UIGothic"/>
                <a:cs typeface="GGEWPQ+MS-UIGothic"/>
              </a:rPr>
              <a:t>状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4208938"/>
            <a:ext cx="217042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9970FC"/>
                </a:solidFill>
                <a:latin typeface="SimSun"/>
                <a:cs typeface="SimSun"/>
              </a:rPr>
              <a:t>师</a:t>
            </a:r>
            <a:r>
              <a:rPr sz="2000" spc="15">
                <a:solidFill>
                  <a:srgbClr val="9970FC"/>
                </a:solidFill>
                <a:latin typeface="GGEWPQ+MS-UIGothic"/>
                <a:cs typeface="GGEWPQ+MS-UIGothic"/>
              </a:rPr>
              <a:t>范</a:t>
            </a:r>
            <a:r>
              <a:rPr sz="2000" spc="15">
                <a:solidFill>
                  <a:srgbClr val="9970FC"/>
                </a:solidFill>
                <a:latin typeface="SimSun"/>
                <a:cs typeface="SimSun"/>
              </a:rPr>
              <a:t>专业</a:t>
            </a:r>
            <a:r>
              <a:rPr sz="2000" spc="15">
                <a:solidFill>
                  <a:srgbClr val="9970FC"/>
                </a:solidFill>
                <a:latin typeface="GGEWPQ+MS-UIGothic"/>
                <a:cs typeface="GGEWPQ+MS-UIGothic"/>
              </a:rPr>
              <a:t>的挑</a:t>
            </a:r>
            <a:r>
              <a:rPr sz="2000">
                <a:solidFill>
                  <a:srgbClr val="9970FC"/>
                </a:solidFill>
                <a:latin typeface="SimSun"/>
                <a:cs typeface="SimSun"/>
              </a:rPr>
              <a:t>战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33500" y="168035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A7EC"/>
                </a:solidFill>
                <a:latin typeface="VLOBMK+NNNQBT+MicrosoftYaHei-Bold"/>
                <a:cs typeface="VLOBMK+NNNQBT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33500" y="3116881"/>
            <a:ext cx="5092877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7">
                <a:solidFill>
                  <a:srgbClr val="FFA7EC"/>
                </a:solidFill>
                <a:latin typeface="SimSun"/>
                <a:cs typeface="SimSun"/>
              </a:rPr>
              <a:t>师</a:t>
            </a:r>
            <a:r>
              <a:rPr sz="3800" spc="23">
                <a:solidFill>
                  <a:srgbClr val="FFA7EC"/>
                </a:solidFill>
                <a:latin typeface="GGEWPQ+MS-UIGothic"/>
                <a:cs typeface="GGEWPQ+MS-UIGothic"/>
              </a:rPr>
              <a:t>范</a:t>
            </a:r>
            <a:r>
              <a:rPr sz="3800" spc="25">
                <a:solidFill>
                  <a:srgbClr val="FFA7EC"/>
                </a:solidFill>
                <a:latin typeface="SimSun"/>
                <a:cs typeface="SimSun"/>
              </a:rPr>
              <a:t>专业</a:t>
            </a:r>
            <a:r>
              <a:rPr sz="3800" spc="25">
                <a:solidFill>
                  <a:srgbClr val="FFA7EC"/>
                </a:solidFill>
                <a:latin typeface="GGEWPQ+MS-UIGothic"/>
                <a:cs typeface="GGEWPQ+MS-UIGothic"/>
              </a:rPr>
              <a:t>的基本素养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970FC"/>
                </a:solidFill>
                <a:latin typeface="GGEWPQ+MS-UIGothic"/>
                <a:cs typeface="GGEWPQ+MS-UIGothic"/>
              </a:rPr>
              <a:t>扎</a:t>
            </a: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实</a:t>
            </a:r>
            <a:r>
              <a:rPr sz="3000">
                <a:solidFill>
                  <a:srgbClr val="9970FC"/>
                </a:solidFill>
                <a:latin typeface="GGEWPQ+MS-UIGothic"/>
                <a:cs typeface="GGEWPQ+MS-UIGothic"/>
              </a:rPr>
              <a:t>的学科知</a:t>
            </a: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9970FC"/>
                </a:solidFill>
                <a:latin typeface="GGEWPQ+MS-UIGothic"/>
                <a:cs typeface="GGEWPQ+MS-UIGothic"/>
              </a:rPr>
              <a:t>具</a:t>
            </a:r>
            <a:r>
              <a:rPr sz="2300" spc="25">
                <a:solidFill>
                  <a:srgbClr val="9970FC"/>
                </a:solidFill>
                <a:latin typeface="SimSun"/>
                <a:cs typeface="SimSun"/>
              </a:rPr>
              <a:t>备</a:t>
            </a:r>
            <a:r>
              <a:rPr sz="2300" spc="25">
                <a:solidFill>
                  <a:srgbClr val="9970FC"/>
                </a:solidFill>
                <a:latin typeface="GGEWPQ+MS-UIGothic"/>
                <a:cs typeface="GGEWPQ+MS-UIGothic"/>
              </a:rPr>
              <a:t>跨学科</a:t>
            </a:r>
            <a:r>
              <a:rPr sz="2300" spc="25">
                <a:solidFill>
                  <a:srgbClr val="9970FC"/>
                </a:solidFill>
                <a:latin typeface="SimSun"/>
                <a:cs typeface="SimSun"/>
              </a:rPr>
              <a:t>视</a:t>
            </a:r>
            <a:r>
              <a:rPr sz="2300">
                <a:solidFill>
                  <a:srgbClr val="9970FC"/>
                </a:solidFill>
                <a:latin typeface="GGEWPQ+MS-UIGothic"/>
                <a:cs typeface="GGEWPQ+MS-UIGothic"/>
              </a:rPr>
              <a:t>野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31289" y="225722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9970FC"/>
                </a:solidFill>
                <a:latin typeface="GGEWPQ+MS-UIGothic"/>
                <a:cs typeface="GGEWPQ+MS-UIGothic"/>
              </a:rPr>
              <a:t>掌握</a:t>
            </a:r>
            <a:r>
              <a:rPr sz="2300" spc="23">
                <a:solidFill>
                  <a:srgbClr val="9970FC"/>
                </a:solidFill>
                <a:latin typeface="SimSun"/>
                <a:cs typeface="SimSun"/>
              </a:rPr>
              <a:t>专业</a:t>
            </a:r>
            <a:r>
              <a:rPr sz="2300" spc="25">
                <a:solidFill>
                  <a:srgbClr val="9970FC"/>
                </a:solidFill>
                <a:latin typeface="GGEWPQ+MS-UIGothic"/>
                <a:cs typeface="GGEWPQ+MS-UIGothic"/>
              </a:rPr>
              <a:t>知</a:t>
            </a:r>
            <a:r>
              <a:rPr sz="2300">
                <a:solidFill>
                  <a:srgbClr val="9970FC"/>
                </a:solidFill>
                <a:latin typeface="SimSun"/>
                <a:cs typeface="SimSun"/>
              </a:rPr>
              <a:t>识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5694" y="4350186"/>
            <a:ext cx="279714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9970FC"/>
                </a:solidFill>
                <a:latin typeface="GGEWPQ+MS-UIGothic"/>
                <a:cs typeface="GGEWPQ+MS-UIGothic"/>
              </a:rPr>
              <a:t>不断更新知</a:t>
            </a:r>
            <a:r>
              <a:rPr sz="2300" spc="25">
                <a:solidFill>
                  <a:srgbClr val="9970FC"/>
                </a:solidFill>
                <a:latin typeface="SimSun"/>
                <a:cs typeface="SimSun"/>
              </a:rPr>
              <a:t>识结</a:t>
            </a:r>
            <a:r>
              <a:rPr sz="2300">
                <a:solidFill>
                  <a:srgbClr val="9970FC"/>
                </a:solidFill>
                <a:latin typeface="GGEWPQ+MS-UIGothic"/>
                <a:cs typeface="GGEWPQ+MS-UIGothic"/>
              </a:rPr>
              <a:t>构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970FC"/>
                </a:solidFill>
                <a:latin typeface="GGEWPQ+MS-UIGothic"/>
                <a:cs typeface="GGEWPQ+MS-UIGothic"/>
              </a:rPr>
              <a:t>卓越的教学技能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956175" y="1422201"/>
            <a:ext cx="4237012" cy="2469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439419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9970FC"/>
                </a:solidFill>
                <a:latin typeface="GGEWPQ+MS-UIGothic"/>
                <a:cs typeface="GGEWPQ+MS-UIGothic"/>
              </a:rPr>
              <a:t>具</a:t>
            </a:r>
            <a:r>
              <a:rPr sz="2300" spc="25">
                <a:solidFill>
                  <a:srgbClr val="9970FC"/>
                </a:solidFill>
                <a:latin typeface="SimSun"/>
                <a:cs typeface="SimSun"/>
              </a:rPr>
              <a:t>备</a:t>
            </a:r>
            <a:r>
              <a:rPr sz="2300" spc="25">
                <a:solidFill>
                  <a:srgbClr val="9970FC"/>
                </a:solidFill>
                <a:latin typeface="GGEWPQ+MS-UIGothic"/>
                <a:cs typeface="GGEWPQ+MS-UIGothic"/>
              </a:rPr>
              <a:t>良好的口</a:t>
            </a:r>
            <a:r>
              <a:rPr sz="2300" spc="25">
                <a:solidFill>
                  <a:srgbClr val="9970FC"/>
                </a:solidFill>
                <a:latin typeface="SimSun"/>
                <a:cs typeface="SimSun"/>
              </a:rPr>
              <a:t>头</a:t>
            </a:r>
            <a:r>
              <a:rPr sz="2300" spc="25">
                <a:solidFill>
                  <a:srgbClr val="9970FC"/>
                </a:solidFill>
                <a:latin typeface="GGEWPQ+MS-UIGothic"/>
                <a:cs typeface="GGEWPQ+MS-UIGothic"/>
              </a:rPr>
              <a:t>表达能力</a:t>
            </a:r>
          </a:p>
          <a:p>
            <a:pPr marL="0" marR="0">
              <a:lnSpc>
                <a:spcPts val="2300"/>
              </a:lnSpc>
              <a:spcBef>
                <a:spcPts val="11395"/>
              </a:spcBef>
              <a:spcAft>
                <a:spcPct val="0"/>
              </a:spcAft>
            </a:pPr>
            <a:r>
              <a:rPr sz="2300" spc="25">
                <a:solidFill>
                  <a:srgbClr val="9970FC"/>
                </a:solidFill>
                <a:latin typeface="GGEWPQ+MS-UIGothic"/>
                <a:cs typeface="GGEWPQ+MS-UIGothic"/>
              </a:rPr>
              <a:t>掌握多</a:t>
            </a:r>
            <a:r>
              <a:rPr sz="2300" spc="23">
                <a:solidFill>
                  <a:srgbClr val="9970FC"/>
                </a:solidFill>
                <a:latin typeface="SimSun"/>
                <a:cs typeface="SimSun"/>
              </a:rPr>
              <a:t>样</a:t>
            </a:r>
            <a:r>
              <a:rPr sz="2300" spc="25">
                <a:solidFill>
                  <a:srgbClr val="9970FC"/>
                </a:solidFill>
                <a:latin typeface="GGEWPQ+MS-UIGothic"/>
                <a:cs typeface="GGEWPQ+MS-UIGothic"/>
              </a:rPr>
              <a:t>化的教学方法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061459" y="1521187"/>
            <a:ext cx="800266" cy="742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VLOBMK+NNNQBT+MicrosoftYaHei-Bold"/>
                <a:cs typeface="VLOBMK+NNNQBT+MicrosoftYaHei-Bold"/>
              </a:rPr>
              <a:t>01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651884" y="3260452"/>
            <a:ext cx="800266" cy="742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VLOBMK+NNNQBT+MicrosoftYaHei-Bold"/>
                <a:cs typeface="VLOBMK+NNNQBT+MicrosoftYaHei-Bold"/>
              </a:rPr>
              <a:t>02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555490" y="4899461"/>
            <a:ext cx="373167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9970FC"/>
                </a:solidFill>
                <a:latin typeface="GGEWPQ+MS-UIGothic"/>
                <a:cs typeface="GGEWPQ+MS-UIGothic"/>
              </a:rPr>
              <a:t>能</a:t>
            </a:r>
            <a:r>
              <a:rPr sz="2300" spc="25">
                <a:solidFill>
                  <a:srgbClr val="9970FC"/>
                </a:solidFill>
                <a:latin typeface="SimSun"/>
                <a:cs typeface="SimSun"/>
              </a:rPr>
              <a:t>够进</a:t>
            </a:r>
            <a:r>
              <a:rPr sz="2300" spc="25">
                <a:solidFill>
                  <a:srgbClr val="9970FC"/>
                </a:solidFill>
                <a:latin typeface="GGEWPQ+MS-UIGothic"/>
                <a:cs typeface="GGEWPQ+MS-UIGothic"/>
              </a:rPr>
              <a:t>行有效的</a:t>
            </a:r>
            <a:r>
              <a:rPr sz="2300" spc="25">
                <a:solidFill>
                  <a:srgbClr val="9970FC"/>
                </a:solidFill>
                <a:latin typeface="SimSun"/>
                <a:cs typeface="SimSun"/>
              </a:rPr>
              <a:t>课</a:t>
            </a:r>
            <a:r>
              <a:rPr sz="2300" spc="25">
                <a:solidFill>
                  <a:srgbClr val="9970FC"/>
                </a:solidFill>
                <a:latin typeface="GGEWPQ+MS-UIGothic"/>
                <a:cs typeface="GGEWPQ+MS-UIGothic"/>
              </a:rPr>
              <a:t>堂管理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3287395" y="4999082"/>
            <a:ext cx="800266" cy="742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VLOBMK+NNNQBT+MicrosoftYaHei-Bold"/>
                <a:cs typeface="VLOBMK+NNNQBT+MicrosoftYaHei-Bold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970FC"/>
                </a:solidFill>
                <a:latin typeface="GGEWPQ+MS-UIGothic"/>
                <a:cs typeface="GGEWPQ+MS-UIGothic"/>
              </a:rPr>
              <a:t>良好的沟通能力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530725" y="1452245"/>
            <a:ext cx="3905727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9970FC"/>
                </a:solidFill>
                <a:latin typeface="GGEWPQ+MS-UIGothic"/>
                <a:cs typeface="GGEWPQ+MS-UIGothic"/>
              </a:rPr>
              <a:t>能</a:t>
            </a:r>
            <a:r>
              <a:rPr sz="1600">
                <a:solidFill>
                  <a:srgbClr val="9970FC"/>
                </a:solidFill>
                <a:latin typeface="SimSun"/>
                <a:cs typeface="SimSun"/>
              </a:rPr>
              <a:t>够</a:t>
            </a:r>
            <a:r>
              <a:rPr sz="1600">
                <a:solidFill>
                  <a:srgbClr val="9970FC"/>
                </a:solidFill>
                <a:latin typeface="GGEWPQ+MS-UIGothic"/>
                <a:cs typeface="GGEWPQ+MS-UIGothic"/>
              </a:rPr>
              <a:t>与同事、学生和家</a:t>
            </a:r>
            <a:r>
              <a:rPr sz="1600">
                <a:solidFill>
                  <a:srgbClr val="9970FC"/>
                </a:solidFill>
                <a:latin typeface="SimSun"/>
                <a:cs typeface="SimSun"/>
              </a:rPr>
              <a:t>长进</a:t>
            </a:r>
            <a:r>
              <a:rPr sz="1600">
                <a:solidFill>
                  <a:srgbClr val="9970FC"/>
                </a:solidFill>
                <a:latin typeface="GGEWPQ+MS-UIGothic"/>
                <a:cs typeface="GGEWPQ+MS-UIGothic"/>
              </a:rPr>
              <a:t>行有效沟通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0725" y="3172459"/>
            <a:ext cx="213868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9970FC"/>
                </a:solidFill>
                <a:latin typeface="GGEWPQ+MS-UIGothic"/>
                <a:cs typeface="GGEWPQ+MS-UIGothic"/>
              </a:rPr>
              <a:t>具</a:t>
            </a:r>
            <a:r>
              <a:rPr sz="1600">
                <a:solidFill>
                  <a:srgbClr val="9970FC"/>
                </a:solidFill>
                <a:latin typeface="SimSun"/>
                <a:cs typeface="SimSun"/>
              </a:rPr>
              <a:t>备团队</a:t>
            </a:r>
            <a:r>
              <a:rPr sz="1600">
                <a:solidFill>
                  <a:srgbClr val="9970FC"/>
                </a:solidFill>
                <a:latin typeface="GGEWPQ+MS-UIGothic"/>
                <a:cs typeface="GGEWPQ+MS-UIGothic"/>
              </a:rPr>
              <a:t>合作的能力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530725" y="4892675"/>
            <a:ext cx="213868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9970FC"/>
                </a:solidFill>
                <a:latin typeface="GGEWPQ+MS-UIGothic"/>
                <a:cs typeface="GGEWPQ+MS-UIGothic"/>
              </a:rPr>
              <a:t>具</a:t>
            </a:r>
            <a:r>
              <a:rPr sz="1600">
                <a:solidFill>
                  <a:srgbClr val="9970FC"/>
                </a:solidFill>
                <a:latin typeface="SimSun"/>
                <a:cs typeface="SimSun"/>
              </a:rPr>
              <a:t>备</a:t>
            </a:r>
            <a:r>
              <a:rPr sz="1600">
                <a:solidFill>
                  <a:srgbClr val="9970FC"/>
                </a:solidFill>
                <a:latin typeface="GGEWPQ+MS-UIGothic"/>
                <a:cs typeface="GGEWPQ+MS-UIGothic"/>
              </a:rPr>
              <a:t>解决冲突的能力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970FC"/>
                </a:solidFill>
                <a:latin typeface="GGEWPQ+MS-UIGothic"/>
                <a:cs typeface="GGEWPQ+MS-UIGothic"/>
              </a:rPr>
              <a:t>高尚的</a:t>
            </a: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职业</a:t>
            </a:r>
            <a:r>
              <a:rPr sz="3000">
                <a:solidFill>
                  <a:srgbClr val="9970FC"/>
                </a:solidFill>
                <a:latin typeface="GGEWPQ+MS-UIGothic"/>
                <a:cs typeface="GGEWPQ+MS-UIGothic"/>
              </a:rPr>
              <a:t>道德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36690" y="1577340"/>
            <a:ext cx="2812105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9970FC"/>
                </a:solidFill>
                <a:latin typeface="GGEWPQ+MS-UIGothic"/>
                <a:cs typeface="GGEWPQ+MS-UIGothic"/>
              </a:rPr>
              <a:t>具</a:t>
            </a:r>
            <a:r>
              <a:rPr sz="1600">
                <a:solidFill>
                  <a:srgbClr val="9970FC"/>
                </a:solidFill>
                <a:latin typeface="SimSun"/>
                <a:cs typeface="SimSun"/>
              </a:rPr>
              <a:t>备</a:t>
            </a:r>
            <a:r>
              <a:rPr sz="1600">
                <a:solidFill>
                  <a:srgbClr val="9970FC"/>
                </a:solidFill>
                <a:latin typeface="GGEWPQ+MS-UIGothic"/>
                <a:cs typeface="GGEWPQ+MS-UIGothic"/>
              </a:rPr>
              <a:t>高度的</a:t>
            </a:r>
            <a:r>
              <a:rPr sz="1600">
                <a:solidFill>
                  <a:srgbClr val="9970FC"/>
                </a:solidFill>
                <a:latin typeface="SimSun"/>
                <a:cs typeface="SimSun"/>
              </a:rPr>
              <a:t>责</a:t>
            </a:r>
            <a:r>
              <a:rPr sz="1600">
                <a:solidFill>
                  <a:srgbClr val="9970FC"/>
                </a:solidFill>
                <a:latin typeface="GGEWPQ+MS-UIGothic"/>
                <a:cs typeface="GGEWPQ+MS-UIGothic"/>
              </a:rPr>
              <a:t>任感和使命感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36690" y="3228975"/>
            <a:ext cx="2138679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9970FC"/>
                </a:solidFill>
                <a:latin typeface="GGEWPQ+MS-UIGothic"/>
                <a:cs typeface="GGEWPQ+MS-UIGothic"/>
              </a:rPr>
              <a:t>关注学生的全面</a:t>
            </a:r>
            <a:r>
              <a:rPr sz="1600">
                <a:solidFill>
                  <a:srgbClr val="9970FC"/>
                </a:solidFill>
                <a:latin typeface="SimSun"/>
                <a:cs typeface="SimSun"/>
              </a:rPr>
              <a:t>发</a:t>
            </a:r>
            <a:r>
              <a:rPr sz="1600">
                <a:solidFill>
                  <a:srgbClr val="9970FC"/>
                </a:solidFill>
                <a:latin typeface="GGEWPQ+MS-UIGothic"/>
                <a:cs typeface="GGEWPQ+MS-UIGothic"/>
              </a:rPr>
              <a:t>展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536690" y="4861559"/>
            <a:ext cx="2343343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9970FC"/>
                </a:solidFill>
                <a:latin typeface="SimSun"/>
                <a:cs typeface="SimSun"/>
              </a:rPr>
              <a:t>严</a:t>
            </a:r>
            <a:r>
              <a:rPr sz="1600">
                <a:solidFill>
                  <a:srgbClr val="9970FC"/>
                </a:solidFill>
                <a:latin typeface="GGEWPQ+MS-UIGothic"/>
                <a:cs typeface="GGEWPQ+MS-UIGothic"/>
              </a:rPr>
              <a:t>格遵守教育法律法</a:t>
            </a:r>
            <a:r>
              <a:rPr sz="1600">
                <a:solidFill>
                  <a:srgbClr val="9970FC"/>
                </a:solidFill>
                <a:latin typeface="SimSun"/>
                <a:cs typeface="SimSun"/>
              </a:rPr>
              <a:t>规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333500" y="168035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A7EC"/>
                </a:solidFill>
                <a:latin typeface="VLOBMK+NNNQBT+MicrosoftYaHei-Bold"/>
                <a:cs typeface="VLOBMK+NNNQBT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33500" y="3116881"/>
            <a:ext cx="5092877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7">
                <a:solidFill>
                  <a:srgbClr val="FFA7EC"/>
                </a:solidFill>
                <a:latin typeface="SimSun"/>
                <a:cs typeface="SimSun"/>
              </a:rPr>
              <a:t>师</a:t>
            </a:r>
            <a:r>
              <a:rPr sz="3800" spc="23">
                <a:solidFill>
                  <a:srgbClr val="FFA7EC"/>
                </a:solidFill>
                <a:latin typeface="GGEWPQ+MS-UIGothic"/>
                <a:cs typeface="GGEWPQ+MS-UIGothic"/>
              </a:rPr>
              <a:t>范</a:t>
            </a:r>
            <a:r>
              <a:rPr sz="3800" spc="25">
                <a:solidFill>
                  <a:srgbClr val="FFA7EC"/>
                </a:solidFill>
                <a:latin typeface="SimSun"/>
                <a:cs typeface="SimSun"/>
              </a:rPr>
              <a:t>专业</a:t>
            </a:r>
            <a:r>
              <a:rPr sz="3800" spc="25">
                <a:solidFill>
                  <a:srgbClr val="FFA7EC"/>
                </a:solidFill>
                <a:latin typeface="GGEWPQ+MS-UIGothic"/>
                <a:cs typeface="GGEWPQ+MS-UIGothic"/>
              </a:rPr>
              <a:t>的教育理念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970FC"/>
                </a:solidFill>
                <a:latin typeface="GGEWPQ+MS-UIGothic"/>
                <a:cs typeface="GGEWPQ+MS-UIGothic"/>
              </a:rPr>
              <a:t>以学生</a:t>
            </a: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为</a:t>
            </a:r>
            <a:r>
              <a:rPr sz="3000">
                <a:solidFill>
                  <a:srgbClr val="9970FC"/>
                </a:solidFill>
                <a:latin typeface="GGEWPQ+MS-UIGothic"/>
                <a:cs typeface="GGEWPQ+MS-UIGothic"/>
              </a:rPr>
              <a:t>中心的教学理念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970FC"/>
                </a:solidFill>
                <a:latin typeface="GGEWPQ+MS-UIGothic"/>
                <a:cs typeface="GGEWPQ+MS-UIGothic"/>
              </a:rPr>
              <a:t>多元化的教学方法与策略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8364" y="4348853"/>
            <a:ext cx="299345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GGEWPQ+MS-UIGothic"/>
                <a:cs typeface="GGEWPQ+MS-UIGothic"/>
              </a:rPr>
              <a:t>掌握多种教学方法，根据教学内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618354" y="4348853"/>
            <a:ext cx="3212529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9525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GGEWPQ+MS-UIGothic"/>
                <a:cs typeface="GGEWPQ+MS-UIGothic"/>
              </a:rPr>
              <a:t>运用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FFF"/>
                </a:solidFill>
                <a:latin typeface="GGEWPQ+MS-UIGothic"/>
                <a:cs typeface="GGEWPQ+MS-UIGothic"/>
              </a:rPr>
              <a:t>代化的教学工具和手段，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GGEWPQ+MS-UIGothic"/>
                <a:cs typeface="GGEWPQ+MS-UIGothic"/>
              </a:rPr>
              <a:t>提高教学效果和学生的学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习兴</a:t>
            </a:r>
            <a:r>
              <a:rPr sz="1500">
                <a:solidFill>
                  <a:srgbClr val="FFFFFF"/>
                </a:solidFill>
                <a:latin typeface="GGEWPQ+MS-UIGothic"/>
                <a:cs typeface="GGEWPQ+MS-UIGothic"/>
              </a:rPr>
              <a:t>趣。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89315" y="4348853"/>
            <a:ext cx="2993454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GGEWPQ+MS-UIGothic"/>
                <a:cs typeface="GGEWPQ+MS-UIGothic"/>
              </a:rPr>
              <a:t>注重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FFFFFF"/>
                </a:solidFill>
                <a:latin typeface="GGEWPQ+MS-UIGothic"/>
                <a:cs typeface="GGEWPQ+MS-UIGothic"/>
              </a:rPr>
              <a:t>践教学和案例分析，培养</a:t>
            </a:r>
          </a:p>
          <a:p>
            <a:pPr marL="38100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GGEWPQ+MS-UIGothic"/>
                <a:cs typeface="GGEWPQ+MS-UIGothic"/>
              </a:rPr>
              <a:t>学生解决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FFFFFF"/>
                </a:solidFill>
                <a:latin typeface="GGEWPQ+MS-UIGothic"/>
                <a:cs typeface="GGEWPQ+MS-UIGothic"/>
              </a:rPr>
              <a:t>的能力。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3115" y="4623172"/>
            <a:ext cx="32125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GGEWPQ+MS-UIGothic"/>
                <a:cs typeface="GGEWPQ+MS-UIGothic"/>
              </a:rPr>
              <a:t>容和学生的特点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选择</a:t>
            </a:r>
            <a:r>
              <a:rPr sz="1500">
                <a:solidFill>
                  <a:srgbClr val="FFFFFF"/>
                </a:solidFill>
                <a:latin typeface="GGEWPQ+MS-UIGothic"/>
                <a:cs typeface="GGEWPQ+MS-UIGothic"/>
              </a:rPr>
              <a:t>合适的方法。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积</a:t>
            </a:r>
            <a:r>
              <a:rPr sz="3000">
                <a:solidFill>
                  <a:srgbClr val="9970FC"/>
                </a:solidFill>
                <a:latin typeface="GGEWPQ+MS-UIGothic"/>
                <a:cs typeface="GGEWPQ+MS-UIGothic"/>
              </a:rPr>
              <a:t>极</a:t>
            </a: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评</a:t>
            </a:r>
            <a:r>
              <a:rPr sz="3000">
                <a:solidFill>
                  <a:srgbClr val="9970FC"/>
                </a:solidFill>
                <a:latin typeface="GGEWPQ+MS-UIGothic"/>
                <a:cs typeface="GGEWPQ+MS-UIGothic"/>
              </a:rPr>
              <a:t>价与反</a:t>
            </a:r>
            <a:r>
              <a:rPr sz="3000">
                <a:solidFill>
                  <a:srgbClr val="9970FC"/>
                </a:solidFill>
                <a:latin typeface="SimSun"/>
                <a:cs typeface="SimSun"/>
              </a:rPr>
              <a:t>馈</a:t>
            </a:r>
            <a:r>
              <a:rPr sz="3000">
                <a:solidFill>
                  <a:srgbClr val="9970FC"/>
                </a:solidFill>
                <a:latin typeface="GGEWPQ+MS-UIGothic"/>
                <a:cs typeface="GGEWPQ+MS-UIGothic"/>
              </a:rPr>
              <a:t>机制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3285" y="4651747"/>
            <a:ext cx="277437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GGEWPQ+MS-UIGothic"/>
                <a:cs typeface="GGEWPQ+MS-UIGothic"/>
              </a:rPr>
              <a:t>学生的学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习</a:t>
            </a:r>
            <a:r>
              <a:rPr sz="1500">
                <a:solidFill>
                  <a:srgbClr val="FFFFFF"/>
                </a:solidFill>
                <a:latin typeface="GGEWPQ+MS-UIGothic"/>
                <a:cs typeface="GGEWPQ+MS-UIGothic"/>
              </a:rPr>
              <a:t>成果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GGEWPQ+MS-UIGothic"/>
                <a:cs typeface="GGEWPQ+MS-UIGothic"/>
              </a:rPr>
              <a:t>行及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FFF"/>
                </a:solidFill>
                <a:latin typeface="GGEWPQ+MS-UIGothic"/>
                <a:cs typeface="GGEWPQ+MS-UIGothic"/>
              </a:rPr>
              <a:t>、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GGEWPQ+MS-UIGothic"/>
                <a:cs typeface="GGEWPQ+MS-UIGothic"/>
              </a:rPr>
              <a:t>客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FFFFFF"/>
                </a:solidFill>
                <a:latin typeface="GGEWPQ+MS-UIGothic"/>
                <a:cs typeface="GGEWPQ+MS-UIGothic"/>
              </a:rPr>
              <a:t>、公正的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FFFFFF"/>
                </a:solidFill>
                <a:latin typeface="GGEWPQ+MS-UIGothic"/>
                <a:cs typeface="GGEWPQ+MS-UIGothic"/>
              </a:rPr>
              <a:t>价。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09490" y="4651747"/>
            <a:ext cx="2919858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GGEWPQ+MS-UIGothic"/>
                <a:cs typeface="GGEWPQ+MS-UIGothic"/>
              </a:rPr>
              <a:t>采用多种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FFFFFF"/>
                </a:solidFill>
                <a:latin typeface="GGEWPQ+MS-UIGothic"/>
                <a:cs typeface="GGEWPQ+MS-UIGothic"/>
              </a:rPr>
              <a:t>价方式，包括考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试</a:t>
            </a:r>
            <a:r>
              <a:rPr sz="1500">
                <a:solidFill>
                  <a:srgbClr val="FFFFFF"/>
                </a:solidFill>
                <a:latin typeface="GGEWPQ+MS-UIGothic"/>
                <a:cs typeface="GGEWPQ+MS-UIGothic"/>
              </a:rPr>
              <a:t>、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GGEWPQ+MS-UIGothic"/>
                <a:cs typeface="GGEWPQ+MS-UIGothic"/>
              </a:rPr>
              <a:t>作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FFF"/>
                </a:solidFill>
                <a:latin typeface="GGEWPQ+MS-UIGothic"/>
                <a:cs typeface="GGEWPQ+MS-UIGothic"/>
              </a:rPr>
              <a:t>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课</a:t>
            </a:r>
            <a:r>
              <a:rPr sz="1500">
                <a:solidFill>
                  <a:srgbClr val="FFFFFF"/>
                </a:solidFill>
                <a:latin typeface="GGEWPQ+MS-UIGothic"/>
                <a:cs typeface="GGEWPQ+MS-UIGothic"/>
              </a:rPr>
              <a:t>堂表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FFF"/>
                </a:solidFill>
                <a:latin typeface="GGEWPQ+MS-UIGothic"/>
                <a:cs typeface="GGEWPQ+MS-UIGothic"/>
              </a:rPr>
              <a:t>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3155" y="4651747"/>
            <a:ext cx="2847975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FFF"/>
                </a:solidFill>
                <a:latin typeface="GGEWPQ+MS-UIGothic"/>
                <a:cs typeface="GGEWPQ+MS-UIGothic"/>
              </a:rPr>
              <a:t>学生的学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习进</a:t>
            </a:r>
            <a:r>
              <a:rPr sz="1500">
                <a:solidFill>
                  <a:srgbClr val="FFFFFF"/>
                </a:solidFill>
                <a:latin typeface="GGEWPQ+MS-UIGothic"/>
                <a:cs typeface="GGEWPQ+MS-UIGothic"/>
              </a:rPr>
              <a:t>步和表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现进</a:t>
            </a:r>
            <a:r>
              <a:rPr sz="1500">
                <a:solidFill>
                  <a:srgbClr val="FFFFFF"/>
                </a:solidFill>
                <a:latin typeface="GGEWPQ+MS-UIGothic"/>
                <a:cs typeface="GGEWPQ+MS-UIGothic"/>
              </a:rPr>
              <a:t>行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733155" y="4926068"/>
            <a:ext cx="313893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积</a:t>
            </a:r>
            <a:r>
              <a:rPr sz="1500">
                <a:solidFill>
                  <a:srgbClr val="FFFFFF"/>
                </a:solidFill>
                <a:latin typeface="GGEWPQ+MS-UIGothic"/>
                <a:cs typeface="GGEWPQ+MS-UIGothic"/>
              </a:rPr>
              <a:t>极的反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馈</a:t>
            </a:r>
            <a:r>
              <a:rPr sz="1500">
                <a:solidFill>
                  <a:srgbClr val="FFFFFF"/>
                </a:solidFill>
                <a:latin typeface="GGEWPQ+MS-UIGothic"/>
                <a:cs typeface="GGEWPQ+MS-UIGothic"/>
              </a:rPr>
              <a:t>，鼓励学生不断提高。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https://d.book118.com/098003135105006041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SimSun</vt:lpstr>
      <vt:lpstr>GGEWPQ+MS-UIGothic</vt:lpstr>
      <vt:lpstr>GSKBTC+DBDDJV+ArialMT</vt:lpstr>
      <vt:lpstr>Times New Roman</vt:lpstr>
      <vt:lpstr>HTOCHI+VSGBOP+MicrosoftYaHei</vt:lpstr>
      <vt:lpstr>VLOBMK+NNNQBT+MicrosoftYaHei-Bold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2024-09-20T12:56:54.421</cp:lastPrinted>
  <dcterms:created xsi:type="dcterms:W3CDTF">2024-09-20T04:56:54Z</dcterms:created>
  <dcterms:modified xsi:type="dcterms:W3CDTF">2024-09-20T04:56:55Z</dcterms:modified>
</cp:coreProperties>
</file>