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C0624F9E-5C54-47BA-8552-F1F47E7C7E9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C5ACB2A-DEE8-495D-9191-385BA27D0BC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720CABA-BC48-4F17-8132-012F8E79977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ACEF31C-EB6A-4FB1-8CD2-CD989433EAD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0C46F29-A00F-4045-9F54-E2ED1EAECAB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FFA8425A-F26B-46E6-AD3D-C71E5375549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F7C4815-A536-40B2-AE7B-61B68911041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53AEE68-B668-40B2-93FF-70085F72153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F7D1302-34EC-4C6D-B9B7-44A93A78275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63CF993-673D-4507-9E70-8C49DB731A1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C58E81E-BFBB-43F4-9CD5-6B9D0B63456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9801106305200603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42870" y="1523327"/>
            <a:ext cx="8305190"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5175" b="1">
                <a:solidFill>
                  <a:schemeClr val="dk1">
                    <a:alpha val="100000"/>
                  </a:schemeClr>
                </a:solidFill>
                <a:latin typeface="Microsoft Yahei"/>
                <a:ea typeface="Microsoft Yahei"/>
                <a:cs typeface="Microsoft Yahei"/>
              </a:rPr>
              <a:t>《知识产权基础知识》ppt课件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知识产权概述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专利权</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商标权</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著作权</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其他知识产权</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知识产权的国际保护与合作</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366422" y="2336597"/>
            <a:ext cx="1457325" cy="4752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accent1">
                    <a:alpha val="100000"/>
                  </a:schemeClr>
                </a:solidFill>
                <a:latin typeface="Microsoft Yahei"/>
                <a:ea typeface="Microsoft Yahei"/>
                <a:cs typeface="Microsoft Yahei"/>
              </a:rPr>
              <a:t>01</a:t>
            </a:r>
          </a:p>
        </p:txBody>
      </p:sp>
      <p:sp>
        <p:nvSpPr>
          <p:cNvPr id="3" name="TextBox 3"/>
          <p:cNvSpPr txBox="1"/>
          <p:nvPr/>
        </p:nvSpPr>
        <p:spPr>
          <a:xfrm>
            <a:off x="3235297" y="3578030"/>
            <a:ext cx="5720486" cy="13728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3825" b="1">
                <a:solidFill>
                  <a:schemeClr val="dk1">
                    <a:alpha val="100000"/>
                  </a:schemeClr>
                </a:solidFill>
                <a:latin typeface="Microsoft Yahei"/>
                <a:ea typeface="Microsoft Yahei"/>
                <a:cs typeface="Microsoft Yahei"/>
              </a:rPr>
              <a:t>知识产权概述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2546" r="32546"/>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2590" r="32590"/>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2546" r="32546"/>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知识产权是指人们对其智力成果所享有的民事权利，通常包括专利权、商标权、著作权等。</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定义</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知识产权具有独占性、时间性和地域性等特点，即权利人在一定时间内和一定地域范围内享有排他性的专有权。</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特性</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定义与特性</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知识产权保护能够激励创新，保护创新成果不被他人无偿复制或仿制，从而激发社会创新活力。</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促进创新</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1958" r="11958"/>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促进经济发展</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20042" r="20042"/>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维护市场秩序</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2500" r="12500"/>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知识产权保护有利于推动科技进步、文化繁荣和经济发展，提高国家核心竞争力。</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知识产权保护能够维护市场秩序，防止假冒伪劣产品的出现，保障消费者权益。</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知识产权的重要性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flipV="1">
            <a:off x="1296416"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指国家专利主管机关授予发明创造者对其发明创造在法定期限内享有的独占权。</a:t>
            </a:r>
          </a:p>
        </p:txBody>
      </p:sp>
      <p:pic>
        <p:nvPicPr>
          <p:cNvPr id="5" name="Picture 5"/>
          <p:cNvPicPr>
            <a:picLocks noChangeAspect="1"/>
          </p:cNvPicPr>
          <p:nvPr/>
        </p:nvPicPr>
        <p:blipFill>
          <a:blip r:embed="rId2"/>
          <a:srcRect l="12500" r="12500"/>
          <a:stretch>
            <a:fillRect/>
          </a:stretch>
        </p:blipFill>
        <p:spPr>
          <a:xfrm>
            <a:off x="1632387" y="1536628"/>
            <a:ext cx="1898907" cy="1898907"/>
          </a:xfrm>
          <a:prstGeom prst="ellipse">
            <a:avLst/>
          </a:prstGeom>
        </p:spPr>
      </p:pic>
      <p:sp>
        <p:nvSpPr>
          <p:cNvPr id="6" name="AutoShape 6"/>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7" name="Picture 7"/>
          <p:cNvPicPr>
            <a:picLocks noChangeAspect="1"/>
          </p:cNvPicPr>
          <p:nvPr/>
        </p:nvPicPr>
        <p:blipFill>
          <a:blip r:embed="rId3"/>
          <a:srcRect l="16792" r="16792"/>
          <a:stretch>
            <a:fillRect/>
          </a:stretch>
        </p:blipFill>
        <p:spPr>
          <a:xfrm>
            <a:off x="5146546" y="1536628"/>
            <a:ext cx="1898907" cy="1898907"/>
          </a:xfrm>
          <a:prstGeom prst="ellipse">
            <a:avLst/>
          </a:prstGeom>
        </p:spPr>
      </p:pic>
      <p:sp>
        <p:nvSpPr>
          <p:cNvPr id="8" name="AutoShape 8"/>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4"/>
          <a:srcRect l="16625" r="16625"/>
          <a:stretch>
            <a:fillRect/>
          </a:stretch>
        </p:blipFill>
        <p:spPr>
          <a:xfrm>
            <a:off x="8816628" y="1536628"/>
            <a:ext cx="1898907" cy="1898907"/>
          </a:xfrm>
          <a:prstGeom prst="ellipse">
            <a:avLst/>
          </a:prstGeom>
        </p:spPr>
      </p:pic>
      <p:sp>
        <p:nvSpPr>
          <p:cNvPr id="10" name="TextBox 10"/>
          <p:cNvSpPr txBox="1"/>
          <p:nvPr/>
        </p:nvSpPr>
        <p:spPr>
          <a:xfrm>
            <a:off x="1238761" y="3746205"/>
            <a:ext cx="29718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专利权</a:t>
            </a:r>
          </a:p>
        </p:txBody>
      </p:sp>
      <p:sp>
        <p:nvSpPr>
          <p:cNvPr id="11" name="AutoShape 11"/>
          <p:cNvSpPr/>
          <p:nvPr/>
        </p:nvSpPr>
        <p:spPr>
          <a:xfrm>
            <a:off x="123522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788775"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V="1">
            <a:off x="4700847" y="4399620"/>
            <a:ext cx="2492359" cy="4740"/>
          </a:xfrm>
          <a:prstGeom prst="line">
            <a:avLst/>
          </a:prstGeom>
          <a:ln w="95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4" name="TextBox 14"/>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指商标注册人在法定期限内对其注册商标所享有的各项权利，包括商标专用权、商标转让权等。</a:t>
            </a:r>
          </a:p>
        </p:txBody>
      </p:sp>
      <p:sp>
        <p:nvSpPr>
          <p:cNvPr id="15" name="TextBox 15"/>
          <p:cNvSpPr txBox="1"/>
          <p:nvPr/>
        </p:nvSpPr>
        <p:spPr>
          <a:xfrm>
            <a:off x="4643192" y="3746205"/>
            <a:ext cx="29527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商标权</a:t>
            </a:r>
          </a:p>
        </p:txBody>
      </p:sp>
      <p:sp>
        <p:nvSpPr>
          <p:cNvPr id="16" name="AutoShape 16"/>
          <p:cNvSpPr/>
          <p:nvPr/>
        </p:nvSpPr>
        <p:spPr>
          <a:xfrm>
            <a:off x="46396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1932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8" name="Connector 18"/>
          <p:cNvCxnSpPr/>
          <p:nvPr/>
        </p:nvCxnSpPr>
        <p:spPr>
          <a:xfrm flipV="1">
            <a:off x="8370929"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指作者对其创作的文学、艺术和科学作品所享有的各项权利，包括发表权、署名权、修改权等。</a:t>
            </a:r>
          </a:p>
        </p:txBody>
      </p:sp>
      <p:sp>
        <p:nvSpPr>
          <p:cNvPr id="20" name="TextBox 20"/>
          <p:cNvSpPr txBox="1"/>
          <p:nvPr/>
        </p:nvSpPr>
        <p:spPr>
          <a:xfrm>
            <a:off x="8313274" y="3746205"/>
            <a:ext cx="3019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著作权</a:t>
            </a:r>
          </a:p>
        </p:txBody>
      </p:sp>
      <p:sp>
        <p:nvSpPr>
          <p:cNvPr id="21" name="AutoShape 21"/>
          <p:cNvSpPr/>
          <p:nvPr/>
        </p:nvSpPr>
        <p:spPr>
          <a:xfrm>
            <a:off x="8309741"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10863288"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知识产权的类型</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366422" y="2336597"/>
            <a:ext cx="1457325" cy="4752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accent1">
                    <a:alpha val="100000"/>
                  </a:schemeClr>
                </a:solidFill>
                <a:latin typeface="Microsoft Yahei"/>
                <a:ea typeface="Microsoft Yahei"/>
                <a:cs typeface="Microsoft Yahei"/>
              </a:rPr>
              <a:t>02</a:t>
            </a:r>
          </a:p>
        </p:txBody>
      </p:sp>
      <p:sp>
        <p:nvSpPr>
          <p:cNvPr id="3" name="TextBox 3"/>
          <p:cNvSpPr txBox="1"/>
          <p:nvPr/>
        </p:nvSpPr>
        <p:spPr>
          <a:xfrm>
            <a:off x="3235297" y="3578030"/>
            <a:ext cx="5720486" cy="13728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3825" b="1">
                <a:solidFill>
                  <a:schemeClr val="dk1">
                    <a:alpha val="100000"/>
                  </a:schemeClr>
                </a:solidFill>
                <a:latin typeface="Microsoft Yahei"/>
                <a:ea typeface="Microsoft Yahei"/>
                <a:cs typeface="Microsoft Yahei"/>
              </a:rPr>
              <a:t>专利权</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8906" r="28906"/>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总结词</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专利权的定义、特性与分类</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详细描述</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专利权是指国家专利主管机关依法授予专利申请人及其继受人在一定期间内实施其发明创造的独占权。它具有独占性、时间性和地域性。根据不同的标准，专利可以分为不同的类型，如发明专利、实用新型专利和外观设计专利。</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专利权的定义与特性</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专利权的申请流程、审查制度与保护措施</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专利权的申请需要按照国家专利局的流程提交申请文件，包括说明书、权利要求书和摘要等。审查制度包括初步审查和实质审查，以确保申请的专利符合法律要求和具有创新性。对于已授权的专利，国家提供法律保护，防止他人未经许可擅自实施。</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专利权的申请与保护</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总结词</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专利权侵权行为、维权途径与法律责任</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任何未经专利权人许可而实施其专利的行为，都可能构成侵权。侵权行为不仅限于生产和销售，还包括使用、许诺销售和进口等行为。专利权人可以通过行政和司法途径进行维权，要求侵权人停止侵权行为并赔偿损失。对于故意侵权行为，法律还规定了惩罚性赔偿措施。</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专利权的侵权与维权</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543457" y="1876457"/>
            <a:ext cx="3105086" cy="3105086"/>
          </a:xfrm>
          <a:prstGeom prst="ellipse">
            <a:avLst/>
          </a:prstGeom>
          <a:solidFill>
            <a:schemeClr val="accent2">
              <a:alpha val="2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838682" y="2171682"/>
            <a:ext cx="2514635" cy="251463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97329" y="1537698"/>
            <a:ext cx="346677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325" b="1">
                <a:solidFill>
                  <a:schemeClr val="accent1">
                    <a:alpha val="100000"/>
                  </a:schemeClr>
                </a:solidFill>
                <a:latin typeface="Microsoft Yahei"/>
                <a:ea typeface="Microsoft Yahei"/>
                <a:cs typeface="Microsoft Yahei"/>
              </a:rPr>
              <a:t>总结词</a:t>
            </a:r>
          </a:p>
        </p:txBody>
      </p:sp>
      <p:sp>
        <p:nvSpPr>
          <p:cNvPr id="5" name="TextBox 5"/>
          <p:cNvSpPr txBox="1"/>
          <p:nvPr/>
        </p:nvSpPr>
        <p:spPr>
          <a:xfrm>
            <a:off x="797329" y="2820233"/>
            <a:ext cx="3466777" cy="341833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专利权价值评估方法、影响因素与评估流程</a:t>
            </a:r>
          </a:p>
        </p:txBody>
      </p:sp>
      <p:sp>
        <p:nvSpPr>
          <p:cNvPr id="6" name="TextBox 6"/>
          <p:cNvSpPr txBox="1"/>
          <p:nvPr/>
        </p:nvSpPr>
        <p:spPr>
          <a:xfrm>
            <a:off x="7936144" y="1537698"/>
            <a:ext cx="346677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325" b="1">
                <a:solidFill>
                  <a:schemeClr val="accent1">
                    <a:alpha val="100000"/>
                  </a:schemeClr>
                </a:solidFill>
                <a:latin typeface="Microsoft Yahei"/>
                <a:ea typeface="Microsoft Yahei"/>
                <a:cs typeface="Microsoft Yahei"/>
              </a:rPr>
              <a:t>详细描述</a:t>
            </a:r>
          </a:p>
        </p:txBody>
      </p:sp>
      <p:sp>
        <p:nvSpPr>
          <p:cNvPr id="7" name="TextBox 7"/>
          <p:cNvSpPr txBox="1"/>
          <p:nvPr/>
        </p:nvSpPr>
        <p:spPr>
          <a:xfrm>
            <a:off x="7936144" y="2820233"/>
            <a:ext cx="3466777" cy="341833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86000"/>
              </a:lnSpc>
            </a:pPr>
            <a:r>
              <a:rPr lang="en-US" sz="1350">
                <a:solidFill>
                  <a:schemeClr val="dk1">
                    <a:alpha val="100000"/>
                  </a:schemeClr>
                </a:solidFill>
                <a:latin typeface="Microsoft Yahei"/>
                <a:ea typeface="Microsoft Yahei"/>
                <a:cs typeface="Microsoft Yahei"/>
              </a:rPr>
              <a:t>专利权的价值评估是复杂的，需要考虑多种因素，如技术创新的程度、市场需求、竞争情况等。常用的评估方法有成本法、收益法和市场法等。评估流程包括确定评估目的、收集相关信息、选择评估方法、进行评估和得出结论等步骤。评估结果可以为专利权的转让、质押和诉讼等提供参考依据。</a:t>
            </a:r>
          </a:p>
        </p:txBody>
      </p:sp>
      <p:sp>
        <p:nvSpPr>
          <p:cNvPr id="8" name="Freeform 8"/>
          <p:cNvSpPr/>
          <p:nvPr/>
        </p:nvSpPr>
        <p:spPr>
          <a:xfrm>
            <a:off x="5503755" y="2836755"/>
            <a:ext cx="1184490" cy="1184490"/>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专利权的价值评估</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366422" y="2336597"/>
            <a:ext cx="1457325" cy="4752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accent1">
                    <a:alpha val="100000"/>
                  </a:schemeClr>
                </a:solidFill>
                <a:latin typeface="Microsoft Yahei"/>
                <a:ea typeface="Microsoft Yahei"/>
                <a:cs typeface="Microsoft Yahei"/>
              </a:rPr>
              <a:t>03</a:t>
            </a:r>
          </a:p>
        </p:txBody>
      </p:sp>
      <p:sp>
        <p:nvSpPr>
          <p:cNvPr id="3" name="TextBox 3"/>
          <p:cNvSpPr txBox="1"/>
          <p:nvPr/>
        </p:nvSpPr>
        <p:spPr>
          <a:xfrm>
            <a:off x="3235297" y="3578030"/>
            <a:ext cx="5720486" cy="13728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3825" b="1">
                <a:solidFill>
                  <a:schemeClr val="dk1">
                    <a:alpha val="100000"/>
                  </a:schemeClr>
                </a:solidFill>
                <a:latin typeface="Microsoft Yahei"/>
                <a:ea typeface="Microsoft Yahei"/>
                <a:cs typeface="Microsoft Yahei"/>
              </a:rPr>
              <a:t>商标权</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总结词</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商标权是指商标注册人在法定期限内对其注册商标所享有的专有权利，包括排他性使用、收益、处置等。</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详细描述</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商标权是一种重要的知识产权，具有专有性、地域性和时间性的特点。商标权人可以在法律规定的范围内排除他人使用相同或近似的商标，保护自己的商业利益。</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5063" r="25063"/>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商标权的定义与特性</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商标权的申请是获得商标权的前提，需要按照相关法律法规的规定进行申请，提交商标图样、使用商标的商品类别和名称等必要信息。</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总结词</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商标权的保护包括行政保护和司法保护两种途径。行政保护是指通过商标局和商标评审委员会的行政程序进行维权，具有快捷、程序简单的特点。司法保护是指通过法院诉讼程序进行维权，具有权威性和终局性的特点。</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详细描述</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商标权的申请与保护</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商标权的侵权是指未经商标权人许可，在相同或类似商品上使用相同或近似商标的侵权行为。商标权人可以通过行政程序或司法程序进行维权。</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10" name="Connector 10"/>
          <p:cNvCxnSpPr/>
          <p:nvPr/>
        </p:nvCxnSpPr>
        <p:spPr>
          <a:xfrm>
            <a:off x="8117660" y="2855191"/>
            <a:ext cx="2856056" cy="0"/>
          </a:xfrm>
          <a:prstGeom prst="line">
            <a:avLst/>
          </a:prstGeom>
          <a:ln w="9525">
            <a:solidFill>
              <a:schemeClr val="accent1"/>
            </a:solidFill>
            <a:prstDash val="solid"/>
            <a:headEnd type="none"/>
            <a:tailEnd type="oval"/>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商标权的侵权行为包括直接侵权和间接侵权两种类型。直接侵权是指未经许可直接使用他人商标的侵权行为，而间接侵权是指为侵权行为提供便利或诱导他人进行侵权的行为。商标权人可以通过投诉、起诉等方式进行维权，要求侵权人停止侵权、赔偿损失等。</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商标权的侵权与维权</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https://d.book118.com/098011063052006035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351E00"/>
      </a:lt1>
      <a:dk2>
        <a:srgbClr val="FFF0DC"/>
      </a:dk2>
      <a:lt2>
        <a:srgbClr val="000000"/>
      </a:lt2>
      <a:accent1>
        <a:srgbClr val="FF960E"/>
      </a:accent1>
      <a:accent2>
        <a:srgbClr val="FF771B"/>
      </a:accent2>
      <a:accent3>
        <a:srgbClr val="C76900"/>
      </a:accent3>
      <a:accent4>
        <a:srgbClr val="FF6E40"/>
      </a:accent4>
      <a:accent5>
        <a:srgbClr val="FF855E"/>
      </a:accent5>
      <a:accent6>
        <a:srgbClr val="FFB69E"/>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MoolBoran"/>
        <a:font script="Taml" typeface="Latha"/>
        <a:font script="Hebr" typeface="Times New Roman"/>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DaunPenh"/>
        <a:font script="Taml" typeface="Latha"/>
        <a:font script="Hebr" typeface="Arial"/>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75</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2024-09-14T03:35:35.020</cp:lastPrinted>
  <dcterms:created xsi:type="dcterms:W3CDTF">2024-09-13T19:35:35Z</dcterms:created>
  <dcterms:modified xsi:type="dcterms:W3CDTF">2024-09-13T19:35:36Z</dcterms:modified>
</cp:coreProperties>
</file>