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8A96FB-E73F-4616-9EB8-4ADB02FF62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C215A1-BFE3-4CCA-A9BD-293FCFB551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E7ADD2-1805-46E8-8A06-30F9E011FB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79F3B0-0338-4C03-85EA-885A026572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274DAB-9E5C-49F6-B5A8-1E13728D0D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9E7D96-19F5-4AEB-8732-1056FD5598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00339E-9905-4152-B53B-D77FF79387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A85B78-31A6-4195-8307-DF7BCC8DD4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1EB982-6DFD-44ED-B31B-F0D6FA0189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B6754D-F64C-495B-8AEB-895928DF2B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57A454-983E-426B-9FF5-7B54D3BC54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016117063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现代文学人物常设题型解析与答题技巧的全面攻略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现代文学人物常设题型概述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答题技巧与策略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实例分析：现代文学人物常设题型解析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学生常见错误及纠正方法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rot="2700000">
            <a:off x="1474591" y="3601169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2700000">
            <a:off x="2372036" y="2275003"/>
            <a:ext cx="2139982" cy="2139982"/>
          </a:xfrm>
          <a:custGeom>
            <a:rect l="l" t="t" r="r" b="b"/>
            <a:pathLst>
              <a:path w="728" h="727">
                <a:moveTo>
                  <a:pt x="107" y="621"/>
                </a:moveTo>
                <a:cubicBezTo>
                  <a:pt x="176" y="689"/>
                  <a:pt x="267" y="727"/>
                  <a:pt x="364" y="727"/>
                </a:cubicBezTo>
                <a:cubicBezTo>
                  <a:pt x="364" y="556"/>
                  <a:pt x="364" y="556"/>
                  <a:pt x="364" y="556"/>
                </a:cubicBezTo>
                <a:cubicBezTo>
                  <a:pt x="313" y="556"/>
                  <a:pt x="264" y="536"/>
                  <a:pt x="228" y="499"/>
                </a:cubicBezTo>
                <a:cubicBezTo>
                  <a:pt x="192" y="463"/>
                  <a:pt x="172" y="415"/>
                  <a:pt x="172" y="363"/>
                </a:cubicBezTo>
                <a:cubicBezTo>
                  <a:pt x="172" y="312"/>
                  <a:pt x="192" y="264"/>
                  <a:pt x="228" y="227"/>
                </a:cubicBezTo>
                <a:cubicBezTo>
                  <a:pt x="264" y="191"/>
                  <a:pt x="313" y="171"/>
                  <a:pt x="364" y="171"/>
                </a:cubicBezTo>
                <a:cubicBezTo>
                  <a:pt x="415" y="171"/>
                  <a:pt x="464" y="191"/>
                  <a:pt x="500" y="227"/>
                </a:cubicBezTo>
                <a:cubicBezTo>
                  <a:pt x="536" y="264"/>
                  <a:pt x="556" y="312"/>
                  <a:pt x="556" y="363"/>
                </a:cubicBezTo>
                <a:cubicBezTo>
                  <a:pt x="728" y="363"/>
                  <a:pt x="728" y="363"/>
                  <a:pt x="728" y="363"/>
                </a:cubicBezTo>
                <a:cubicBezTo>
                  <a:pt x="728" y="266"/>
                  <a:pt x="690" y="175"/>
                  <a:pt x="621" y="106"/>
                </a:cubicBezTo>
                <a:cubicBezTo>
                  <a:pt x="553" y="38"/>
                  <a:pt x="461" y="0"/>
                  <a:pt x="364" y="0"/>
                </a:cubicBezTo>
                <a:cubicBezTo>
                  <a:pt x="267" y="0"/>
                  <a:pt x="176" y="38"/>
                  <a:pt x="107" y="106"/>
                </a:cubicBezTo>
                <a:cubicBezTo>
                  <a:pt x="38" y="175"/>
                  <a:pt x="0" y="266"/>
                  <a:pt x="0" y="363"/>
                </a:cubicBezTo>
                <a:cubicBezTo>
                  <a:pt x="0" y="461"/>
                  <a:pt x="38" y="552"/>
                  <a:pt x="107" y="6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274244" y="3123014"/>
            <a:ext cx="330613" cy="588550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9" name="Freeform 9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9" name="AutoShape 59"/>
          <p:cNvSpPr/>
          <p:nvPr/>
        </p:nvSpPr>
        <p:spPr>
          <a:xfrm rot="2700000">
            <a:off x="3195854" y="2092028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0" name="Group 60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1" name="Freeform 61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3" name="AutoShape 63"/>
          <p:cNvSpPr/>
          <p:nvPr/>
        </p:nvSpPr>
        <p:spPr>
          <a:xfrm rot="2700000">
            <a:off x="4948930" y="3611741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65" name="AutoShape 65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6" name="AutoShape 66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67" name="Group 67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68" name="AutoShape 68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Freeform 69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0" name="AutoShape 70"/>
          <p:cNvSpPr/>
          <p:nvPr/>
        </p:nvSpPr>
        <p:spPr>
          <a:xfrm>
            <a:off x="6649402" y="3402766"/>
            <a:ext cx="587026" cy="58559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1" name="Group 71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2" name="Freeform 72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Freeform 76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Freeform 77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Freeform 78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AutoShape 103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AutoShape 122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3" name="Group 123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24" name="AutoShape 124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6" name="TextBox 126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提高学生对于现代文学人物的理解和分析能力，更好地应对相关考试和课程要求。</a:t>
            </a:r>
          </a:p>
        </p:txBody>
      </p:sp>
      <p:sp>
        <p:nvSpPr>
          <p:cNvPr id="127" name="TextBox 127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帮助学生掌握答题技巧，提高答题效率和准确性。</a:t>
            </a:r>
          </a:p>
        </p:txBody>
      </p:sp>
      <p:sp>
        <p:nvSpPr>
          <p:cNvPr id="128" name="TextBox 128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引导学生关注文学人物塑造的深层含义和审美价值，培养学生的文学素养和审美能力。</a:t>
            </a:r>
          </a:p>
        </p:txBody>
      </p:sp>
      <p:grpSp>
        <p:nvGrpSpPr>
          <p:cNvPr id="129" name="Group 1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0" name="AutoShape 1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TextBox 1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2" name="AutoShape 12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18" name="Freeform 18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2" name="AutoShape 22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5" name="Freeform 25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1" name="Connector 31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2" name="Connector 32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3" name="Group 33"/>
          <p:cNvGrpSpPr/>
          <p:nvPr/>
        </p:nvGrpSpPr>
        <p:grpSpPr>
          <a:xfrm>
            <a:off x="7860526" y="2433468"/>
            <a:ext cx="1038363" cy="440204"/>
            <a:chOff x="7860526" y="2433468"/>
            <a:chExt cx="1038363" cy="440204"/>
          </a:xfrm>
        </p:grpSpPr>
        <p:cxnSp>
          <p:nvCxnSpPr>
            <p:cNvPr id="34" name="Connector 34"/>
            <p:cNvCxnSpPr/>
            <p:nvPr/>
          </p:nvCxnSpPr>
          <p:spPr>
            <a:xfrm>
              <a:off x="7860526" y="2433468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8305083" y="2866340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6" name="TextBox 36"/>
          <p:cNvSpPr txBox="1"/>
          <p:nvPr/>
        </p:nvSpPr>
        <p:spPr>
          <a:xfrm>
            <a:off x="1062867" y="3065722"/>
            <a:ext cx="2447925" cy="193415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文学人物是文学作品的核心元素，对于理解作品主题、情感和审美价值具有重要意义。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053162" y="1245013"/>
            <a:ext cx="2447925" cy="22876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文学人物题型是各类语文考试中的常设题型，掌握相关答题技巧有助于学生取得优异成绩。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066398" y="3843528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通过分析文学人物，可以培养学生的批判性思维、创新思维和审美能力，提高学生的综合素质。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文学人物题型的重要性</a:t>
              </a: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2" name="Connector 6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63" name="Connector 6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现代文学人物常设题型概述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317875" y="2057702"/>
            <a:ext cx="203211" cy="3011"/>
          </a:xfrm>
          <a:prstGeom prst="line">
            <a:avLst/>
          </a:prstGeom>
          <a:ln w="1238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6317932" y="2387917"/>
            <a:ext cx="203211" cy="1506"/>
          </a:xfrm>
          <a:prstGeom prst="line">
            <a:avLst/>
          </a:prstGeom>
          <a:ln w="1238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317875" y="2628900"/>
            <a:ext cx="203211" cy="1505"/>
          </a:xfrm>
          <a:prstGeom prst="line">
            <a:avLst/>
          </a:prstGeom>
          <a:ln w="123825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6317875" y="2945130"/>
            <a:ext cx="203211" cy="1506"/>
          </a:xfrm>
          <a:prstGeom prst="line">
            <a:avLst/>
          </a:prstGeom>
          <a:ln w="123825">
            <a:solidFill>
              <a:schemeClr val="accent4"/>
            </a:solidFill>
            <a:prstDash val="solid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6317875" y="3270885"/>
            <a:ext cx="203211" cy="3011"/>
          </a:xfrm>
          <a:prstGeom prst="line">
            <a:avLst/>
          </a:prstGeom>
          <a:ln w="123825">
            <a:solidFill>
              <a:schemeClr val="accent5"/>
            </a:solidFill>
            <a:prstDash val="solid"/>
            <a:headEnd type="none"/>
            <a:tailEnd type="none"/>
          </a:ln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6564008" y="1732124"/>
            <a:ext cx="987578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564008" y="2697000"/>
            <a:ext cx="987578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564008" y="3679940"/>
            <a:ext cx="987578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564008" y="4680943"/>
            <a:ext cx="987578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564008" y="5706031"/>
            <a:ext cx="987578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3965553" y="2061258"/>
            <a:ext cx="2286044" cy="1214836"/>
            <a:chOff x="3965553" y="2061258"/>
            <a:chExt cx="2286044" cy="1214836"/>
          </a:xfrm>
        </p:grpSpPr>
        <p:cxnSp>
          <p:nvCxnSpPr>
            <p:cNvPr id="13" name="Connector 13"/>
            <p:cNvCxnSpPr/>
            <p:nvPr/>
          </p:nvCxnSpPr>
          <p:spPr>
            <a:xfrm>
              <a:off x="3965554" y="3274965"/>
              <a:ext cx="2286043" cy="1129"/>
            </a:xfrm>
            <a:prstGeom prst="line">
              <a:avLst/>
            </a:prstGeom>
            <a:ln w="123825">
              <a:solidFill>
                <a:schemeClr val="accent5"/>
              </a:solidFill>
              <a:prstDash val="solid"/>
              <a:headEnd type="none"/>
              <a:tailEnd type="none"/>
            </a:ln>
          </p:spPr>
          <p:style>
            <a:lnRef idx="0">
              <a:schemeClr val="accent5"/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</p:cxnSp>
        <p:cxnSp>
          <p:nvCxnSpPr>
            <p:cNvPr id="14" name="Connector 14"/>
            <p:cNvCxnSpPr/>
            <p:nvPr/>
          </p:nvCxnSpPr>
          <p:spPr>
            <a:xfrm>
              <a:off x="3965554" y="2947988"/>
              <a:ext cx="2286043" cy="1129"/>
            </a:xfrm>
            <a:prstGeom prst="line">
              <a:avLst/>
            </a:prstGeom>
            <a:ln w="123825">
              <a:solidFill>
                <a:schemeClr val="accent4"/>
              </a:solidFill>
              <a:prstDash val="solid"/>
              <a:headEnd type="none"/>
              <a:tailEnd type="none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</p:cxnSp>
        <p:cxnSp>
          <p:nvCxnSpPr>
            <p:cNvPr id="15" name="Connector 15"/>
            <p:cNvCxnSpPr/>
            <p:nvPr/>
          </p:nvCxnSpPr>
          <p:spPr>
            <a:xfrm>
              <a:off x="3965554" y="2631234"/>
              <a:ext cx="2286043" cy="2257"/>
            </a:xfrm>
            <a:prstGeom prst="line">
              <a:avLst/>
            </a:prstGeom>
            <a:ln w="123825">
              <a:solidFill>
                <a:schemeClr val="accent3"/>
              </a:solidFill>
              <a:prstDash val="solid"/>
              <a:headEnd type="none"/>
              <a:tailEnd type="none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</p:cxnSp>
        <p:cxnSp>
          <p:nvCxnSpPr>
            <p:cNvPr id="16" name="Connector 16"/>
            <p:cNvCxnSpPr/>
            <p:nvPr/>
          </p:nvCxnSpPr>
          <p:spPr>
            <a:xfrm>
              <a:off x="3965554" y="2381250"/>
              <a:ext cx="2286043" cy="1128"/>
            </a:xfrm>
            <a:prstGeom prst="line">
              <a:avLst/>
            </a:prstGeom>
            <a:ln w="1238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cxnSp>
          <p:nvCxnSpPr>
            <p:cNvPr id="17" name="Connector 17"/>
            <p:cNvCxnSpPr/>
            <p:nvPr/>
          </p:nvCxnSpPr>
          <p:spPr>
            <a:xfrm>
              <a:off x="3965553" y="2061258"/>
              <a:ext cx="2286044" cy="1128"/>
            </a:xfrm>
            <a:prstGeom prst="line">
              <a:avLst/>
            </a:prstGeom>
            <a:ln w="1238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</p:grpSp>
      <p:sp>
        <p:nvSpPr>
          <p:cNvPr id="18" name="AutoShape 18"/>
          <p:cNvSpPr/>
          <p:nvPr/>
        </p:nvSpPr>
        <p:spPr>
          <a:xfrm>
            <a:off x="987809" y="1841468"/>
            <a:ext cx="4286250" cy="428625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1368809" y="2224567"/>
            <a:ext cx="3524250" cy="35242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749809" y="2605567"/>
            <a:ext cx="2762250" cy="276225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2130809" y="2986567"/>
            <a:ext cx="2000250" cy="200025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2511809" y="3367567"/>
            <a:ext cx="1238250" cy="1238250"/>
          </a:xfrm>
          <a:prstGeom prst="ellipse">
            <a:avLst/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794276" y="3427666"/>
            <a:ext cx="678180" cy="367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685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45%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2794276" y="3001709"/>
            <a:ext cx="678180" cy="367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685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50%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794276" y="2648140"/>
            <a:ext cx="678180" cy="367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685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75%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794276" y="2224567"/>
            <a:ext cx="678180" cy="367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685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85%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2794276" y="1853755"/>
            <a:ext cx="678180" cy="367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685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95%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7622716" y="1732124"/>
            <a:ext cx="4231005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题型特点：要求考生对文学作品中的人物形象进行深入分析，包括外貌、性格、行为等方面。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7622716" y="2717009"/>
            <a:ext cx="4231005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答题技巧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622716" y="3681885"/>
            <a:ext cx="4231005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注意人物形象的塑造方式和手法；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622716" y="4680943"/>
            <a:ext cx="4231005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结合文本内容，分析人物形象的特点；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622716" y="5694216"/>
            <a:ext cx="4231005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注意人物形象与主题的关系。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人物形象分析题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答题技巧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仔细阅读文本，理清人物关系；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结合文本内容，分析人物关系对主题的影响。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注意人物关系的复杂性和多样性；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题型特点：要求考生对文学作品中的人物关系进行梳理，包括人物之间的亲缘、友情、爱情等关系。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人物关系梳理题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29621" y="4720495"/>
            <a:ext cx="1141000" cy="113947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180141" y="5066633"/>
            <a:ext cx="440055" cy="394907"/>
            <a:chOff x="4180141" y="5066633"/>
            <a:chExt cx="440055" cy="394907"/>
          </a:xfrm>
        </p:grpSpPr>
        <p:sp>
          <p:nvSpPr>
            <p:cNvPr id="4" name="Freeform 4"/>
            <p:cNvSpPr/>
            <p:nvPr/>
          </p:nvSpPr>
          <p:spPr>
            <a:xfrm>
              <a:off x="4459319" y="5066633"/>
              <a:ext cx="160877" cy="394906"/>
            </a:xfrm>
            <a:custGeom>
              <a:rect l="l" t="t" r="r" b="b"/>
              <a:pathLst>
                <a:path w="83" h="204">
                  <a:moveTo>
                    <a:pt x="17" y="57"/>
                  </a:moveTo>
                  <a:lnTo>
                    <a:pt x="0" y="57"/>
                  </a:lnTo>
                  <a:lnTo>
                    <a:pt x="43" y="0"/>
                  </a:lnTo>
                  <a:lnTo>
                    <a:pt x="83" y="57"/>
                  </a:lnTo>
                  <a:lnTo>
                    <a:pt x="67" y="57"/>
                  </a:lnTo>
                  <a:lnTo>
                    <a:pt x="67" y="204"/>
                  </a:lnTo>
                  <a:lnTo>
                    <a:pt x="17" y="204"/>
                  </a:lnTo>
                  <a:lnTo>
                    <a:pt x="17" y="5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4317778" y="5171123"/>
              <a:ext cx="160877" cy="290417"/>
            </a:xfrm>
            <a:custGeom>
              <a:rect l="l" t="t" r="r" b="b"/>
              <a:pathLst>
                <a:path w="83" h="150">
                  <a:moveTo>
                    <a:pt x="66" y="150"/>
                  </a:moveTo>
                  <a:lnTo>
                    <a:pt x="19" y="150"/>
                  </a:lnTo>
                  <a:lnTo>
                    <a:pt x="19" y="60"/>
                  </a:lnTo>
                  <a:lnTo>
                    <a:pt x="0" y="60"/>
                  </a:lnTo>
                  <a:lnTo>
                    <a:pt x="43" y="0"/>
                  </a:lnTo>
                  <a:lnTo>
                    <a:pt x="83" y="60"/>
                  </a:lnTo>
                  <a:lnTo>
                    <a:pt x="66" y="60"/>
                  </a:lnTo>
                  <a:lnTo>
                    <a:pt x="66" y="1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4180141" y="5281517"/>
              <a:ext cx="160877" cy="180022"/>
            </a:xfrm>
            <a:custGeom>
              <a:rect l="l" t="t" r="r" b="b"/>
              <a:pathLst>
                <a:path w="83" h="93">
                  <a:moveTo>
                    <a:pt x="17" y="57"/>
                  </a:moveTo>
                  <a:lnTo>
                    <a:pt x="0" y="57"/>
                  </a:lnTo>
                  <a:lnTo>
                    <a:pt x="43" y="0"/>
                  </a:lnTo>
                  <a:lnTo>
                    <a:pt x="83" y="57"/>
                  </a:lnTo>
                  <a:lnTo>
                    <a:pt x="66" y="57"/>
                  </a:lnTo>
                  <a:lnTo>
                    <a:pt x="66" y="93"/>
                  </a:lnTo>
                  <a:lnTo>
                    <a:pt x="17" y="93"/>
                  </a:lnTo>
                  <a:lnTo>
                    <a:pt x="17" y="5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Freeform 7"/>
          <p:cNvSpPr/>
          <p:nvPr/>
        </p:nvSpPr>
        <p:spPr>
          <a:xfrm>
            <a:off x="5383103" y="3919717"/>
            <a:ext cx="1535373" cy="1828901"/>
          </a:xfrm>
          <a:custGeom>
            <a:rect l="l" t="t" r="r" b="b"/>
            <a:pathLst>
              <a:path w="633" h="730">
                <a:moveTo>
                  <a:pt x="453" y="534"/>
                </a:moveTo>
                <a:cubicBezTo>
                  <a:pt x="420" y="520"/>
                  <a:pt x="408" y="498"/>
                  <a:pt x="405" y="470"/>
                </a:cubicBezTo>
                <a:cubicBezTo>
                  <a:pt x="427" y="452"/>
                  <a:pt x="445" y="427"/>
                  <a:pt x="458" y="399"/>
                </a:cubicBezTo>
                <a:cubicBezTo>
                  <a:pt x="468" y="395"/>
                  <a:pt x="476" y="389"/>
                  <a:pt x="483" y="380"/>
                </a:cubicBezTo>
                <a:cubicBezTo>
                  <a:pt x="491" y="369"/>
                  <a:pt x="497" y="355"/>
                  <a:pt x="500" y="339"/>
                </a:cubicBezTo>
                <a:cubicBezTo>
                  <a:pt x="503" y="324"/>
                  <a:pt x="504" y="308"/>
                  <a:pt x="501" y="293"/>
                </a:cubicBezTo>
                <a:cubicBezTo>
                  <a:pt x="500" y="282"/>
                  <a:pt x="497" y="272"/>
                  <a:pt x="492" y="263"/>
                </a:cubicBezTo>
                <a:cubicBezTo>
                  <a:pt x="486" y="212"/>
                  <a:pt x="466" y="165"/>
                  <a:pt x="437" y="133"/>
                </a:cubicBezTo>
                <a:cubicBezTo>
                  <a:pt x="431" y="125"/>
                  <a:pt x="424" y="118"/>
                  <a:pt x="417" y="112"/>
                </a:cubicBezTo>
                <a:cubicBezTo>
                  <a:pt x="439" y="56"/>
                  <a:pt x="386" y="0"/>
                  <a:pt x="316" y="8"/>
                </a:cubicBezTo>
                <a:cubicBezTo>
                  <a:pt x="307" y="9"/>
                  <a:pt x="297" y="11"/>
                  <a:pt x="288" y="14"/>
                </a:cubicBezTo>
                <a:cubicBezTo>
                  <a:pt x="300" y="20"/>
                  <a:pt x="310" y="30"/>
                  <a:pt x="316" y="40"/>
                </a:cubicBezTo>
                <a:cubicBezTo>
                  <a:pt x="320" y="49"/>
                  <a:pt x="321" y="58"/>
                  <a:pt x="316" y="68"/>
                </a:cubicBezTo>
                <a:cubicBezTo>
                  <a:pt x="316" y="67"/>
                  <a:pt x="316" y="67"/>
                  <a:pt x="316" y="66"/>
                </a:cubicBezTo>
                <a:cubicBezTo>
                  <a:pt x="291" y="0"/>
                  <a:pt x="212" y="20"/>
                  <a:pt x="211" y="42"/>
                </a:cubicBezTo>
                <a:cubicBezTo>
                  <a:pt x="231" y="57"/>
                  <a:pt x="237" y="71"/>
                  <a:pt x="237" y="95"/>
                </a:cubicBezTo>
                <a:cubicBezTo>
                  <a:pt x="214" y="95"/>
                  <a:pt x="206" y="79"/>
                  <a:pt x="197" y="56"/>
                </a:cubicBezTo>
                <a:cubicBezTo>
                  <a:pt x="185" y="82"/>
                  <a:pt x="184" y="110"/>
                  <a:pt x="192" y="135"/>
                </a:cubicBezTo>
                <a:cubicBezTo>
                  <a:pt x="164" y="167"/>
                  <a:pt x="144" y="210"/>
                  <a:pt x="141" y="254"/>
                </a:cubicBezTo>
                <a:cubicBezTo>
                  <a:pt x="141" y="258"/>
                  <a:pt x="141" y="261"/>
                  <a:pt x="141" y="264"/>
                </a:cubicBezTo>
                <a:cubicBezTo>
                  <a:pt x="137" y="273"/>
                  <a:pt x="134" y="283"/>
                  <a:pt x="132" y="293"/>
                </a:cubicBezTo>
                <a:cubicBezTo>
                  <a:pt x="130" y="308"/>
                  <a:pt x="130" y="324"/>
                  <a:pt x="133" y="339"/>
                </a:cubicBezTo>
                <a:cubicBezTo>
                  <a:pt x="136" y="355"/>
                  <a:pt x="142" y="369"/>
                  <a:pt x="151" y="380"/>
                </a:cubicBezTo>
                <a:cubicBezTo>
                  <a:pt x="157" y="389"/>
                  <a:pt x="166" y="395"/>
                  <a:pt x="175" y="399"/>
                </a:cubicBezTo>
                <a:cubicBezTo>
                  <a:pt x="188" y="427"/>
                  <a:pt x="206" y="452"/>
                  <a:pt x="228" y="470"/>
                </a:cubicBezTo>
                <a:cubicBezTo>
                  <a:pt x="225" y="498"/>
                  <a:pt x="214" y="520"/>
                  <a:pt x="181" y="534"/>
                </a:cubicBezTo>
                <a:cubicBezTo>
                  <a:pt x="106" y="565"/>
                  <a:pt x="0" y="574"/>
                  <a:pt x="3" y="668"/>
                </a:cubicBezTo>
                <a:cubicBezTo>
                  <a:pt x="3" y="688"/>
                  <a:pt x="11" y="709"/>
                  <a:pt x="24" y="730"/>
                </a:cubicBezTo>
                <a:cubicBezTo>
                  <a:pt x="316" y="730"/>
                  <a:pt x="316" y="730"/>
                  <a:pt x="316" y="730"/>
                </a:cubicBezTo>
                <a:cubicBezTo>
                  <a:pt x="610" y="730"/>
                  <a:pt x="610" y="730"/>
                  <a:pt x="610" y="730"/>
                </a:cubicBezTo>
                <a:cubicBezTo>
                  <a:pt x="622" y="709"/>
                  <a:pt x="630" y="688"/>
                  <a:pt x="631" y="668"/>
                </a:cubicBezTo>
                <a:cubicBezTo>
                  <a:pt x="633" y="574"/>
                  <a:pt x="528" y="565"/>
                  <a:pt x="453" y="534"/>
                </a:cubicBezTo>
                <a:close/>
                <a:moveTo>
                  <a:pt x="189" y="384"/>
                </a:moveTo>
                <a:cubicBezTo>
                  <a:pt x="154" y="378"/>
                  <a:pt x="140" y="313"/>
                  <a:pt x="156" y="275"/>
                </a:cubicBezTo>
                <a:cubicBezTo>
                  <a:pt x="157" y="275"/>
                  <a:pt x="158" y="274"/>
                  <a:pt x="158" y="274"/>
                </a:cubicBezTo>
                <a:cubicBezTo>
                  <a:pt x="182" y="259"/>
                  <a:pt x="189" y="329"/>
                  <a:pt x="189" y="335"/>
                </a:cubicBezTo>
                <a:cubicBezTo>
                  <a:pt x="189" y="360"/>
                  <a:pt x="216" y="369"/>
                  <a:pt x="210" y="352"/>
                </a:cubicBezTo>
                <a:cubicBezTo>
                  <a:pt x="204" y="334"/>
                  <a:pt x="196" y="307"/>
                  <a:pt x="195" y="273"/>
                </a:cubicBezTo>
                <a:cubicBezTo>
                  <a:pt x="195" y="272"/>
                  <a:pt x="195" y="272"/>
                  <a:pt x="195" y="271"/>
                </a:cubicBezTo>
                <a:cubicBezTo>
                  <a:pt x="194" y="245"/>
                  <a:pt x="200" y="216"/>
                  <a:pt x="211" y="190"/>
                </a:cubicBezTo>
                <a:cubicBezTo>
                  <a:pt x="215" y="185"/>
                  <a:pt x="218" y="180"/>
                  <a:pt x="223" y="177"/>
                </a:cubicBezTo>
                <a:cubicBezTo>
                  <a:pt x="244" y="194"/>
                  <a:pt x="275" y="202"/>
                  <a:pt x="316" y="195"/>
                </a:cubicBezTo>
                <a:cubicBezTo>
                  <a:pt x="335" y="191"/>
                  <a:pt x="356" y="185"/>
                  <a:pt x="379" y="174"/>
                </a:cubicBezTo>
                <a:cubicBezTo>
                  <a:pt x="380" y="174"/>
                  <a:pt x="380" y="173"/>
                  <a:pt x="380" y="173"/>
                </a:cubicBezTo>
                <a:cubicBezTo>
                  <a:pt x="405" y="167"/>
                  <a:pt x="412" y="175"/>
                  <a:pt x="423" y="191"/>
                </a:cubicBezTo>
                <a:cubicBezTo>
                  <a:pt x="423" y="191"/>
                  <a:pt x="423" y="191"/>
                  <a:pt x="424" y="192"/>
                </a:cubicBezTo>
                <a:cubicBezTo>
                  <a:pt x="434" y="216"/>
                  <a:pt x="440" y="243"/>
                  <a:pt x="440" y="269"/>
                </a:cubicBezTo>
                <a:cubicBezTo>
                  <a:pt x="439" y="270"/>
                  <a:pt x="439" y="272"/>
                  <a:pt x="439" y="273"/>
                </a:cubicBezTo>
                <a:cubicBezTo>
                  <a:pt x="438" y="307"/>
                  <a:pt x="430" y="334"/>
                  <a:pt x="424" y="352"/>
                </a:cubicBezTo>
                <a:cubicBezTo>
                  <a:pt x="418" y="369"/>
                  <a:pt x="445" y="360"/>
                  <a:pt x="445" y="335"/>
                </a:cubicBezTo>
                <a:cubicBezTo>
                  <a:pt x="445" y="329"/>
                  <a:pt x="452" y="259"/>
                  <a:pt x="476" y="274"/>
                </a:cubicBezTo>
                <a:cubicBezTo>
                  <a:pt x="476" y="274"/>
                  <a:pt x="477" y="274"/>
                  <a:pt x="477" y="275"/>
                </a:cubicBezTo>
                <a:cubicBezTo>
                  <a:pt x="494" y="313"/>
                  <a:pt x="480" y="378"/>
                  <a:pt x="445" y="384"/>
                </a:cubicBezTo>
                <a:cubicBezTo>
                  <a:pt x="421" y="440"/>
                  <a:pt x="377" y="482"/>
                  <a:pt x="317" y="482"/>
                </a:cubicBezTo>
                <a:cubicBezTo>
                  <a:pt x="316" y="482"/>
                  <a:pt x="316" y="482"/>
                  <a:pt x="316" y="482"/>
                </a:cubicBezTo>
                <a:cubicBezTo>
                  <a:pt x="256" y="482"/>
                  <a:pt x="213" y="440"/>
                  <a:pt x="189" y="384"/>
                </a:cubicBezTo>
                <a:close/>
                <a:moveTo>
                  <a:pt x="249" y="484"/>
                </a:moveTo>
                <a:cubicBezTo>
                  <a:pt x="268" y="496"/>
                  <a:pt x="291" y="502"/>
                  <a:pt x="316" y="503"/>
                </a:cubicBezTo>
                <a:cubicBezTo>
                  <a:pt x="317" y="503"/>
                  <a:pt x="317" y="503"/>
                  <a:pt x="317" y="503"/>
                </a:cubicBezTo>
                <a:cubicBezTo>
                  <a:pt x="343" y="503"/>
                  <a:pt x="366" y="496"/>
                  <a:pt x="387" y="483"/>
                </a:cubicBezTo>
                <a:cubicBezTo>
                  <a:pt x="391" y="500"/>
                  <a:pt x="401" y="518"/>
                  <a:pt x="414" y="532"/>
                </a:cubicBezTo>
                <a:cubicBezTo>
                  <a:pt x="374" y="581"/>
                  <a:pt x="346" y="601"/>
                  <a:pt x="319" y="630"/>
                </a:cubicBezTo>
                <a:cubicBezTo>
                  <a:pt x="318" y="629"/>
                  <a:pt x="317" y="629"/>
                  <a:pt x="316" y="628"/>
                </a:cubicBezTo>
                <a:cubicBezTo>
                  <a:pt x="292" y="612"/>
                  <a:pt x="262" y="579"/>
                  <a:pt x="224" y="525"/>
                </a:cubicBezTo>
                <a:cubicBezTo>
                  <a:pt x="235" y="513"/>
                  <a:pt x="244" y="498"/>
                  <a:pt x="249" y="484"/>
                </a:cubicBezTo>
                <a:close/>
                <a:moveTo>
                  <a:pt x="403" y="669"/>
                </a:moveTo>
                <a:cubicBezTo>
                  <a:pt x="391" y="655"/>
                  <a:pt x="383" y="631"/>
                  <a:pt x="362" y="619"/>
                </a:cubicBezTo>
                <a:cubicBezTo>
                  <a:pt x="344" y="631"/>
                  <a:pt x="321" y="669"/>
                  <a:pt x="318" y="687"/>
                </a:cubicBezTo>
                <a:cubicBezTo>
                  <a:pt x="318" y="684"/>
                  <a:pt x="317" y="680"/>
                  <a:pt x="316" y="677"/>
                </a:cubicBezTo>
                <a:cubicBezTo>
                  <a:pt x="308" y="654"/>
                  <a:pt x="281" y="635"/>
                  <a:pt x="272" y="626"/>
                </a:cubicBezTo>
                <a:cubicBezTo>
                  <a:pt x="252" y="635"/>
                  <a:pt x="246" y="653"/>
                  <a:pt x="233" y="670"/>
                </a:cubicBezTo>
                <a:cubicBezTo>
                  <a:pt x="220" y="653"/>
                  <a:pt x="183" y="602"/>
                  <a:pt x="172" y="556"/>
                </a:cubicBezTo>
                <a:cubicBezTo>
                  <a:pt x="187" y="553"/>
                  <a:pt x="201" y="545"/>
                  <a:pt x="213" y="535"/>
                </a:cubicBezTo>
                <a:cubicBezTo>
                  <a:pt x="213" y="536"/>
                  <a:pt x="214" y="537"/>
                  <a:pt x="214" y="538"/>
                </a:cubicBezTo>
                <a:cubicBezTo>
                  <a:pt x="240" y="574"/>
                  <a:pt x="285" y="626"/>
                  <a:pt x="316" y="652"/>
                </a:cubicBezTo>
                <a:cubicBezTo>
                  <a:pt x="317" y="653"/>
                  <a:pt x="318" y="654"/>
                  <a:pt x="319" y="655"/>
                </a:cubicBezTo>
                <a:cubicBezTo>
                  <a:pt x="351" y="612"/>
                  <a:pt x="388" y="581"/>
                  <a:pt x="425" y="541"/>
                </a:cubicBezTo>
                <a:cubicBezTo>
                  <a:pt x="435" y="549"/>
                  <a:pt x="446" y="555"/>
                  <a:pt x="459" y="558"/>
                </a:cubicBezTo>
                <a:cubicBezTo>
                  <a:pt x="446" y="592"/>
                  <a:pt x="425" y="648"/>
                  <a:pt x="403" y="6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5488495" y="2447544"/>
            <a:ext cx="1139476" cy="1139476"/>
            <a:chOff x="5488495" y="2447544"/>
            <a:chExt cx="1139476" cy="1139476"/>
          </a:xfrm>
        </p:grpSpPr>
        <p:sp>
          <p:nvSpPr>
            <p:cNvPr id="9" name="AutoShape 9"/>
            <p:cNvSpPr/>
            <p:nvPr/>
          </p:nvSpPr>
          <p:spPr>
            <a:xfrm>
              <a:off x="5488495" y="2447544"/>
              <a:ext cx="1139476" cy="113947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756434" y="2808827"/>
              <a:ext cx="626173" cy="417004"/>
            </a:xfrm>
            <a:custGeom>
              <a:rect l="l" t="t" r="r" b="b"/>
              <a:pathLst>
                <a:path w="21547" h="21600">
                  <a:moveTo>
                    <a:pt x="18847" y="15749"/>
                  </a:moveTo>
                  <a:lnTo>
                    <a:pt x="2701" y="15749"/>
                  </a:lnTo>
                  <a:lnTo>
                    <a:pt x="2701" y="1346"/>
                  </a:lnTo>
                  <a:lnTo>
                    <a:pt x="18847" y="1346"/>
                  </a:lnTo>
                  <a:cubicBezTo>
                    <a:pt x="18847" y="1346"/>
                    <a:pt x="18847" y="15749"/>
                    <a:pt x="18847" y="15749"/>
                  </a:cubicBezTo>
                  <a:close/>
                  <a:moveTo>
                    <a:pt x="0" y="20510"/>
                  </a:moveTo>
                  <a:cubicBezTo>
                    <a:pt x="0" y="20510"/>
                    <a:pt x="-26" y="21600"/>
                    <a:pt x="1603" y="21600"/>
                  </a:cubicBezTo>
                  <a:cubicBezTo>
                    <a:pt x="2568" y="21600"/>
                    <a:pt x="6216" y="21600"/>
                    <a:pt x="9032" y="21600"/>
                  </a:cubicBezTo>
                  <a:cubicBezTo>
                    <a:pt x="9032" y="21600"/>
                    <a:pt x="10576" y="21600"/>
                    <a:pt x="12515" y="21600"/>
                  </a:cubicBezTo>
                  <a:cubicBezTo>
                    <a:pt x="15331" y="21600"/>
                    <a:pt x="18979" y="21600"/>
                    <a:pt x="19943" y="21600"/>
                  </a:cubicBezTo>
                  <a:cubicBezTo>
                    <a:pt x="21574" y="21600"/>
                    <a:pt x="21547" y="20510"/>
                    <a:pt x="21547" y="20510"/>
                  </a:cubicBezTo>
                  <a:lnTo>
                    <a:pt x="19418" y="16436"/>
                  </a:lnTo>
                  <a:cubicBezTo>
                    <a:pt x="19512" y="16224"/>
                    <a:pt x="19569" y="15977"/>
                    <a:pt x="19569" y="15711"/>
                  </a:cubicBezTo>
                  <a:lnTo>
                    <a:pt x="19569" y="1384"/>
                  </a:lnTo>
                  <a:cubicBezTo>
                    <a:pt x="19569" y="621"/>
                    <a:pt x="19123" y="0"/>
                    <a:pt x="18571" y="0"/>
                  </a:cubicBezTo>
                  <a:lnTo>
                    <a:pt x="2977" y="0"/>
                  </a:lnTo>
                  <a:cubicBezTo>
                    <a:pt x="2425" y="0"/>
                    <a:pt x="1979" y="621"/>
                    <a:pt x="1979" y="1384"/>
                  </a:cubicBezTo>
                  <a:lnTo>
                    <a:pt x="1979" y="15711"/>
                  </a:lnTo>
                  <a:cubicBezTo>
                    <a:pt x="1979" y="15978"/>
                    <a:pt x="2035" y="16224"/>
                    <a:pt x="2129" y="16436"/>
                  </a:cubicBezTo>
                  <a:cubicBezTo>
                    <a:pt x="2129" y="16436"/>
                    <a:pt x="0" y="20510"/>
                    <a:pt x="0" y="2051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798088" y="3361277"/>
            <a:ext cx="1141000" cy="1139476"/>
            <a:chOff x="6798088" y="3361277"/>
            <a:chExt cx="1141000" cy="1139476"/>
          </a:xfrm>
        </p:grpSpPr>
        <p:sp>
          <p:nvSpPr>
            <p:cNvPr id="12" name="AutoShape 12"/>
            <p:cNvSpPr/>
            <p:nvPr/>
          </p:nvSpPr>
          <p:spPr>
            <a:xfrm>
              <a:off x="6798088" y="3361277"/>
              <a:ext cx="1141000" cy="113947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7136130" y="3705987"/>
              <a:ext cx="524732" cy="433769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AutoShape 14"/>
          <p:cNvSpPr/>
          <p:nvPr/>
        </p:nvSpPr>
        <p:spPr>
          <a:xfrm>
            <a:off x="7236047" y="4720495"/>
            <a:ext cx="1141000" cy="1139476"/>
          </a:xfrm>
          <a:prstGeom prst="ellipse">
            <a:avLst/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7577518" y="5063871"/>
            <a:ext cx="467583" cy="452819"/>
            <a:chOff x="7577518" y="5063871"/>
            <a:chExt cx="467583" cy="452819"/>
          </a:xfrm>
        </p:grpSpPr>
        <p:sp>
          <p:nvSpPr>
            <p:cNvPr id="16" name="Freeform 16"/>
            <p:cNvSpPr/>
            <p:nvPr/>
          </p:nvSpPr>
          <p:spPr>
            <a:xfrm>
              <a:off x="7577518" y="5110925"/>
              <a:ext cx="418814" cy="405765"/>
            </a:xfrm>
            <a:custGeom>
              <a:rect l="l" t="t" r="r" b="b"/>
              <a:pathLst>
                <a:path w="21600" h="21600">
                  <a:moveTo>
                    <a:pt x="18424" y="4659"/>
                  </a:moveTo>
                  <a:cubicBezTo>
                    <a:pt x="16941" y="2965"/>
                    <a:pt x="16941" y="2965"/>
                    <a:pt x="16941" y="2965"/>
                  </a:cubicBezTo>
                  <a:cubicBezTo>
                    <a:pt x="13976" y="0"/>
                    <a:pt x="13976" y="0"/>
                    <a:pt x="13976" y="0"/>
                  </a:cubicBezTo>
                  <a:cubicBezTo>
                    <a:pt x="13976" y="0"/>
                    <a:pt x="13976" y="0"/>
                    <a:pt x="12494" y="1482"/>
                  </a:cubicBezTo>
                  <a:cubicBezTo>
                    <a:pt x="11012" y="2965"/>
                    <a:pt x="6565" y="4659"/>
                    <a:pt x="6565" y="4659"/>
                  </a:cubicBezTo>
                  <a:cubicBezTo>
                    <a:pt x="0" y="21176"/>
                    <a:pt x="0" y="21176"/>
                    <a:pt x="0" y="21176"/>
                  </a:cubicBezTo>
                  <a:cubicBezTo>
                    <a:pt x="8047" y="12071"/>
                    <a:pt x="8047" y="12071"/>
                    <a:pt x="8047" y="12071"/>
                  </a:cubicBezTo>
                  <a:cubicBezTo>
                    <a:pt x="7624" y="10800"/>
                    <a:pt x="7835" y="9318"/>
                    <a:pt x="8682" y="8259"/>
                  </a:cubicBezTo>
                  <a:cubicBezTo>
                    <a:pt x="9953" y="6988"/>
                    <a:pt x="12071" y="6988"/>
                    <a:pt x="13341" y="8259"/>
                  </a:cubicBezTo>
                  <a:cubicBezTo>
                    <a:pt x="14400" y="9529"/>
                    <a:pt x="14400" y="11647"/>
                    <a:pt x="13341" y="12918"/>
                  </a:cubicBezTo>
                  <a:cubicBezTo>
                    <a:pt x="12282" y="13765"/>
                    <a:pt x="10800" y="13976"/>
                    <a:pt x="9529" y="13553"/>
                  </a:cubicBezTo>
                  <a:cubicBezTo>
                    <a:pt x="424" y="21600"/>
                    <a:pt x="424" y="21600"/>
                    <a:pt x="424" y="21600"/>
                  </a:cubicBezTo>
                  <a:cubicBezTo>
                    <a:pt x="16941" y="15035"/>
                    <a:pt x="16941" y="15035"/>
                    <a:pt x="16941" y="15035"/>
                  </a:cubicBezTo>
                  <a:cubicBezTo>
                    <a:pt x="16941" y="15035"/>
                    <a:pt x="18424" y="10588"/>
                    <a:pt x="19906" y="9106"/>
                  </a:cubicBezTo>
                  <a:cubicBezTo>
                    <a:pt x="21600" y="7624"/>
                    <a:pt x="21600" y="7624"/>
                    <a:pt x="21600" y="7624"/>
                  </a:cubicBezTo>
                  <a:lnTo>
                    <a:pt x="18424" y="4659"/>
                  </a:lnTo>
                  <a:close/>
                  <a:moveTo>
                    <a:pt x="18424" y="4659"/>
                  </a:moveTo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877270" y="5063871"/>
              <a:ext cx="167831" cy="162496"/>
            </a:xfrm>
            <a:custGeom>
              <a:rect l="l" t="t" r="r" b="b"/>
              <a:pathLst>
                <a:path w="21600" h="21600">
                  <a:moveTo>
                    <a:pt x="2667" y="0"/>
                  </a:moveTo>
                  <a:lnTo>
                    <a:pt x="21600" y="18933"/>
                  </a:lnTo>
                  <a:lnTo>
                    <a:pt x="18933" y="21600"/>
                  </a:lnTo>
                  <a:lnTo>
                    <a:pt x="0" y="2667"/>
                  </a:lnTo>
                  <a:lnTo>
                    <a:pt x="2667" y="0"/>
                  </a:lnTo>
                  <a:close/>
                  <a:moveTo>
                    <a:pt x="2667" y="0"/>
                  </a:moveTo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AutoShape 18"/>
          <p:cNvSpPr/>
          <p:nvPr/>
        </p:nvSpPr>
        <p:spPr>
          <a:xfrm>
            <a:off x="4257199" y="3361277"/>
            <a:ext cx="1139476" cy="1139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70476" y="3640169"/>
            <a:ext cx="536639" cy="596075"/>
            <a:chOff x="4570476" y="3640169"/>
            <a:chExt cx="536639" cy="596075"/>
          </a:xfrm>
        </p:grpSpPr>
        <p:sp>
          <p:nvSpPr>
            <p:cNvPr id="20" name="Freeform 20"/>
            <p:cNvSpPr/>
            <p:nvPr/>
          </p:nvSpPr>
          <p:spPr>
            <a:xfrm>
              <a:off x="4937665" y="3640169"/>
              <a:ext cx="169450" cy="160972"/>
            </a:xfrm>
            <a:custGeom>
              <a:rect l="l" t="t" r="r" b="b"/>
              <a:pathLst>
                <a:path w="25" h="24">
                  <a:moveTo>
                    <a:pt x="19" y="24"/>
                  </a:moveTo>
                  <a:cubicBezTo>
                    <a:pt x="20" y="23"/>
                    <a:pt x="20" y="23"/>
                    <a:pt x="21" y="22"/>
                  </a:cubicBezTo>
                  <a:cubicBezTo>
                    <a:pt x="25" y="17"/>
                    <a:pt x="24" y="8"/>
                    <a:pt x="19" y="4"/>
                  </a:cubicBezTo>
                  <a:cubicBezTo>
                    <a:pt x="13" y="0"/>
                    <a:pt x="5" y="1"/>
                    <a:pt x="0" y="7"/>
                  </a:cubicBezTo>
                  <a:cubicBezTo>
                    <a:pt x="0" y="7"/>
                    <a:pt x="0" y="7"/>
                    <a:pt x="0" y="8"/>
                  </a:cubicBezTo>
                  <a:cubicBezTo>
                    <a:pt x="8" y="11"/>
                    <a:pt x="15" y="17"/>
                    <a:pt x="19" y="2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598765" y="3699510"/>
              <a:ext cx="488632" cy="536734"/>
            </a:xfrm>
            <a:custGeom>
              <a:rect l="l" t="t" r="r" b="b"/>
              <a:pathLst>
                <a:path w="73" h="80">
                  <a:moveTo>
                    <a:pt x="43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42" y="0"/>
                    <a:pt x="41" y="0"/>
                    <a:pt x="41" y="0"/>
                  </a:cubicBezTo>
                  <a:cubicBezTo>
                    <a:pt x="41" y="0"/>
                    <a:pt x="41" y="0"/>
                    <a:pt x="41" y="0"/>
                  </a:cubicBezTo>
                  <a:cubicBezTo>
                    <a:pt x="41" y="0"/>
                    <a:pt x="40" y="0"/>
                    <a:pt x="40" y="0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9" y="0"/>
                    <a:pt x="39" y="0"/>
                  </a:cubicBezTo>
                  <a:cubicBezTo>
                    <a:pt x="39" y="0"/>
                    <a:pt x="39" y="0"/>
                    <a:pt x="39" y="0"/>
                  </a:cubicBezTo>
                  <a:cubicBezTo>
                    <a:pt x="39" y="0"/>
                    <a:pt x="38" y="0"/>
                    <a:pt x="38" y="0"/>
                  </a:cubicBezTo>
                  <a:cubicBezTo>
                    <a:pt x="38" y="0"/>
                    <a:pt x="38" y="0"/>
                    <a:pt x="38" y="0"/>
                  </a:cubicBezTo>
                  <a:cubicBezTo>
                    <a:pt x="38" y="0"/>
                    <a:pt x="38" y="0"/>
                    <a:pt x="37" y="0"/>
                  </a:cubicBezTo>
                  <a:cubicBezTo>
                    <a:pt x="37" y="0"/>
                    <a:pt x="37" y="0"/>
                    <a:pt x="36" y="0"/>
                  </a:cubicBezTo>
                  <a:cubicBezTo>
                    <a:pt x="36" y="0"/>
                    <a:pt x="36" y="0"/>
                    <a:pt x="35" y="0"/>
                  </a:cubicBezTo>
                  <a:cubicBezTo>
                    <a:pt x="35" y="0"/>
                    <a:pt x="35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33" y="0"/>
                    <a:pt x="33" y="0"/>
                    <a:pt x="32" y="0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31" y="0"/>
                    <a:pt x="31" y="0"/>
                    <a:pt x="31" y="0"/>
                  </a:cubicBezTo>
                  <a:cubicBezTo>
                    <a:pt x="31" y="0"/>
                    <a:pt x="31" y="0"/>
                    <a:pt x="31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13" y="4"/>
                    <a:pt x="0" y="19"/>
                    <a:pt x="0" y="37"/>
                  </a:cubicBezTo>
                  <a:cubicBezTo>
                    <a:pt x="0" y="47"/>
                    <a:pt x="4" y="57"/>
                    <a:pt x="12" y="64"/>
                  </a:cubicBezTo>
                  <a:cubicBezTo>
                    <a:pt x="7" y="69"/>
                    <a:pt x="7" y="69"/>
                    <a:pt x="7" y="69"/>
                  </a:cubicBezTo>
                  <a:cubicBezTo>
                    <a:pt x="4" y="71"/>
                    <a:pt x="5" y="77"/>
                    <a:pt x="7" y="77"/>
                  </a:cubicBezTo>
                  <a:cubicBezTo>
                    <a:pt x="9" y="79"/>
                    <a:pt x="12" y="79"/>
                    <a:pt x="14" y="77"/>
                  </a:cubicBezTo>
                  <a:cubicBezTo>
                    <a:pt x="16" y="75"/>
                    <a:pt x="20" y="72"/>
                    <a:pt x="21" y="70"/>
                  </a:cubicBezTo>
                  <a:cubicBezTo>
                    <a:pt x="25" y="72"/>
                    <a:pt x="31" y="73"/>
                    <a:pt x="36" y="73"/>
                  </a:cubicBezTo>
                  <a:cubicBezTo>
                    <a:pt x="42" y="73"/>
                    <a:pt x="47" y="72"/>
                    <a:pt x="52" y="70"/>
                  </a:cubicBezTo>
                  <a:cubicBezTo>
                    <a:pt x="53" y="72"/>
                    <a:pt x="57" y="75"/>
                    <a:pt x="58" y="77"/>
                  </a:cubicBezTo>
                  <a:cubicBezTo>
                    <a:pt x="62" y="80"/>
                    <a:pt x="65" y="77"/>
                    <a:pt x="66" y="77"/>
                  </a:cubicBezTo>
                  <a:cubicBezTo>
                    <a:pt x="68" y="74"/>
                    <a:pt x="68" y="71"/>
                    <a:pt x="66" y="69"/>
                  </a:cubicBezTo>
                  <a:cubicBezTo>
                    <a:pt x="61" y="64"/>
                    <a:pt x="61" y="64"/>
                    <a:pt x="61" y="64"/>
                  </a:cubicBezTo>
                  <a:cubicBezTo>
                    <a:pt x="68" y="57"/>
                    <a:pt x="73" y="47"/>
                    <a:pt x="73" y="37"/>
                  </a:cubicBezTo>
                  <a:cubicBezTo>
                    <a:pt x="73" y="19"/>
                    <a:pt x="60" y="4"/>
                    <a:pt x="43" y="0"/>
                  </a:cubicBezTo>
                  <a:close/>
                  <a:moveTo>
                    <a:pt x="36" y="65"/>
                  </a:moveTo>
                  <a:cubicBezTo>
                    <a:pt x="21" y="65"/>
                    <a:pt x="8" y="52"/>
                    <a:pt x="8" y="37"/>
                  </a:cubicBezTo>
                  <a:cubicBezTo>
                    <a:pt x="8" y="21"/>
                    <a:pt x="21" y="8"/>
                    <a:pt x="36" y="8"/>
                  </a:cubicBezTo>
                  <a:cubicBezTo>
                    <a:pt x="52" y="8"/>
                    <a:pt x="64" y="21"/>
                    <a:pt x="64" y="37"/>
                  </a:cubicBezTo>
                  <a:cubicBezTo>
                    <a:pt x="64" y="52"/>
                    <a:pt x="52" y="65"/>
                    <a:pt x="36" y="65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570476" y="3640169"/>
              <a:ext cx="175165" cy="160972"/>
            </a:xfrm>
            <a:custGeom>
              <a:rect l="l" t="t" r="r" b="b"/>
              <a:pathLst>
                <a:path w="26" h="24">
                  <a:moveTo>
                    <a:pt x="6" y="24"/>
                  </a:moveTo>
                  <a:cubicBezTo>
                    <a:pt x="11" y="17"/>
                    <a:pt x="18" y="11"/>
                    <a:pt x="26" y="8"/>
                  </a:cubicBezTo>
                  <a:cubicBezTo>
                    <a:pt x="26" y="7"/>
                    <a:pt x="25" y="7"/>
                    <a:pt x="25" y="7"/>
                  </a:cubicBezTo>
                  <a:cubicBezTo>
                    <a:pt x="21" y="1"/>
                    <a:pt x="13" y="0"/>
                    <a:pt x="7" y="4"/>
                  </a:cubicBezTo>
                  <a:cubicBezTo>
                    <a:pt x="1" y="8"/>
                    <a:pt x="0" y="17"/>
                    <a:pt x="5" y="22"/>
                  </a:cubicBezTo>
                  <a:cubicBezTo>
                    <a:pt x="5" y="23"/>
                    <a:pt x="6" y="23"/>
                    <a:pt x="6" y="2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833176" y="3767328"/>
              <a:ext cx="19812" cy="79058"/>
            </a:xfrm>
            <a:custGeom>
              <a:rect l="l" t="t" r="r" b="b"/>
              <a:pathLst>
                <a:path w="3" h="12">
                  <a:moveTo>
                    <a:pt x="1" y="12"/>
                  </a:moveTo>
                  <a:cubicBezTo>
                    <a:pt x="2" y="12"/>
                    <a:pt x="3" y="11"/>
                    <a:pt x="3" y="10"/>
                  </a:cubicBezTo>
                  <a:cubicBezTo>
                    <a:pt x="3" y="2"/>
                    <a:pt x="3" y="2"/>
                    <a:pt x="3" y="2"/>
                  </a:cubicBezTo>
                  <a:cubicBezTo>
                    <a:pt x="3" y="1"/>
                    <a:pt x="2" y="0"/>
                    <a:pt x="1" y="0"/>
                  </a:cubicBezTo>
                  <a:cubicBezTo>
                    <a:pt x="0" y="0"/>
                    <a:pt x="0" y="1"/>
                    <a:pt x="0" y="2"/>
                  </a:cubicBezTo>
                  <a:cubicBezTo>
                    <a:pt x="0" y="10"/>
                    <a:pt x="0" y="10"/>
                    <a:pt x="0" y="10"/>
                  </a:cubicBezTo>
                  <a:cubicBezTo>
                    <a:pt x="0" y="11"/>
                    <a:pt x="0" y="12"/>
                    <a:pt x="1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658106" y="3933920"/>
              <a:ext cx="79058" cy="19812"/>
            </a:xfrm>
            <a:custGeom>
              <a:rect l="l" t="t" r="r" b="b"/>
              <a:pathLst>
                <a:path w="12" h="3">
                  <a:moveTo>
                    <a:pt x="10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0"/>
                    <a:pt x="0" y="1"/>
                    <a:pt x="0" y="2"/>
                  </a:cubicBezTo>
                  <a:cubicBezTo>
                    <a:pt x="0" y="3"/>
                    <a:pt x="1" y="3"/>
                    <a:pt x="2" y="3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2" y="3"/>
                    <a:pt x="12" y="2"/>
                  </a:cubicBezTo>
                  <a:cubicBezTo>
                    <a:pt x="12" y="1"/>
                    <a:pt x="11" y="0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937665" y="3933920"/>
              <a:ext cx="81915" cy="19812"/>
            </a:xfrm>
            <a:custGeom>
              <a:rect l="l" t="t" r="r" b="b"/>
              <a:pathLst>
                <a:path w="12" h="3">
                  <a:moveTo>
                    <a:pt x="10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0"/>
                    <a:pt x="0" y="1"/>
                    <a:pt x="0" y="2"/>
                  </a:cubicBezTo>
                  <a:cubicBezTo>
                    <a:pt x="0" y="3"/>
                    <a:pt x="1" y="3"/>
                    <a:pt x="2" y="3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2" y="3"/>
                    <a:pt x="12" y="2"/>
                  </a:cubicBezTo>
                  <a:cubicBezTo>
                    <a:pt x="12" y="1"/>
                    <a:pt x="11" y="0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33176" y="4046982"/>
              <a:ext cx="19812" cy="81915"/>
            </a:xfrm>
            <a:custGeom>
              <a:rect l="l" t="t" r="r" b="b"/>
              <a:pathLst>
                <a:path w="3" h="12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0" y="10"/>
                    <a:pt x="0" y="10"/>
                    <a:pt x="0" y="10"/>
                  </a:cubicBezTo>
                  <a:cubicBezTo>
                    <a:pt x="0" y="11"/>
                    <a:pt x="0" y="12"/>
                    <a:pt x="1" y="12"/>
                  </a:cubicBezTo>
                  <a:cubicBezTo>
                    <a:pt x="2" y="12"/>
                    <a:pt x="3" y="11"/>
                    <a:pt x="3" y="10"/>
                  </a:cubicBezTo>
                  <a:cubicBezTo>
                    <a:pt x="3" y="1"/>
                    <a:pt x="3" y="1"/>
                    <a:pt x="3" y="1"/>
                  </a:cubicBezTo>
                  <a:cubicBezTo>
                    <a:pt x="3" y="1"/>
                    <a:pt x="2" y="0"/>
                    <a:pt x="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31544" y="3820954"/>
              <a:ext cx="228791" cy="152495"/>
            </a:xfrm>
            <a:custGeom>
              <a:rect l="l" t="t" r="r" b="b"/>
              <a:pathLst>
                <a:path w="34" h="23">
                  <a:moveTo>
                    <a:pt x="18" y="18"/>
                  </a:moveTo>
                  <a:cubicBezTo>
                    <a:pt x="33" y="3"/>
                    <a:pt x="33" y="3"/>
                    <a:pt x="33" y="3"/>
                  </a:cubicBezTo>
                  <a:cubicBezTo>
                    <a:pt x="33" y="3"/>
                    <a:pt x="34" y="2"/>
                    <a:pt x="34" y="2"/>
                  </a:cubicBezTo>
                  <a:cubicBezTo>
                    <a:pt x="34" y="2"/>
                    <a:pt x="33" y="1"/>
                    <a:pt x="33" y="1"/>
                  </a:cubicBezTo>
                  <a:cubicBezTo>
                    <a:pt x="33" y="1"/>
                    <a:pt x="32" y="0"/>
                    <a:pt x="32" y="0"/>
                  </a:cubicBezTo>
                  <a:cubicBezTo>
                    <a:pt x="32" y="0"/>
                    <a:pt x="31" y="1"/>
                    <a:pt x="31" y="1"/>
                  </a:cubicBezTo>
                  <a:cubicBezTo>
                    <a:pt x="20" y="12"/>
                    <a:pt x="20" y="12"/>
                    <a:pt x="20" y="12"/>
                  </a:cubicBezTo>
                  <a:cubicBezTo>
                    <a:pt x="16" y="16"/>
                    <a:pt x="16" y="16"/>
                    <a:pt x="16" y="16"/>
                  </a:cubicBezTo>
                  <a:cubicBezTo>
                    <a:pt x="16" y="16"/>
                    <a:pt x="16" y="16"/>
                    <a:pt x="16" y="16"/>
                  </a:cubicBezTo>
                  <a:cubicBezTo>
                    <a:pt x="16" y="16"/>
                    <a:pt x="16" y="16"/>
                    <a:pt x="16" y="16"/>
                  </a:cubicBezTo>
                  <a:cubicBezTo>
                    <a:pt x="15" y="15"/>
                    <a:pt x="15" y="15"/>
                    <a:pt x="15" y="15"/>
                  </a:cubicBezTo>
                  <a:cubicBezTo>
                    <a:pt x="15" y="15"/>
                    <a:pt x="15" y="15"/>
                    <a:pt x="15" y="15"/>
                  </a:cubicBezTo>
                  <a:cubicBezTo>
                    <a:pt x="15" y="15"/>
                    <a:pt x="15" y="15"/>
                    <a:pt x="15" y="15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3" y="6"/>
                    <a:pt x="3" y="6"/>
                    <a:pt x="2" y="6"/>
                  </a:cubicBezTo>
                  <a:cubicBezTo>
                    <a:pt x="2" y="6"/>
                    <a:pt x="1" y="7"/>
                    <a:pt x="1" y="7"/>
                  </a:cubicBezTo>
                  <a:cubicBezTo>
                    <a:pt x="0" y="8"/>
                    <a:pt x="0" y="8"/>
                    <a:pt x="0" y="9"/>
                  </a:cubicBezTo>
                  <a:cubicBezTo>
                    <a:pt x="0" y="9"/>
                    <a:pt x="1" y="10"/>
                    <a:pt x="1" y="10"/>
                  </a:cubicBezTo>
                  <a:cubicBezTo>
                    <a:pt x="13" y="19"/>
                    <a:pt x="13" y="19"/>
                    <a:pt x="13" y="19"/>
                  </a:cubicBezTo>
                  <a:cubicBezTo>
                    <a:pt x="12" y="20"/>
                    <a:pt x="12" y="20"/>
                    <a:pt x="12" y="20"/>
                  </a:cubicBezTo>
                  <a:cubicBezTo>
                    <a:pt x="11" y="21"/>
                    <a:pt x="11" y="21"/>
                    <a:pt x="11" y="21"/>
                  </a:cubicBezTo>
                  <a:cubicBezTo>
                    <a:pt x="11" y="22"/>
                    <a:pt x="11" y="22"/>
                    <a:pt x="12" y="23"/>
                  </a:cubicBezTo>
                  <a:cubicBezTo>
                    <a:pt x="12" y="23"/>
                    <a:pt x="12" y="23"/>
                    <a:pt x="13" y="23"/>
                  </a:cubicBezTo>
                  <a:cubicBezTo>
                    <a:pt x="16" y="21"/>
                    <a:pt x="16" y="21"/>
                    <a:pt x="16" y="21"/>
                  </a:cubicBezTo>
                  <a:cubicBezTo>
                    <a:pt x="17" y="22"/>
                    <a:pt x="17" y="22"/>
                    <a:pt x="17" y="22"/>
                  </a:cubicBezTo>
                  <a:cubicBezTo>
                    <a:pt x="18" y="23"/>
                    <a:pt x="18" y="23"/>
                    <a:pt x="18" y="23"/>
                  </a:cubicBezTo>
                  <a:cubicBezTo>
                    <a:pt x="18" y="23"/>
                    <a:pt x="19" y="23"/>
                    <a:pt x="20" y="23"/>
                  </a:cubicBezTo>
                  <a:cubicBezTo>
                    <a:pt x="21" y="23"/>
                    <a:pt x="22" y="22"/>
                    <a:pt x="21" y="21"/>
                  </a:cubicBezTo>
                  <a:cubicBezTo>
                    <a:pt x="21" y="20"/>
                    <a:pt x="21" y="20"/>
                    <a:pt x="21" y="19"/>
                  </a:cubicBezTo>
                  <a:lnTo>
                    <a:pt x="18" y="18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8" name="TextBox 28"/>
          <p:cNvSpPr txBox="1"/>
          <p:nvPr/>
        </p:nvSpPr>
        <p:spPr>
          <a:xfrm>
            <a:off x="4694960" y="1083639"/>
            <a:ext cx="26193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仔细阅读文本，找出人物的性格特点；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262645" y="2910078"/>
            <a:ext cx="26193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答题技巧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679347" y="4947210"/>
            <a:ext cx="26193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题型特点：要求考生归纳文学作品中人物的性格特征，包括人物的优点、缺点、矛盾等方面。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8220559" y="2910078"/>
            <a:ext cx="26193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注意人物性格的复杂性和矛盾性；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817745" y="4947210"/>
            <a:ext cx="26193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结合文本内容，分析人物性格对故事情节和主题的影响。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人物性格特征归纳题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96145" y="2139029"/>
            <a:ext cx="1714500" cy="1636205"/>
            <a:chOff x="396145" y="2139029"/>
            <a:chExt cx="1714500" cy="1636205"/>
          </a:xfrm>
        </p:grpSpPr>
        <p:sp>
          <p:nvSpPr>
            <p:cNvPr id="3" name="AutoShape 3"/>
            <p:cNvSpPr/>
            <p:nvPr/>
          </p:nvSpPr>
          <p:spPr>
            <a:xfrm rot="10800000">
              <a:off x="396145" y="2139029"/>
              <a:ext cx="1714500" cy="1413415"/>
            </a:xfrm>
            <a:prstGeom prst="roundRect">
              <a:avLst>
                <a:gd name="adj" fmla="val 10000"/>
              </a:avLst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658082" y="3307080"/>
              <a:ext cx="1175575" cy="468154"/>
            </a:xfrm>
            <a:prstGeom prst="roundRect">
              <a:avLst>
                <a:gd name="adj" fmla="val 10000"/>
              </a:avLst>
            </a:prstGeom>
            <a:solidFill>
              <a:schemeClr val="accent1">
                <a:alpha val="100000"/>
              </a:schemeClr>
            </a:solidFill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922995" y="2622176"/>
            <a:ext cx="659307" cy="438033"/>
          </a:xfrm>
          <a:custGeom>
            <a:rect l="l" t="t" r="r" b="b"/>
            <a:pathLst>
              <a:path w="77" h="51">
                <a:moveTo>
                  <a:pt x="77" y="43"/>
                </a:moveTo>
                <a:cubicBezTo>
                  <a:pt x="77" y="47"/>
                  <a:pt x="77" y="47"/>
                  <a:pt x="77" y="47"/>
                </a:cubicBezTo>
                <a:cubicBezTo>
                  <a:pt x="77" y="49"/>
                  <a:pt x="74" y="51"/>
                  <a:pt x="70" y="51"/>
                </a:cubicBezTo>
                <a:cubicBezTo>
                  <a:pt x="6" y="51"/>
                  <a:pt x="6" y="51"/>
                  <a:pt x="6" y="51"/>
                </a:cubicBezTo>
                <a:cubicBezTo>
                  <a:pt x="3" y="51"/>
                  <a:pt x="0" y="49"/>
                  <a:pt x="0" y="47"/>
                </a:cubicBezTo>
                <a:cubicBezTo>
                  <a:pt x="0" y="43"/>
                  <a:pt x="0" y="43"/>
                  <a:pt x="0" y="43"/>
                </a:cubicBezTo>
                <a:cubicBezTo>
                  <a:pt x="6" y="43"/>
                  <a:pt x="6" y="43"/>
                  <a:pt x="6" y="43"/>
                </a:cubicBezTo>
                <a:cubicBezTo>
                  <a:pt x="70" y="43"/>
                  <a:pt x="70" y="43"/>
                  <a:pt x="70" y="43"/>
                </a:cubicBezTo>
                <a:lnTo>
                  <a:pt x="77" y="43"/>
                </a:lnTo>
                <a:close/>
                <a:moveTo>
                  <a:pt x="10" y="34"/>
                </a:moveTo>
                <a:cubicBezTo>
                  <a:pt x="10" y="6"/>
                  <a:pt x="10" y="6"/>
                  <a:pt x="10" y="6"/>
                </a:cubicBezTo>
                <a:cubicBezTo>
                  <a:pt x="10" y="2"/>
                  <a:pt x="13" y="0"/>
                  <a:pt x="16" y="0"/>
                </a:cubicBezTo>
                <a:cubicBezTo>
                  <a:pt x="60" y="0"/>
                  <a:pt x="60" y="0"/>
                  <a:pt x="60" y="0"/>
                </a:cubicBezTo>
                <a:cubicBezTo>
                  <a:pt x="64" y="0"/>
                  <a:pt x="67" y="2"/>
                  <a:pt x="67" y="6"/>
                </a:cubicBezTo>
                <a:cubicBezTo>
                  <a:pt x="67" y="34"/>
                  <a:pt x="67" y="34"/>
                  <a:pt x="67" y="34"/>
                </a:cubicBezTo>
                <a:cubicBezTo>
                  <a:pt x="67" y="38"/>
                  <a:pt x="64" y="41"/>
                  <a:pt x="60" y="41"/>
                </a:cubicBezTo>
                <a:cubicBezTo>
                  <a:pt x="16" y="41"/>
                  <a:pt x="16" y="41"/>
                  <a:pt x="16" y="41"/>
                </a:cubicBezTo>
                <a:cubicBezTo>
                  <a:pt x="13" y="41"/>
                  <a:pt x="10" y="38"/>
                  <a:pt x="10" y="34"/>
                </a:cubicBezTo>
                <a:close/>
                <a:moveTo>
                  <a:pt x="15" y="34"/>
                </a:moveTo>
                <a:cubicBezTo>
                  <a:pt x="15" y="35"/>
                  <a:pt x="16" y="36"/>
                  <a:pt x="16" y="36"/>
                </a:cubicBezTo>
                <a:cubicBezTo>
                  <a:pt x="60" y="36"/>
                  <a:pt x="60" y="36"/>
                  <a:pt x="60" y="36"/>
                </a:cubicBezTo>
                <a:cubicBezTo>
                  <a:pt x="61" y="36"/>
                  <a:pt x="61" y="35"/>
                  <a:pt x="61" y="34"/>
                </a:cubicBezTo>
                <a:cubicBezTo>
                  <a:pt x="61" y="6"/>
                  <a:pt x="61" y="6"/>
                  <a:pt x="61" y="6"/>
                </a:cubicBezTo>
                <a:cubicBezTo>
                  <a:pt x="61" y="5"/>
                  <a:pt x="61" y="5"/>
                  <a:pt x="60" y="5"/>
                </a:cubicBezTo>
                <a:cubicBezTo>
                  <a:pt x="16" y="5"/>
                  <a:pt x="16" y="5"/>
                  <a:pt x="16" y="5"/>
                </a:cubicBezTo>
                <a:cubicBezTo>
                  <a:pt x="16" y="5"/>
                  <a:pt x="15" y="5"/>
                  <a:pt x="15" y="6"/>
                </a:cubicBezTo>
                <a:lnTo>
                  <a:pt x="15" y="34"/>
                </a:lnTo>
                <a:close/>
                <a:moveTo>
                  <a:pt x="42" y="47"/>
                </a:moveTo>
                <a:cubicBezTo>
                  <a:pt x="42" y="46"/>
                  <a:pt x="42" y="46"/>
                  <a:pt x="42" y="46"/>
                </a:cubicBezTo>
                <a:cubicBezTo>
                  <a:pt x="35" y="46"/>
                  <a:pt x="35" y="46"/>
                  <a:pt x="35" y="46"/>
                </a:cubicBezTo>
                <a:cubicBezTo>
                  <a:pt x="35" y="46"/>
                  <a:pt x="34" y="46"/>
                  <a:pt x="34" y="47"/>
                </a:cubicBezTo>
                <a:cubicBezTo>
                  <a:pt x="34" y="47"/>
                  <a:pt x="35" y="47"/>
                  <a:pt x="35" y="47"/>
                </a:cubicBezTo>
                <a:cubicBezTo>
                  <a:pt x="42" y="47"/>
                  <a:pt x="42" y="47"/>
                  <a:pt x="42" y="47"/>
                </a:cubicBezTo>
                <a:cubicBezTo>
                  <a:pt x="42" y="47"/>
                  <a:pt x="42" y="47"/>
                  <a:pt x="42" y="4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2861786" y="2134457"/>
            <a:ext cx="1714500" cy="1637729"/>
            <a:chOff x="2861786" y="2134457"/>
            <a:chExt cx="1714500" cy="1637729"/>
          </a:xfrm>
        </p:grpSpPr>
        <p:sp>
          <p:nvSpPr>
            <p:cNvPr id="7" name="AutoShape 7"/>
            <p:cNvSpPr/>
            <p:nvPr/>
          </p:nvSpPr>
          <p:spPr>
            <a:xfrm rot="10800000">
              <a:off x="2861786" y="2134457"/>
              <a:ext cx="1714500" cy="1414939"/>
            </a:xfrm>
            <a:prstGeom prst="roundRect">
              <a:avLst>
                <a:gd name="adj" fmla="val 10000"/>
              </a:avLst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 rot="10800000">
              <a:off x="3086100" y="3304032"/>
              <a:ext cx="1177100" cy="468154"/>
            </a:xfrm>
            <a:prstGeom prst="roundRect">
              <a:avLst>
                <a:gd name="adj" fmla="val 10000"/>
              </a:avLst>
            </a:prstGeom>
            <a:solidFill>
              <a:schemeClr val="accent2">
                <a:alpha val="100000"/>
              </a:schemeClr>
            </a:solidFill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Freeform 9"/>
          <p:cNvSpPr/>
          <p:nvPr/>
        </p:nvSpPr>
        <p:spPr>
          <a:xfrm>
            <a:off x="3433782" y="2619166"/>
            <a:ext cx="570496" cy="445559"/>
          </a:xfrm>
          <a:custGeom>
            <a:rect l="l" t="t" r="r" b="b"/>
            <a:pathLst>
              <a:path w="68" h="52">
                <a:moveTo>
                  <a:pt x="68" y="8"/>
                </a:moveTo>
                <a:cubicBezTo>
                  <a:pt x="68" y="9"/>
                  <a:pt x="68" y="9"/>
                  <a:pt x="67" y="9"/>
                </a:cubicBezTo>
                <a:cubicBezTo>
                  <a:pt x="2" y="9"/>
                  <a:pt x="2" y="9"/>
                  <a:pt x="2" y="9"/>
                </a:cubicBezTo>
                <a:cubicBezTo>
                  <a:pt x="1" y="9"/>
                  <a:pt x="0" y="9"/>
                  <a:pt x="0" y="8"/>
                </a:cubicBezTo>
                <a:cubicBezTo>
                  <a:pt x="0" y="1"/>
                  <a:pt x="0" y="1"/>
                  <a:pt x="0" y="1"/>
                </a:cubicBezTo>
                <a:cubicBezTo>
                  <a:pt x="0" y="0"/>
                  <a:pt x="1" y="0"/>
                  <a:pt x="2" y="0"/>
                </a:cubicBezTo>
                <a:cubicBezTo>
                  <a:pt x="67" y="0"/>
                  <a:pt x="67" y="0"/>
                  <a:pt x="67" y="0"/>
                </a:cubicBezTo>
                <a:cubicBezTo>
                  <a:pt x="68" y="0"/>
                  <a:pt x="68" y="0"/>
                  <a:pt x="68" y="1"/>
                </a:cubicBezTo>
                <a:lnTo>
                  <a:pt x="68" y="8"/>
                </a:lnTo>
                <a:close/>
                <a:moveTo>
                  <a:pt x="13" y="27"/>
                </a:moveTo>
                <a:cubicBezTo>
                  <a:pt x="3" y="38"/>
                  <a:pt x="3" y="38"/>
                  <a:pt x="3" y="38"/>
                </a:cubicBezTo>
                <a:cubicBezTo>
                  <a:pt x="2" y="38"/>
                  <a:pt x="2" y="38"/>
                  <a:pt x="2" y="38"/>
                </a:cubicBezTo>
                <a:cubicBezTo>
                  <a:pt x="1" y="38"/>
                  <a:pt x="0" y="38"/>
                  <a:pt x="0" y="37"/>
                </a:cubicBezTo>
                <a:cubicBezTo>
                  <a:pt x="0" y="15"/>
                  <a:pt x="0" y="15"/>
                  <a:pt x="0" y="15"/>
                </a:cubicBezTo>
                <a:cubicBezTo>
                  <a:pt x="0" y="15"/>
                  <a:pt x="1" y="14"/>
                  <a:pt x="2" y="14"/>
                </a:cubicBezTo>
                <a:cubicBezTo>
                  <a:pt x="2" y="14"/>
                  <a:pt x="2" y="14"/>
                  <a:pt x="3" y="14"/>
                </a:cubicBezTo>
                <a:cubicBezTo>
                  <a:pt x="13" y="25"/>
                  <a:pt x="13" y="25"/>
                  <a:pt x="13" y="25"/>
                </a:cubicBezTo>
                <a:cubicBezTo>
                  <a:pt x="14" y="26"/>
                  <a:pt x="14" y="26"/>
                  <a:pt x="14" y="26"/>
                </a:cubicBezTo>
                <a:cubicBezTo>
                  <a:pt x="14" y="27"/>
                  <a:pt x="14" y="27"/>
                  <a:pt x="13" y="27"/>
                </a:cubicBezTo>
                <a:close/>
                <a:moveTo>
                  <a:pt x="68" y="52"/>
                </a:moveTo>
                <a:cubicBezTo>
                  <a:pt x="68" y="52"/>
                  <a:pt x="68" y="53"/>
                  <a:pt x="67" y="53"/>
                </a:cubicBezTo>
                <a:cubicBezTo>
                  <a:pt x="2" y="53"/>
                  <a:pt x="2" y="53"/>
                  <a:pt x="2" y="53"/>
                </a:cubicBezTo>
                <a:cubicBezTo>
                  <a:pt x="1" y="53"/>
                  <a:pt x="0" y="52"/>
                  <a:pt x="0" y="52"/>
                </a:cubicBezTo>
                <a:cubicBezTo>
                  <a:pt x="0" y="44"/>
                  <a:pt x="0" y="44"/>
                  <a:pt x="0" y="44"/>
                </a:cubicBezTo>
                <a:cubicBezTo>
                  <a:pt x="0" y="44"/>
                  <a:pt x="1" y="43"/>
                  <a:pt x="2" y="43"/>
                </a:cubicBezTo>
                <a:cubicBezTo>
                  <a:pt x="67" y="43"/>
                  <a:pt x="67" y="43"/>
                  <a:pt x="67" y="43"/>
                </a:cubicBezTo>
                <a:cubicBezTo>
                  <a:pt x="68" y="43"/>
                  <a:pt x="68" y="44"/>
                  <a:pt x="68" y="44"/>
                </a:cubicBezTo>
                <a:lnTo>
                  <a:pt x="68" y="52"/>
                </a:lnTo>
                <a:close/>
                <a:moveTo>
                  <a:pt x="68" y="23"/>
                </a:moveTo>
                <a:cubicBezTo>
                  <a:pt x="68" y="23"/>
                  <a:pt x="68" y="24"/>
                  <a:pt x="67" y="24"/>
                </a:cubicBezTo>
                <a:cubicBezTo>
                  <a:pt x="26" y="24"/>
                  <a:pt x="26" y="24"/>
                  <a:pt x="26" y="24"/>
                </a:cubicBezTo>
                <a:cubicBezTo>
                  <a:pt x="25" y="24"/>
                  <a:pt x="25" y="23"/>
                  <a:pt x="25" y="23"/>
                </a:cubicBezTo>
                <a:cubicBezTo>
                  <a:pt x="25" y="15"/>
                  <a:pt x="25" y="15"/>
                  <a:pt x="25" y="15"/>
                </a:cubicBezTo>
                <a:cubicBezTo>
                  <a:pt x="25" y="15"/>
                  <a:pt x="25" y="14"/>
                  <a:pt x="26" y="14"/>
                </a:cubicBezTo>
                <a:cubicBezTo>
                  <a:pt x="67" y="14"/>
                  <a:pt x="67" y="14"/>
                  <a:pt x="67" y="14"/>
                </a:cubicBezTo>
                <a:cubicBezTo>
                  <a:pt x="68" y="14"/>
                  <a:pt x="68" y="15"/>
                  <a:pt x="68" y="15"/>
                </a:cubicBezTo>
                <a:lnTo>
                  <a:pt x="68" y="23"/>
                </a:lnTo>
                <a:close/>
                <a:moveTo>
                  <a:pt x="68" y="37"/>
                </a:moveTo>
                <a:cubicBezTo>
                  <a:pt x="68" y="38"/>
                  <a:pt x="68" y="38"/>
                  <a:pt x="67" y="38"/>
                </a:cubicBezTo>
                <a:cubicBezTo>
                  <a:pt x="26" y="38"/>
                  <a:pt x="26" y="38"/>
                  <a:pt x="26" y="38"/>
                </a:cubicBezTo>
                <a:cubicBezTo>
                  <a:pt x="25" y="38"/>
                  <a:pt x="25" y="38"/>
                  <a:pt x="25" y="37"/>
                </a:cubicBezTo>
                <a:cubicBezTo>
                  <a:pt x="25" y="30"/>
                  <a:pt x="25" y="30"/>
                  <a:pt x="25" y="30"/>
                </a:cubicBezTo>
                <a:cubicBezTo>
                  <a:pt x="25" y="29"/>
                  <a:pt x="25" y="29"/>
                  <a:pt x="26" y="29"/>
                </a:cubicBezTo>
                <a:cubicBezTo>
                  <a:pt x="67" y="29"/>
                  <a:pt x="67" y="29"/>
                  <a:pt x="67" y="29"/>
                </a:cubicBezTo>
                <a:cubicBezTo>
                  <a:pt x="68" y="29"/>
                  <a:pt x="68" y="29"/>
                  <a:pt x="68" y="30"/>
                </a:cubicBezTo>
                <a:lnTo>
                  <a:pt x="68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344001" y="2129980"/>
            <a:ext cx="1714500" cy="1678401"/>
            <a:chOff x="5344001" y="2129980"/>
            <a:chExt cx="1714500" cy="1678401"/>
          </a:xfrm>
        </p:grpSpPr>
        <p:sp>
          <p:nvSpPr>
            <p:cNvPr id="11" name="AutoShape 11"/>
            <p:cNvSpPr/>
            <p:nvPr/>
          </p:nvSpPr>
          <p:spPr>
            <a:xfrm rot="10800000">
              <a:off x="5344001" y="2129980"/>
              <a:ext cx="1714500" cy="1414939"/>
            </a:xfrm>
            <a:prstGeom prst="roundRect">
              <a:avLst>
                <a:gd name="adj" fmla="val 10000"/>
              </a:avLst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 rot="10800000">
              <a:off x="5613368" y="3340227"/>
              <a:ext cx="1175575" cy="468154"/>
            </a:xfrm>
            <a:prstGeom prst="roundRect">
              <a:avLst>
                <a:gd name="adj" fmla="val 10000"/>
              </a:avLst>
            </a:prstGeom>
            <a:solidFill>
              <a:schemeClr val="accent3">
                <a:alpha val="100000"/>
              </a:schemeClr>
            </a:solidFill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Freeform 13"/>
          <p:cNvSpPr/>
          <p:nvPr/>
        </p:nvSpPr>
        <p:spPr>
          <a:xfrm>
            <a:off x="5947579" y="2581535"/>
            <a:ext cx="507275" cy="511791"/>
          </a:xfrm>
          <a:custGeom>
            <a:rect l="l" t="t" r="r" b="b"/>
            <a:pathLst>
              <a:path w="57" h="57">
                <a:moveTo>
                  <a:pt x="58" y="47"/>
                </a:moveTo>
                <a:cubicBezTo>
                  <a:pt x="58" y="53"/>
                  <a:pt x="53" y="58"/>
                  <a:pt x="47" y="58"/>
                </a:cubicBezTo>
                <a:cubicBezTo>
                  <a:pt x="11" y="58"/>
                  <a:pt x="11" y="58"/>
                  <a:pt x="11" y="58"/>
                </a:cubicBezTo>
                <a:cubicBezTo>
                  <a:pt x="5" y="58"/>
                  <a:pt x="0" y="53"/>
                  <a:pt x="0" y="47"/>
                </a:cubicBezTo>
                <a:cubicBezTo>
                  <a:pt x="0" y="10"/>
                  <a:pt x="0" y="10"/>
                  <a:pt x="0" y="10"/>
                </a:cubicBezTo>
                <a:cubicBezTo>
                  <a:pt x="0" y="4"/>
                  <a:pt x="5" y="0"/>
                  <a:pt x="11" y="0"/>
                </a:cubicBezTo>
                <a:cubicBezTo>
                  <a:pt x="47" y="0"/>
                  <a:pt x="47" y="0"/>
                  <a:pt x="47" y="0"/>
                </a:cubicBezTo>
                <a:cubicBezTo>
                  <a:pt x="53" y="0"/>
                  <a:pt x="58" y="4"/>
                  <a:pt x="58" y="10"/>
                </a:cubicBezTo>
                <a:lnTo>
                  <a:pt x="58" y="47"/>
                </a:lnTo>
                <a:close/>
                <a:moveTo>
                  <a:pt x="41" y="27"/>
                </a:moveTo>
                <a:cubicBezTo>
                  <a:pt x="30" y="17"/>
                  <a:pt x="30" y="17"/>
                  <a:pt x="30" y="17"/>
                </a:cubicBezTo>
                <a:cubicBezTo>
                  <a:pt x="9" y="37"/>
                  <a:pt x="9" y="37"/>
                  <a:pt x="9" y="37"/>
                </a:cubicBezTo>
                <a:cubicBezTo>
                  <a:pt x="9" y="48"/>
                  <a:pt x="9" y="48"/>
                  <a:pt x="9" y="48"/>
                </a:cubicBezTo>
                <a:cubicBezTo>
                  <a:pt x="20" y="48"/>
                  <a:pt x="20" y="48"/>
                  <a:pt x="20" y="48"/>
                </a:cubicBezTo>
                <a:lnTo>
                  <a:pt x="41" y="27"/>
                </a:lnTo>
                <a:close/>
                <a:moveTo>
                  <a:pt x="21" y="43"/>
                </a:moveTo>
                <a:cubicBezTo>
                  <a:pt x="19" y="44"/>
                  <a:pt x="19" y="44"/>
                  <a:pt x="19" y="44"/>
                </a:cubicBezTo>
                <a:cubicBezTo>
                  <a:pt x="17" y="44"/>
                  <a:pt x="17" y="44"/>
                  <a:pt x="17" y="44"/>
                </a:cubicBezTo>
                <a:cubicBezTo>
                  <a:pt x="17" y="41"/>
                  <a:pt x="17" y="41"/>
                  <a:pt x="17" y="41"/>
                </a:cubicBezTo>
                <a:cubicBezTo>
                  <a:pt x="13" y="41"/>
                  <a:pt x="13" y="41"/>
                  <a:pt x="13" y="41"/>
                </a:cubicBezTo>
                <a:cubicBezTo>
                  <a:pt x="13" y="39"/>
                  <a:pt x="13" y="39"/>
                  <a:pt x="13" y="39"/>
                </a:cubicBezTo>
                <a:cubicBezTo>
                  <a:pt x="15" y="37"/>
                  <a:pt x="15" y="37"/>
                  <a:pt x="15" y="37"/>
                </a:cubicBezTo>
                <a:lnTo>
                  <a:pt x="21" y="43"/>
                </a:lnTo>
                <a:close/>
                <a:moveTo>
                  <a:pt x="31" y="23"/>
                </a:moveTo>
                <a:cubicBezTo>
                  <a:pt x="20" y="34"/>
                  <a:pt x="20" y="34"/>
                  <a:pt x="20" y="34"/>
                </a:cubicBezTo>
                <a:cubicBezTo>
                  <a:pt x="19" y="34"/>
                  <a:pt x="19" y="35"/>
                  <a:pt x="19" y="34"/>
                </a:cubicBezTo>
                <a:cubicBezTo>
                  <a:pt x="18" y="34"/>
                  <a:pt x="18" y="33"/>
                  <a:pt x="19" y="33"/>
                </a:cubicBezTo>
                <a:cubicBezTo>
                  <a:pt x="30" y="22"/>
                  <a:pt x="30" y="22"/>
                  <a:pt x="30" y="22"/>
                </a:cubicBezTo>
                <a:cubicBezTo>
                  <a:pt x="30" y="22"/>
                  <a:pt x="31" y="22"/>
                  <a:pt x="31" y="22"/>
                </a:cubicBezTo>
                <a:cubicBezTo>
                  <a:pt x="31" y="22"/>
                  <a:pt x="31" y="23"/>
                  <a:pt x="31" y="23"/>
                </a:cubicBezTo>
                <a:close/>
                <a:moveTo>
                  <a:pt x="47" y="22"/>
                </a:moveTo>
                <a:cubicBezTo>
                  <a:pt x="48" y="20"/>
                  <a:pt x="48" y="18"/>
                  <a:pt x="47" y="16"/>
                </a:cubicBezTo>
                <a:cubicBezTo>
                  <a:pt x="41" y="11"/>
                  <a:pt x="41" y="11"/>
                  <a:pt x="41" y="11"/>
                </a:cubicBezTo>
                <a:cubicBezTo>
                  <a:pt x="40" y="9"/>
                  <a:pt x="37" y="9"/>
                  <a:pt x="36" y="11"/>
                </a:cubicBezTo>
                <a:cubicBezTo>
                  <a:pt x="33" y="14"/>
                  <a:pt x="33" y="14"/>
                  <a:pt x="33" y="14"/>
                </a:cubicBezTo>
                <a:cubicBezTo>
                  <a:pt x="43" y="25"/>
                  <a:pt x="43" y="25"/>
                  <a:pt x="43" y="25"/>
                </a:cubicBezTo>
                <a:lnTo>
                  <a:pt x="47" y="22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7759922" y="2143506"/>
            <a:ext cx="1714500" cy="1636205"/>
            <a:chOff x="7759922" y="2143506"/>
            <a:chExt cx="1714500" cy="1636205"/>
          </a:xfrm>
        </p:grpSpPr>
        <p:sp>
          <p:nvSpPr>
            <p:cNvPr id="15" name="AutoShape 15"/>
            <p:cNvSpPr/>
            <p:nvPr/>
          </p:nvSpPr>
          <p:spPr>
            <a:xfrm rot="10800000">
              <a:off x="7759922" y="2143506"/>
              <a:ext cx="1714500" cy="1413415"/>
            </a:xfrm>
            <a:prstGeom prst="roundRect">
              <a:avLst>
                <a:gd name="adj" fmla="val 10000"/>
              </a:avLst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 rot="10800000">
              <a:off x="7984236" y="3311557"/>
              <a:ext cx="1177100" cy="468154"/>
            </a:xfrm>
            <a:prstGeom prst="roundRect">
              <a:avLst>
                <a:gd name="adj" fmla="val 10000"/>
              </a:avLst>
            </a:prstGeom>
            <a:solidFill>
              <a:schemeClr val="accent4">
                <a:alpha val="100000"/>
              </a:schemeClr>
            </a:solidFill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8330418" y="2620672"/>
            <a:ext cx="575012" cy="459106"/>
          </a:xfrm>
          <a:custGeom>
            <a:rect l="l" t="t" r="r" b="b"/>
            <a:pathLst>
              <a:path w="73" h="57">
                <a:moveTo>
                  <a:pt x="73" y="52"/>
                </a:moveTo>
                <a:cubicBezTo>
                  <a:pt x="73" y="55"/>
                  <a:pt x="71" y="58"/>
                  <a:pt x="67" y="58"/>
                </a:cubicBezTo>
                <a:cubicBezTo>
                  <a:pt x="7" y="58"/>
                  <a:pt x="7" y="58"/>
                  <a:pt x="7" y="58"/>
                </a:cubicBezTo>
                <a:cubicBezTo>
                  <a:pt x="3" y="58"/>
                  <a:pt x="0" y="55"/>
                  <a:pt x="0" y="52"/>
                </a:cubicBezTo>
                <a:cubicBezTo>
                  <a:pt x="0" y="6"/>
                  <a:pt x="0" y="6"/>
                  <a:pt x="0" y="6"/>
                </a:cubicBezTo>
                <a:cubicBezTo>
                  <a:pt x="0" y="2"/>
                  <a:pt x="3" y="0"/>
                  <a:pt x="7" y="0"/>
                </a:cubicBezTo>
                <a:cubicBezTo>
                  <a:pt x="67" y="0"/>
                  <a:pt x="67" y="0"/>
                  <a:pt x="67" y="0"/>
                </a:cubicBezTo>
                <a:cubicBezTo>
                  <a:pt x="71" y="0"/>
                  <a:pt x="73" y="2"/>
                  <a:pt x="73" y="6"/>
                </a:cubicBezTo>
                <a:lnTo>
                  <a:pt x="73" y="52"/>
                </a:lnTo>
                <a:close/>
                <a:moveTo>
                  <a:pt x="7" y="4"/>
                </a:moveTo>
                <a:cubicBezTo>
                  <a:pt x="6" y="4"/>
                  <a:pt x="5" y="5"/>
                  <a:pt x="5" y="6"/>
                </a:cubicBezTo>
                <a:cubicBezTo>
                  <a:pt x="5" y="52"/>
                  <a:pt x="5" y="52"/>
                  <a:pt x="5" y="52"/>
                </a:cubicBezTo>
                <a:cubicBezTo>
                  <a:pt x="5" y="52"/>
                  <a:pt x="6" y="53"/>
                  <a:pt x="7" y="53"/>
                </a:cubicBezTo>
                <a:cubicBezTo>
                  <a:pt x="67" y="53"/>
                  <a:pt x="67" y="53"/>
                  <a:pt x="67" y="53"/>
                </a:cubicBezTo>
                <a:cubicBezTo>
                  <a:pt x="68" y="53"/>
                  <a:pt x="68" y="52"/>
                  <a:pt x="68" y="52"/>
                </a:cubicBezTo>
                <a:cubicBezTo>
                  <a:pt x="68" y="6"/>
                  <a:pt x="68" y="6"/>
                  <a:pt x="68" y="6"/>
                </a:cubicBezTo>
                <a:cubicBezTo>
                  <a:pt x="68" y="5"/>
                  <a:pt x="68" y="4"/>
                  <a:pt x="67" y="4"/>
                </a:cubicBezTo>
                <a:lnTo>
                  <a:pt x="7" y="4"/>
                </a:lnTo>
                <a:close/>
                <a:moveTo>
                  <a:pt x="17" y="24"/>
                </a:moveTo>
                <a:cubicBezTo>
                  <a:pt x="13" y="24"/>
                  <a:pt x="10" y="21"/>
                  <a:pt x="10" y="17"/>
                </a:cubicBezTo>
                <a:cubicBezTo>
                  <a:pt x="10" y="13"/>
                  <a:pt x="13" y="9"/>
                  <a:pt x="17" y="9"/>
                </a:cubicBezTo>
                <a:cubicBezTo>
                  <a:pt x="21" y="9"/>
                  <a:pt x="25" y="13"/>
                  <a:pt x="25" y="17"/>
                </a:cubicBezTo>
                <a:cubicBezTo>
                  <a:pt x="25" y="21"/>
                  <a:pt x="21" y="24"/>
                  <a:pt x="17" y="24"/>
                </a:cubicBezTo>
                <a:close/>
                <a:moveTo>
                  <a:pt x="64" y="48"/>
                </a:moveTo>
                <a:cubicBezTo>
                  <a:pt x="10" y="48"/>
                  <a:pt x="10" y="48"/>
                  <a:pt x="10" y="48"/>
                </a:cubicBezTo>
                <a:cubicBezTo>
                  <a:pt x="10" y="41"/>
                  <a:pt x="10" y="41"/>
                  <a:pt x="10" y="41"/>
                </a:cubicBezTo>
                <a:cubicBezTo>
                  <a:pt x="22" y="29"/>
                  <a:pt x="22" y="29"/>
                  <a:pt x="22" y="29"/>
                </a:cubicBezTo>
                <a:cubicBezTo>
                  <a:pt x="28" y="35"/>
                  <a:pt x="28" y="35"/>
                  <a:pt x="28" y="35"/>
                </a:cubicBezTo>
                <a:cubicBezTo>
                  <a:pt x="48" y="15"/>
                  <a:pt x="48" y="15"/>
                  <a:pt x="48" y="15"/>
                </a:cubicBezTo>
                <a:cubicBezTo>
                  <a:pt x="64" y="31"/>
                  <a:pt x="64" y="31"/>
                  <a:pt x="64" y="31"/>
                </a:cubicBezTo>
                <a:lnTo>
                  <a:pt x="64" y="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10121646" y="2143506"/>
            <a:ext cx="1714500" cy="1636205"/>
            <a:chOff x="10121646" y="2143506"/>
            <a:chExt cx="1714500" cy="1636205"/>
          </a:xfrm>
        </p:grpSpPr>
        <p:sp>
          <p:nvSpPr>
            <p:cNvPr id="19" name="AutoShape 19"/>
            <p:cNvSpPr/>
            <p:nvPr/>
          </p:nvSpPr>
          <p:spPr>
            <a:xfrm rot="10800000">
              <a:off x="10121646" y="2143506"/>
              <a:ext cx="1714500" cy="1413415"/>
            </a:xfrm>
            <a:prstGeom prst="roundRect">
              <a:avLst>
                <a:gd name="adj" fmla="val 10000"/>
              </a:avLst>
            </a:prstGeom>
            <a:noFill/>
            <a:ln w="9525">
              <a:solidFill>
                <a:schemeClr val="accent5">
                  <a:alpha val="100000"/>
                </a:schemeClr>
              </a:solidFill>
              <a:prstDash val="solid"/>
            </a:ln>
          </p:spPr>
          <p:style>
            <a:lnRef idx="0">
              <a:schemeClr val="accent5"/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 rot="10800000">
              <a:off x="10391109" y="3311557"/>
              <a:ext cx="1175575" cy="468154"/>
            </a:xfrm>
            <a:prstGeom prst="roundRect">
              <a:avLst>
                <a:gd name="adj" fmla="val 10000"/>
              </a:avLst>
            </a:prstGeom>
            <a:solidFill>
              <a:schemeClr val="accent5">
                <a:alpha val="100000"/>
              </a:schemeClr>
            </a:solidFill>
            <a:ln w="9525">
              <a:solidFill>
                <a:schemeClr val="accent5">
                  <a:alpha val="100000"/>
                </a:schemeClr>
              </a:solidFill>
              <a:prstDash val="solid"/>
            </a:ln>
          </p:spPr>
          <p:style>
            <a:lnRef idx="0">
              <a:schemeClr val="accent5"/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10770775" y="2606707"/>
            <a:ext cx="416243" cy="487108"/>
            <a:chOff x="10770775" y="2606707"/>
            <a:chExt cx="416243" cy="487108"/>
          </a:xfrm>
        </p:grpSpPr>
        <p:sp>
          <p:nvSpPr>
            <p:cNvPr id="22" name="Freeform 22"/>
            <p:cNvSpPr/>
            <p:nvPr/>
          </p:nvSpPr>
          <p:spPr>
            <a:xfrm>
              <a:off x="10787349" y="2606707"/>
              <a:ext cx="399669" cy="383762"/>
            </a:xfrm>
            <a:custGeom>
              <a:rect l="l" t="t" r="r" b="b"/>
              <a:pathLst>
                <a:path w="262" h="251">
                  <a:moveTo>
                    <a:pt x="242" y="40"/>
                  </a:moveTo>
                  <a:cubicBezTo>
                    <a:pt x="253" y="40"/>
                    <a:pt x="262" y="31"/>
                    <a:pt x="262" y="20"/>
                  </a:cubicBezTo>
                  <a:cubicBezTo>
                    <a:pt x="262" y="9"/>
                    <a:pt x="253" y="0"/>
                    <a:pt x="242" y="0"/>
                  </a:cubicBezTo>
                  <a:cubicBezTo>
                    <a:pt x="231" y="0"/>
                    <a:pt x="222" y="9"/>
                    <a:pt x="222" y="20"/>
                  </a:cubicBezTo>
                  <a:cubicBezTo>
                    <a:pt x="222" y="24"/>
                    <a:pt x="224" y="28"/>
                    <a:pt x="226" y="31"/>
                  </a:cubicBezTo>
                  <a:cubicBezTo>
                    <a:pt x="126" y="98"/>
                    <a:pt x="126" y="98"/>
                    <a:pt x="126" y="98"/>
                  </a:cubicBezTo>
                  <a:cubicBezTo>
                    <a:pt x="36" y="8"/>
                    <a:pt x="36" y="8"/>
                    <a:pt x="36" y="8"/>
                  </a:cubicBezTo>
                  <a:cubicBezTo>
                    <a:pt x="30" y="2"/>
                    <a:pt x="21" y="0"/>
                    <a:pt x="13" y="3"/>
                  </a:cubicBezTo>
                  <a:cubicBezTo>
                    <a:pt x="5" y="6"/>
                    <a:pt x="0" y="14"/>
                    <a:pt x="0" y="22"/>
                  </a:cubicBezTo>
                  <a:cubicBezTo>
                    <a:pt x="0" y="82"/>
                    <a:pt x="22" y="141"/>
                    <a:pt x="67" y="185"/>
                  </a:cubicBezTo>
                  <a:cubicBezTo>
                    <a:pt x="111" y="230"/>
                    <a:pt x="170" y="252"/>
                    <a:pt x="230" y="252"/>
                  </a:cubicBezTo>
                  <a:cubicBezTo>
                    <a:pt x="238" y="252"/>
                    <a:pt x="246" y="247"/>
                    <a:pt x="249" y="239"/>
                  </a:cubicBezTo>
                  <a:cubicBezTo>
                    <a:pt x="252" y="231"/>
                    <a:pt x="250" y="222"/>
                    <a:pt x="244" y="216"/>
                  </a:cubicBezTo>
                  <a:cubicBezTo>
                    <a:pt x="164" y="136"/>
                    <a:pt x="164" y="136"/>
                    <a:pt x="164" y="136"/>
                  </a:cubicBezTo>
                  <a:cubicBezTo>
                    <a:pt x="231" y="36"/>
                    <a:pt x="231" y="36"/>
                    <a:pt x="231" y="36"/>
                  </a:cubicBezTo>
                  <a:cubicBezTo>
                    <a:pt x="234" y="38"/>
                    <a:pt x="238" y="40"/>
                    <a:pt x="242" y="40"/>
                  </a:cubicBezTo>
                  <a:close/>
                </a:path>
              </a:pathLst>
            </a:cu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10770775" y="2918841"/>
              <a:ext cx="197930" cy="174974"/>
            </a:xfrm>
            <a:custGeom>
              <a:rect l="l" t="t" r="r" b="b"/>
              <a:pathLst>
                <a:path w="130" h="115">
                  <a:moveTo>
                    <a:pt x="113" y="44"/>
                  </a:moveTo>
                  <a:cubicBezTo>
                    <a:pt x="112" y="42"/>
                    <a:pt x="110" y="39"/>
                    <a:pt x="108" y="38"/>
                  </a:cubicBezTo>
                  <a:cubicBezTo>
                    <a:pt x="90" y="28"/>
                    <a:pt x="73" y="16"/>
                    <a:pt x="58" y="0"/>
                  </a:cubicBezTo>
                  <a:cubicBezTo>
                    <a:pt x="57" y="0"/>
                    <a:pt x="57" y="0"/>
                    <a:pt x="57" y="0"/>
                  </a:cubicBezTo>
                  <a:cubicBezTo>
                    <a:pt x="57" y="0"/>
                    <a:pt x="57" y="0"/>
                    <a:pt x="57" y="0"/>
                  </a:cubicBezTo>
                  <a:cubicBezTo>
                    <a:pt x="1" y="100"/>
                    <a:pt x="1" y="100"/>
                    <a:pt x="1" y="100"/>
                  </a:cubicBezTo>
                  <a:cubicBezTo>
                    <a:pt x="0" y="103"/>
                    <a:pt x="0" y="107"/>
                    <a:pt x="1" y="110"/>
                  </a:cubicBezTo>
                  <a:cubicBezTo>
                    <a:pt x="3" y="113"/>
                    <a:pt x="6" y="115"/>
                    <a:pt x="10" y="115"/>
                  </a:cubicBezTo>
                  <a:cubicBezTo>
                    <a:pt x="120" y="115"/>
                    <a:pt x="120" y="115"/>
                    <a:pt x="120" y="115"/>
                  </a:cubicBezTo>
                  <a:cubicBezTo>
                    <a:pt x="123" y="115"/>
                    <a:pt x="126" y="114"/>
                    <a:pt x="128" y="111"/>
                  </a:cubicBezTo>
                  <a:cubicBezTo>
                    <a:pt x="130" y="109"/>
                    <a:pt x="130" y="105"/>
                    <a:pt x="129" y="102"/>
                  </a:cubicBezTo>
                  <a:lnTo>
                    <a:pt x="113" y="44"/>
                  </a:lnTo>
                  <a:close/>
                </a:path>
              </a:pathLst>
            </a:cu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TextBox 24"/>
          <p:cNvSpPr txBox="1"/>
          <p:nvPr/>
        </p:nvSpPr>
        <p:spPr>
          <a:xfrm>
            <a:off x="948881" y="3278267"/>
            <a:ext cx="859155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404045" y="3287649"/>
            <a:ext cx="859155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947579" y="3307080"/>
            <a:ext cx="859155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8330418" y="3287649"/>
            <a:ext cx="859155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0707529" y="3287649"/>
            <a:ext cx="859155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210407" y="4148223"/>
            <a:ext cx="2085975" cy="19526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题型特点：要求考生鉴赏文学作品中人物塑造的手法，包括描写手法、叙述角度、象征手法等。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2676049" y="4148223"/>
            <a:ext cx="2085975" cy="19526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答题技巧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5158264" y="4148223"/>
            <a:ext cx="2085975" cy="19526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仔细阅读文本，找出人物塑造的手法；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574185" y="4148223"/>
            <a:ext cx="2085975" cy="19526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分析手法的特点和作用；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9935909" y="4148223"/>
            <a:ext cx="2085975" cy="19526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结合文本内容，鉴赏手法的艺术效果。</a:t>
            </a:r>
          </a:p>
        </p:txBody>
      </p:sp>
      <p:grpSp>
        <p:nvGrpSpPr>
          <p:cNvPr id="34" name="Group 3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5" name="AutoShape 3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人物塑造手法鉴赏题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答题技巧与策略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仔细阅读题干，理解题目要求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抓住关键词，确定答题重点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审清题意，明确答题方向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在答题前，首先要认真阅读题干，明确题目所问的内容和要求，避免答非所问。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在阅读题干时，要注意抓住关键词，这些关键词往往揭示了题目的核心和重点，有助于我们明确答题方向。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仔细阅读文本，寻找关键信息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在回答现代文学人物相关题目时，要仔细阅读文本，从文本中寻找与题目相关的信息，包括人物的性格、行为、思想等。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结合文本背景，理解人物形象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在挖掘文本信息时，要注意结合文本的背景和情境，理解人物形象的特点和内涵，从而更准确地回答问题。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156" r="251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深入挖掘文本信息，丰富答案内容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在回答现代文学人物相关题目时，要掌握一些专业术语和概念，如“现实主义”、“浪漫主义”、“象征主义”等，以便更准确地表达自己的观点。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掌握专业术语，准确表达观点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在使用专业术语时，要注意恰当使用，避免堆砌和滥用。同时，要结合具体文本和题目要求，选择合适的术语进行表达，以增强答案的说服力。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恰当使用术语，增强答案说服力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运用专业术语，提升答案的专业性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合理安排答案结构，条理清晰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在回答现代文学人物相关题目时，要合理安排答案的结构和层次，使答案条理清晰、逻辑严密。可以按照总分总、因果、对比等逻辑结构进行组织。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使用连接词和过渡句，增强逻辑性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在安排答案结构时，可以使用一些连接词和过渡句来连接各个部分和段落，使答案更加连贯、流畅。如“首先”、“其次”、“再次”、“综上所述”等。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注意答案的逻辑性和条理性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https://d.book118.com/098016117063006033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2024-09-11T11:46:14.395</cp:lastPrinted>
  <dcterms:created xsi:type="dcterms:W3CDTF">2024-09-11T03:46:14Z</dcterms:created>
  <dcterms:modified xsi:type="dcterms:W3CDTF">2024-09-11T03:46:16Z</dcterms:modified>
</cp:coreProperties>
</file>