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141C42-2589-49A2-A4E5-88500AAAF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F709D4-8B0F-43C1-A111-6C5981AEC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2D2222-314A-4024-94BC-C3A5E159B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8209CE-7A08-40A1-A729-DD75CB6725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5F3799-8455-4B9F-84C3-EAB9382E85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E8522F-AF5C-4E2C-A607-95BE6275F0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04B1B2-637D-4ED2-8E52-2654C641DF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7A26A5-8F49-4FA9-957E-BC1D46D54F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1F4F8B-E3DF-4B28-8032-5F07306563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D3C728-6A5F-4D62-8678-EDC0AD9FD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702968-B03B-426F-B37A-ADB712BE1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1711204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982272" y="369134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55000"/>
                  </a:schemeClr>
                </a:solidFill>
                <a:latin typeface="Microsoft Yahei"/>
                <a:ea typeface="Microsoft Yahei"/>
                <a:cs typeface="Microsoft Yahei"/>
              </a:rPr>
              <a:t>汇报人：AA</a:t>
            </a:r>
          </a:p>
        </p:txBody>
      </p:sp>
      <p:sp>
        <p:nvSpPr>
          <p:cNvPr id="3" name="TextBox 3"/>
          <p:cNvSpPr txBox="1"/>
          <p:nvPr/>
        </p:nvSpPr>
        <p:spPr>
          <a:xfrm>
            <a:off x="4966405" y="4158608"/>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55000"/>
                  </a:schemeClr>
                </a:solidFill>
                <a:latin typeface="Microsoft Yahei"/>
                <a:ea typeface="Microsoft Yahei"/>
                <a:cs typeface="Microsoft Yahei"/>
              </a:rPr>
              <a:t>2024-01-28</a:t>
            </a:r>
          </a:p>
        </p:txBody>
      </p:sp>
      <p:sp>
        <p:nvSpPr>
          <p:cNvPr id="4" name="TextBox 4"/>
          <p:cNvSpPr txBox="1"/>
          <p:nvPr/>
        </p:nvSpPr>
        <p:spPr>
          <a:xfrm>
            <a:off x="2412640" y="933839"/>
            <a:ext cx="7366720" cy="232564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国家卫生统计信息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029971" y="852267"/>
            <a:ext cx="1325161" cy="25328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7800" b="1">
                <a:solidFill>
                  <a:schemeClr val="accent1">
                    <a:lumMod val="20000"/>
                    <a:lumOff val="80000"/>
                    <a:alpha val="100000"/>
                  </a:schemeClr>
                </a:solidFill>
                <a:latin typeface="微软雅黑"/>
                <a:ea typeface="微软雅黑"/>
                <a:cs typeface="微软雅黑"/>
              </a:rPr>
              <a:t>目</a:t>
            </a:r>
            <a:endParaRPr lang="en-US" sz="1100"/>
          </a:p>
          <a:p>
            <a:pPr algn="r"/>
            <a:r>
              <a:rPr lang="en-US" sz="7800" b="1">
                <a:solidFill>
                  <a:schemeClr val="accent1">
                    <a:lumMod val="20000"/>
                    <a:lumOff val="80000"/>
                    <a:alpha val="100000"/>
                  </a:schemeClr>
                </a:solidFill>
                <a:latin typeface="微软雅黑"/>
                <a:ea typeface="微软雅黑"/>
                <a:cs typeface="微软雅黑"/>
              </a:rPr>
              <a:t>录</a:t>
            </a:r>
          </a:p>
        </p:txBody>
      </p:sp>
      <p:sp>
        <p:nvSpPr>
          <p:cNvPr id="3" name="TextBox 3"/>
          <p:cNvSpPr txBox="1"/>
          <p:nvPr/>
        </p:nvSpPr>
        <p:spPr>
          <a:xfrm>
            <a:off x="3406424" y="833217"/>
            <a:ext cx="6907530"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国家卫生统计概述</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居民健康水平统计</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医疗卫生服务利用情况统计</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医疗卫生资源配置与运营情况统计</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重点人群健康保障情况统计</a:t>
            </a:r>
          </a:p>
          <a:p>
            <a:pPr marL="203200" lvl="0" indent="-203200">
              <a:lnSpc>
                <a:spcPct val="150000"/>
              </a:lnSpc>
              <a:spcBef>
                <a:spcPts val="375"/>
              </a:spcBef>
              <a:buFont typeface="Arial"/>
              <a:buChar char="•"/>
            </a:pPr>
            <a:r>
              <a:rPr lang="en-US" sz="2400">
                <a:solidFill>
                  <a:schemeClr val="accent1">
                    <a:alpha val="100000"/>
                  </a:schemeClr>
                </a:solidFill>
                <a:latin typeface="Microsoft Yahei"/>
                <a:ea typeface="Microsoft Yahei"/>
                <a:cs typeface="Microsoft Yahei"/>
              </a:rPr>
              <a:t>国家卫生统计信息的应用与价值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6565" y="2868744"/>
            <a:ext cx="7038870"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国家卫生统计概述</a:t>
            </a:r>
          </a:p>
        </p:txBody>
      </p:sp>
      <p:sp>
        <p:nvSpPr>
          <p:cNvPr id="3" name="TextBox 3"/>
          <p:cNvSpPr txBox="1"/>
          <p:nvPr/>
        </p:nvSpPr>
        <p:spPr>
          <a:xfrm>
            <a:off x="2393306" y="1431254"/>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国家卫生统计是指对一个国家或地区在一定时期内的卫生状况、卫生资源、卫生服务及居民健康水平等方面进行的数据收集、整理、分析和公布的活动。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旨在掌握全国卫生事业发展状况，为制定卫生政策、编制卫生规划、优化资源配置、科学决策和监督管理等提供重要依据。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042" r="29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包括全国各级各类医疗卫生机构、公共卫生机构、居民健康状况等。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统计范围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涵盖卫生资源（如卫生人力、卫生设施、卫生经费等）、卫生服务（如医疗服务、公共卫生服务、药品供应等）、居民健康水平（如疾病发病率、死亡率、期望寿命等）以及卫生管理等方面的数据。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统计内容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统计范围与内容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主要包括各级各类医疗卫生机构、公共卫生机构、政府相关部门等。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数据来源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采用全面调查、抽样调查、行政记录、大数据抓取等多种方式进行数据采集，确保数据的准确性、及时性和完整性。同时，加强数据质量控制，对数据进行清洗、整理、校验和审核，确保数据质量符合统计要求。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采集方法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数据来源与采集方法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6565" y="2868744"/>
            <a:ext cx="7038870"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居民健康水平统计</a:t>
            </a:r>
          </a:p>
        </p:txBody>
      </p:sp>
      <p:sp>
        <p:nvSpPr>
          <p:cNvPr id="3" name="TextBox 3"/>
          <p:cNvSpPr txBox="1"/>
          <p:nvPr/>
        </p:nvSpPr>
        <p:spPr>
          <a:xfrm>
            <a:off x="2393306" y="1431254"/>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平均期望寿命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根据最近的国家卫生统计数据，我国居民的平均期望寿命已达到XX岁，显示出我国居民整体健康水平的提高。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性别差异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男性平均期望寿命为XX岁，女性为XX岁，女性高于男性，这与全球趋势一致。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城乡差异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城市居民平均期望寿命高于农村居民，分别为XX岁和XX岁，反映出城乡之间在医疗卫生服务、生活环境等方面的差距。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居民期望寿命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现状与趋势</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近年来，我国孕产妇死亡率呈下降趋势，但仍然存在地区差异和城乡差异。</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影响因素</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孕产妇死亡率受多种因素影响，包括医疗卫生服务水平、孕产妇保健意识、经济状况等。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定义与意义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孕产妇死亡率是指每10万例活产中孕产妇的死亡数，是反映一个国家或地区居民健康水平和社会经济发展水平的重要指标。</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孕产妇死亡率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婴儿死亡率</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婴儿死亡率受多种因素影响，包括围产保健、新生儿疾病防治、医疗卫生服务水平等。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影响因素</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婴儿死亡率是指每千例活产中1岁以内婴儿的死亡数，是衡量一个国家或地区居民健康水平和医疗卫生服务水平的重要指标。</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定义与意义</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我国婴儿死亡率已显著降低，但仍高于发达国家平均水平，且存在明显的城乡差异和地区差异。</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现状与趋势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定义与意义</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现状与趋势</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影响因素</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5岁以下儿童死亡率</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5岁以下儿童死亡率是指每千例活产中5岁以内儿童的死亡数，是反映一个国家或地区儿童健康状况和医疗卫生服务水平的重要指标。</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我国5岁以下儿童死亡率已显著降低，但仍存在城乡差异和地区差异。</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5岁以下儿童死亡率受多种因素影响，包括儿童保健、预防接种、医疗卫生服务水平等。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576565" y="2868744"/>
            <a:ext cx="7038870"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accent1">
                    <a:lumMod val="20000"/>
                    <a:lumOff val="80000"/>
                    <a:alpha val="100000"/>
                  </a:schemeClr>
                </a:solidFill>
                <a:latin typeface="Microsoft Yahei"/>
                <a:ea typeface="Microsoft Yahei"/>
                <a:cs typeface="Microsoft Yahei"/>
              </a:rPr>
              <a:t>医疗卫生服务利用情况统计</a:t>
            </a:r>
          </a:p>
        </p:txBody>
      </p:sp>
      <p:sp>
        <p:nvSpPr>
          <p:cNvPr id="3" name="TextBox 3"/>
          <p:cNvSpPr txBox="1"/>
          <p:nvPr/>
        </p:nvSpPr>
        <p:spPr>
          <a:xfrm>
            <a:off x="2393306" y="1431254"/>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门诊人次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统计期内，医疗机构提供的门诊服务总人次，反映门诊服务的需求和利用情况。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门诊疾病构成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各类疾病在门诊服务中的占比，揭示当前社会的主要健康问题。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门诊医疗费用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门诊患者的平均医疗费用及费用构成，反映门诊服务的经济负担。</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门诊服务利用情况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住院人次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统计期内，医疗机构提供的住院服务总人次，反映住院服务的需求和利用情况。</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住院疾病构成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各类疾病在住院服务中的占比，揭示需要住院治疗的主要疾病种类。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住院医疗费用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住院患者的平均医疗费用及费用构成，反映住院服务的经济负担。</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住院服务利用情况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基层医疗卫生服务利用情况</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统计期内，基层医疗卫生服务机构的数量及分布情况，反映基层医疗卫生服务的可及性。</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基层医疗卫生服务人次</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统计期内，基层医疗卫生服务机构提供的服务总人次，反映基层医疗卫生服务的需求和利用情况。</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基层医疗卫生服务内容</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基层医疗卫生服务机构提供的主要服务内容，如预防保健、常见病多发病诊疗等，反映基层医疗卫生服务的综合性和连续性。</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基层医疗卫生服务机构数量</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https://d.book118.com/098017112044006034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2024-09-12T16:08:31.532</cp:lastPrinted>
  <dcterms:created xsi:type="dcterms:W3CDTF">2024-09-12T08:08:31Z</dcterms:created>
  <dcterms:modified xsi:type="dcterms:W3CDTF">2024-09-12T08:08:33Z</dcterms:modified>
</cp:coreProperties>
</file>