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1" r:id="rId17"/>
    <p:sldId id="304" r:id="rId18"/>
    <p:sldId id="307" r:id="rId19"/>
    <p:sldId id="309" r:id="rId20"/>
  </p:sldIdLst>
  <p:sldSz cx="12192000" cy="6858000"/>
  <p:notesSz cx="6858000" cy="9144000"/>
  <p:custDataLst>
    <p:tags r:id="rId21"/>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slide" Target="slides/slide16.xml" /><Relationship Id="rId19" Type="http://schemas.openxmlformats.org/officeDocument/2006/relationships/slide" Target="slides/slide17.xml" /><Relationship Id="rId2" Type="http://schemas.openxmlformats.org/officeDocument/2006/relationships/slideMaster" Target="slideMasters/slideMaster2.xml" /><Relationship Id="rId20" Type="http://schemas.openxmlformats.org/officeDocument/2006/relationships/slide" Target="slides/slide18.xml" /><Relationship Id="rId21" Type="http://schemas.openxmlformats.org/officeDocument/2006/relationships/tags" Target="tags/tag1.xml" /><Relationship Id="rId22" Type="http://schemas.openxmlformats.org/officeDocument/2006/relationships/presProps" Target="presProps.xml" /><Relationship Id="rId23" Type="http://schemas.openxmlformats.org/officeDocument/2006/relationships/viewProps" Target="viewProps.xml" /><Relationship Id="rId24" Type="http://schemas.openxmlformats.org/officeDocument/2006/relationships/theme" Target="theme/theme1.xml" /><Relationship Id="rId25"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7ED6D799-6D7E-41CB-8061-76CF9743588F}"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5643A2CF-4674-408A-85D4-6C06B909E2BC}"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2E901A31-3360-4214-962D-97467DB534FC}"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6C2CE127-F166-46EE-86F6-16FD8535D3EB}"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29E807B7-7BCA-4CA7-B879-50382601A113}"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E43855C3-9C30-44B4-A6A5-A21658B45FAA}"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ECDB9C66-A8D2-4CFB-AC57-7499151988FC}"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752FEC19-2DBA-4987-BBCA-B01E35306261}"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8AF79E81-C5EA-439C-B2FB-99FBEC3B8926}"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F7C03DB9-0FD1-43C5-B8EA-5296B7FC9810}"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115E000C-DAA2-495F-9DE5-DCEC7AE98B31}"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jpe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5.jpeg" /><Relationship Id="rId4" Type="http://schemas.openxmlformats.org/officeDocument/2006/relationships/image" Target="../media/image6.jpeg" /><Relationship Id="rId5" Type="http://schemas.openxmlformats.org/officeDocument/2006/relationships/image" Target="../media/image2.jpe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7.jpeg" /><Relationship Id="rId3" Type="http://schemas.openxmlformats.org/officeDocument/2006/relationships/image" Target="../media/image8.jpeg" /><Relationship Id="rId4" Type="http://schemas.openxmlformats.org/officeDocument/2006/relationships/image" Target="../media/image9.jpeg" /><Relationship Id="rId5" Type="http://schemas.openxmlformats.org/officeDocument/2006/relationships/image" Target="../media/image2.jpe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0.jpeg" /><Relationship Id="rId3" Type="http://schemas.openxmlformats.org/officeDocument/2006/relationships/image" Target="../media/image11.jpeg" /><Relationship Id="rId4" Type="http://schemas.openxmlformats.org/officeDocument/2006/relationships/image" Target="../media/image12.jpeg" /><Relationship Id="rId5" Type="http://schemas.openxmlformats.org/officeDocument/2006/relationships/image" Target="../media/image13.jpeg" /><Relationship Id="rId6" Type="http://schemas.openxmlformats.org/officeDocument/2006/relationships/image" Target="../media/image2.jpe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4.jpeg" /><Relationship Id="rId3" Type="http://schemas.openxmlformats.org/officeDocument/2006/relationships/image" Target="../media/image15.jpeg" /><Relationship Id="rId4" Type="http://schemas.openxmlformats.org/officeDocument/2006/relationships/image" Target="../media/image16.jpeg" /><Relationship Id="rId5" Type="http://schemas.openxmlformats.org/officeDocument/2006/relationships/image" Target="../media/image2.jpe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7.jpeg" /><Relationship Id="rId3" Type="http://schemas.openxmlformats.org/officeDocument/2006/relationships/image" Target="../media/image18.jpeg" /><Relationship Id="rId4" Type="http://schemas.openxmlformats.org/officeDocument/2006/relationships/image" Target="../media/image19.jpeg" /><Relationship Id="rId5" Type="http://schemas.openxmlformats.org/officeDocument/2006/relationships/image" Target="../media/image2.jpe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0.jpeg" /><Relationship Id="rId3" Type="http://schemas.openxmlformats.org/officeDocument/2006/relationships/image" Target="../media/image21.jpeg" /><Relationship Id="rId4" Type="http://schemas.openxmlformats.org/officeDocument/2006/relationships/image" Target="../media/image22.jpeg" /><Relationship Id="rId5" Type="http://schemas.openxmlformats.org/officeDocument/2006/relationships/image" Target="../media/image2.jpe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3.jpeg" /><Relationship Id="rId3" Type="http://schemas.openxmlformats.org/officeDocument/2006/relationships/image" Target="../media/image24.jpeg" /><Relationship Id="rId4" Type="http://schemas.openxmlformats.org/officeDocument/2006/relationships/image" Target="../media/image25.jpeg" /><Relationship Id="rId5" Type="http://schemas.openxmlformats.org/officeDocument/2006/relationships/image" Target="../media/image2.jpe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6.jpeg" /><Relationship Id="rId3" Type="http://schemas.openxmlformats.org/officeDocument/2006/relationships/image" Target="../media/image2.jpe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7.jpeg" /><Relationship Id="rId3" Type="http://schemas.openxmlformats.org/officeDocument/2006/relationships/image" Target="../media/image2.jpe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8.jpeg" /><Relationship Id="rId3" Type="http://schemas.openxmlformats.org/officeDocument/2006/relationships/image" Target="../media/image29.jpeg" /><Relationship Id="rId4" Type="http://schemas.openxmlformats.org/officeDocument/2006/relationships/image" Target="../media/image30.jpeg" /><Relationship Id="rId5" Type="http://schemas.openxmlformats.org/officeDocument/2006/relationships/image" Target="../media/image2.jpeg" /></Relationships>
</file>

<file path=ppt/slides/_rels/slide1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7.jpeg" /><Relationship Id="rId3" Type="http://schemas.openxmlformats.org/officeDocument/2006/relationships/image" Target="../media/image2.jpeg" /></Relationships>
</file>

<file path=ppt/slides/_rels/slide18.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098022025056006040"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902208" y="1560576"/>
            <a:ext cx="6682348" cy="209207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175" b="1">
                <a:solidFill>
                  <a:schemeClr val="accent4">
                    <a:alpha val="100000"/>
                  </a:schemeClr>
                </a:solidFill>
                <a:latin typeface="Microsoft Yahei"/>
                <a:ea typeface="Microsoft Yahei"/>
                <a:cs typeface="Microsoft Yahei"/>
              </a:rPr>
              <a:t>离婚协议书的财产分配原则</a:t>
            </a:r>
          </a:p>
        </p:txBody>
      </p:sp>
      <p:sp>
        <p:nvSpPr>
          <p:cNvPr id="3" name="TextBox 3"/>
          <p:cNvSpPr txBox="1"/>
          <p:nvPr/>
        </p:nvSpPr>
        <p:spPr>
          <a:xfrm>
            <a:off x="902208" y="4206240"/>
            <a:ext cx="6930733" cy="50101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025">
                <a:solidFill>
                  <a:schemeClr val="accent4">
                    <a:alpha val="100000"/>
                  </a:schemeClr>
                </a:solidFill>
                <a:latin typeface="Microsoft Yahei"/>
                <a:ea typeface="Microsoft Yahei"/>
                <a:cs typeface="Microsoft Yahei"/>
              </a:rPr>
              <a:t>汇报人：XX</a:t>
            </a:r>
          </a:p>
        </p:txBody>
      </p:sp>
      <p:sp>
        <p:nvSpPr>
          <p:cNvPr id="4" name="TextBox 4"/>
          <p:cNvSpPr txBox="1"/>
          <p:nvPr/>
        </p:nvSpPr>
        <p:spPr>
          <a:xfrm>
            <a:off x="902208" y="4693920"/>
            <a:ext cx="6930733" cy="50101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025">
                <a:solidFill>
                  <a:schemeClr val="accent4">
                    <a:alpha val="100000"/>
                  </a:schemeClr>
                </a:solidFill>
                <a:latin typeface="Microsoft Yahei"/>
                <a:ea typeface="Microsoft Yahei"/>
                <a:cs typeface="Microsoft Yahei"/>
              </a:rPr>
              <a:t>2024-02-02</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297491" y="810388"/>
            <a:ext cx="5298183" cy="5298183"/>
          </a:xfrm>
          <a:prstGeom prst="ellipse">
            <a:avLst/>
          </a:prstGeom>
          <a:solidFill>
            <a:schemeClr val="accent1">
              <a:alpha val="14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938400" y="1451298"/>
            <a:ext cx="4016365" cy="4016365"/>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1231235" y="2407957"/>
            <a:ext cx="3626990" cy="252374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7650" b="1">
                <a:solidFill>
                  <a:srgbClr val="FFFFFF">
                    <a:alpha val="100000"/>
                  </a:srgbClr>
                </a:solidFill>
                <a:latin typeface="Microsoft Yahei"/>
                <a:ea typeface="Microsoft Yahei"/>
                <a:cs typeface="Microsoft Yahei"/>
              </a:rPr>
              <a:t>目录</a:t>
            </a:r>
          </a:p>
        </p:txBody>
      </p:sp>
      <p:sp>
        <p:nvSpPr>
          <p:cNvPr id="5" name="TextBox 5"/>
          <p:cNvSpPr txBox="1"/>
          <p:nvPr/>
        </p:nvSpPr>
        <p:spPr>
          <a:xfrm>
            <a:off x="1401923" y="2066581"/>
            <a:ext cx="3089320" cy="104165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700">
                <a:solidFill>
                  <a:srgbClr val="FFFFFF">
                    <a:alpha val="100000"/>
                  </a:srgbClr>
                </a:solidFill>
                <a:latin typeface="Microsoft Yahei"/>
                <a:ea typeface="Microsoft Yahei"/>
                <a:cs typeface="Microsoft Yahei"/>
              </a:rPr>
              <a:t>contents</a:t>
            </a:r>
          </a:p>
        </p:txBody>
      </p:sp>
      <p:sp>
        <p:nvSpPr>
          <p:cNvPr id="6" name="TextBox 6"/>
          <p:cNvSpPr txBox="1"/>
          <p:nvPr/>
        </p:nvSpPr>
        <p:spPr>
          <a:xfrm>
            <a:off x="5922569" y="1019175"/>
            <a:ext cx="5810250" cy="4819650"/>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离婚协议书概述</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财产分配原则概述</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夫妻共同财产认定与分割</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个人财产保护与归属问题</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债务分担与清偿责任明确</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子女抚养费用安排及支付方式</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房产分割问题探讨</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其他财产分配问题补充说明</a:t>
            </a:r>
          </a:p>
        </p:txBody>
      </p:sp>
      <p:sp>
        <p:nvSpPr>
          <p:cNvPr id="7" name="AutoShape 7"/>
          <p:cNvSpPr/>
          <p:nvPr/>
        </p:nvSpPr>
        <p:spPr>
          <a:xfrm>
            <a:off x="11307391" y="332232"/>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1736478" y="332232"/>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11346376" y="332232"/>
            <a:ext cx="436199" cy="86430"/>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11307391" y="508550"/>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11736478" y="508550"/>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11346376" y="508550"/>
            <a:ext cx="436199" cy="86430"/>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1307391" y="684869"/>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11736478" y="684869"/>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11346376" y="684869"/>
            <a:ext cx="436199" cy="86430"/>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219200" y="1341120"/>
            <a:ext cx="7052881"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7650" b="1">
                <a:solidFill>
                  <a:schemeClr val="accent4">
                    <a:alpha val="100000"/>
                  </a:schemeClr>
                </a:solidFill>
                <a:latin typeface="Microsoft Yahei"/>
                <a:ea typeface="Microsoft Yahei"/>
                <a:cs typeface="Microsoft Yahei"/>
              </a:rPr>
              <a:t>01</a:t>
            </a:r>
          </a:p>
        </p:txBody>
      </p:sp>
      <p:sp>
        <p:nvSpPr>
          <p:cNvPr id="3" name="TextBox 3"/>
          <p:cNvSpPr txBox="1"/>
          <p:nvPr/>
        </p:nvSpPr>
        <p:spPr>
          <a:xfrm>
            <a:off x="1219200" y="2926080"/>
            <a:ext cx="9122662"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3825">
                <a:solidFill>
                  <a:schemeClr val="accent4">
                    <a:alpha val="100000"/>
                  </a:schemeClr>
                </a:solidFill>
                <a:latin typeface="Microsoft Yahei"/>
                <a:ea typeface="Microsoft Yahei"/>
                <a:cs typeface="Microsoft Yahei"/>
              </a:rPr>
              <a:t>离婚协议书概述</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604606" y="1508032"/>
            <a:ext cx="3311882" cy="4326814"/>
          </a:xfrm>
          <a:prstGeom prst="roundRect">
            <a:avLst>
              <a:gd name="adj" fmla="val 957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4391478" y="1508032"/>
            <a:ext cx="3311882" cy="4326814"/>
          </a:xfrm>
          <a:prstGeom prst="roundRect">
            <a:avLst>
              <a:gd name="adj" fmla="val 10537"/>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8167153" y="1508032"/>
            <a:ext cx="3311882" cy="4326814"/>
          </a:xfrm>
          <a:prstGeom prst="roundRect">
            <a:avLst>
              <a:gd name="adj" fmla="val 9247"/>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588266" y="4240389"/>
            <a:ext cx="2918307"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rgbClr val="FFFFFF">
                    <a:alpha val="100000"/>
                  </a:srgbClr>
                </a:solidFill>
                <a:latin typeface="Microsoft Yahei"/>
                <a:ea typeface="Microsoft Yahei"/>
                <a:cs typeface="Microsoft Yahei"/>
              </a:rPr>
              <a:t>离婚协议书在离婚过程中具有重要的作用，它不仅是双方协商结果的体现，也是办理离婚手续的必备材料之一。</a:t>
            </a:r>
          </a:p>
        </p:txBody>
      </p:sp>
      <p:sp>
        <p:nvSpPr>
          <p:cNvPr id="6" name="TextBox 6"/>
          <p:cNvSpPr txBox="1"/>
          <p:nvPr/>
        </p:nvSpPr>
        <p:spPr>
          <a:xfrm>
            <a:off x="8363940" y="4240389"/>
            <a:ext cx="2918307"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rgbClr val="FFFFFF">
                    <a:alpha val="100000"/>
                  </a:srgbClr>
                </a:solidFill>
                <a:latin typeface="Microsoft Yahei"/>
                <a:ea typeface="Microsoft Yahei"/>
                <a:cs typeface="Microsoft Yahei"/>
              </a:rPr>
              <a:t>通过签订离婚协议书，可以避免因财产分配等问题引起的纠纷，保障离婚双方的合法权益。</a:t>
            </a:r>
          </a:p>
        </p:txBody>
      </p:sp>
      <p:pic>
        <p:nvPicPr>
          <p:cNvPr id="7" name="Picture 7"/>
          <p:cNvPicPr>
            <a:picLocks noChangeAspect="1"/>
          </p:cNvPicPr>
          <p:nvPr/>
        </p:nvPicPr>
        <p:blipFill>
          <a:blip r:embed="rId2"/>
          <a:srcRect l="9626" r="9626"/>
          <a:stretch>
            <a:fillRect/>
          </a:stretch>
        </p:blipFill>
        <p:spPr>
          <a:xfrm>
            <a:off x="921958" y="1771933"/>
            <a:ext cx="2672865" cy="2203993"/>
          </a:xfrm>
          <a:prstGeom prst="roundRect">
            <a:avLst/>
          </a:prstGeom>
        </p:spPr>
      </p:pic>
      <p:pic>
        <p:nvPicPr>
          <p:cNvPr id="8" name="Picture 8"/>
          <p:cNvPicPr>
            <a:picLocks noChangeAspect="1"/>
          </p:cNvPicPr>
          <p:nvPr/>
        </p:nvPicPr>
        <p:blipFill>
          <a:blip r:embed="rId3"/>
          <a:srcRect t="8771" b="8771"/>
          <a:stretch>
            <a:fillRect/>
          </a:stretch>
        </p:blipFill>
        <p:spPr>
          <a:xfrm>
            <a:off x="4710987" y="1771933"/>
            <a:ext cx="2672865" cy="2203993"/>
          </a:xfrm>
          <a:prstGeom prst="roundRect">
            <a:avLst/>
          </a:prstGeom>
        </p:spPr>
      </p:pic>
      <p:pic>
        <p:nvPicPr>
          <p:cNvPr id="9" name="Picture 9"/>
          <p:cNvPicPr>
            <a:picLocks noChangeAspect="1"/>
          </p:cNvPicPr>
          <p:nvPr/>
        </p:nvPicPr>
        <p:blipFill>
          <a:blip r:embed="rId4"/>
          <a:srcRect t="8771" b="8771"/>
          <a:stretch>
            <a:fillRect/>
          </a:stretch>
        </p:blipFill>
        <p:spPr>
          <a:xfrm>
            <a:off x="8486661" y="1771933"/>
            <a:ext cx="2672865" cy="2203993"/>
          </a:xfrm>
          <a:prstGeom prst="roundRect">
            <a:avLst/>
          </a:prstGeom>
        </p:spPr>
      </p:pic>
      <p:sp>
        <p:nvSpPr>
          <p:cNvPr id="10" name="TextBox 10"/>
          <p:cNvSpPr txBox="1"/>
          <p:nvPr/>
        </p:nvSpPr>
        <p:spPr>
          <a:xfrm>
            <a:off x="763829" y="4240389"/>
            <a:ext cx="2916151"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rgbClr val="FFFFFF">
                    <a:alpha val="100000"/>
                  </a:srgbClr>
                </a:solidFill>
                <a:latin typeface="Microsoft Yahei"/>
                <a:ea typeface="Microsoft Yahei"/>
                <a:cs typeface="Microsoft Yahei"/>
              </a:rPr>
              <a:t>离婚协议书是夫妻双方自愿离婚并对财产分配、子女抚养等问题达成协议时，用以明确双方权利义务的法律文书。</a:t>
            </a:r>
          </a:p>
        </p:txBody>
      </p:sp>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定义与作用</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981837" y="1604867"/>
            <a:ext cx="3394996" cy="2116741"/>
          </a:xfrm>
          <a:prstGeom prst="rect">
            <a:avLst/>
          </a:prstGeom>
          <a:solidFill>
            <a:schemeClr val="accent1">
              <a:alpha val="100000"/>
            </a:schemeClr>
          </a:solid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2940">
                <a:solidFill>
                  <a:srgbClr val="FFFFFF">
                    <a:alpha val="100000"/>
                  </a:srgbClr>
                </a:solidFill>
                <a:latin typeface="Calibri"/>
                <a:ea typeface="Calibri"/>
                <a:cs typeface="Calibri"/>
              </a:rPr>
              <a:t>    </a:t>
            </a:r>
            <a:endParaRPr lang="en-US" sz="1100"/>
          </a:p>
        </p:txBody>
      </p:sp>
      <p:sp>
        <p:nvSpPr>
          <p:cNvPr id="3" name="AutoShape 3"/>
          <p:cNvSpPr/>
          <p:nvPr/>
        </p:nvSpPr>
        <p:spPr>
          <a:xfrm>
            <a:off x="4376738" y="3721608"/>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7771733" y="1604867"/>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5" name="Picture 5"/>
          <p:cNvPicPr>
            <a:picLocks noChangeAspect="1"/>
          </p:cNvPicPr>
          <p:nvPr/>
        </p:nvPicPr>
        <p:blipFill>
          <a:blip r:embed="rId2"/>
          <a:srcRect t="18426" b="18426"/>
          <a:stretch>
            <a:fillRect/>
          </a:stretch>
        </p:blipFill>
        <p:spPr>
          <a:xfrm>
            <a:off x="981837" y="3694465"/>
            <a:ext cx="3394942" cy="2143864"/>
          </a:xfrm>
          <a:prstGeom prst="rect">
            <a:avLst/>
          </a:prstGeom>
        </p:spPr>
      </p:pic>
      <p:pic>
        <p:nvPicPr>
          <p:cNvPr id="6" name="Picture 6"/>
          <p:cNvPicPr>
            <a:picLocks noChangeAspect="1"/>
          </p:cNvPicPr>
          <p:nvPr/>
        </p:nvPicPr>
        <p:blipFill>
          <a:blip r:embed="rId3"/>
          <a:srcRect t="18426" b="18426"/>
          <a:stretch>
            <a:fillRect/>
          </a:stretch>
        </p:blipFill>
        <p:spPr>
          <a:xfrm>
            <a:off x="4376812" y="1577730"/>
            <a:ext cx="3394942" cy="2143864"/>
          </a:xfrm>
          <a:prstGeom prst="rect">
            <a:avLst/>
          </a:prstGeom>
        </p:spPr>
      </p:pic>
      <p:pic>
        <p:nvPicPr>
          <p:cNvPr id="7" name="Picture 7"/>
          <p:cNvPicPr>
            <a:picLocks noChangeAspect="1"/>
          </p:cNvPicPr>
          <p:nvPr/>
        </p:nvPicPr>
        <p:blipFill>
          <a:blip r:embed="rId4"/>
          <a:srcRect t="18426" b="18426"/>
          <a:stretch>
            <a:fillRect/>
          </a:stretch>
        </p:blipFill>
        <p:spPr>
          <a:xfrm>
            <a:off x="7771733" y="3721608"/>
            <a:ext cx="3394942" cy="2143864"/>
          </a:xfrm>
          <a:prstGeom prst="rect">
            <a:avLst/>
          </a:prstGeom>
        </p:spPr>
      </p:pic>
      <p:grpSp>
        <p:nvGrpSpPr>
          <p:cNvPr id="8" name="Group 8"/>
          <p:cNvGrpSpPr/>
          <p:nvPr/>
        </p:nvGrpSpPr>
        <p:grpSpPr>
          <a:xfrm>
            <a:off x="454963" y="93878"/>
            <a:ext cx="10641129" cy="914400"/>
            <a:chOff x="454963" y="93878"/>
            <a:chExt cx="10641129" cy="914400"/>
          </a:xfrm>
        </p:grpSpPr>
        <p:sp>
          <p:nvSpPr>
            <p:cNvPr id="9" name="AutoShape 9"/>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TextBox 29"/>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法律依据及重要性</a:t>
              </a:r>
            </a:p>
          </p:txBody>
        </p:sp>
      </p:grpSp>
      <p:sp>
        <p:nvSpPr>
          <p:cNvPr id="30" name="TextBox 30"/>
          <p:cNvSpPr txBox="1"/>
          <p:nvPr/>
        </p:nvSpPr>
        <p:spPr>
          <a:xfrm>
            <a:off x="1057922" y="1822244"/>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rgbClr val="FFFDFD">
                    <a:alpha val="100000"/>
                  </a:srgbClr>
                </a:solidFill>
                <a:latin typeface="Microsoft Yahei"/>
                <a:ea typeface="Microsoft Yahei"/>
                <a:cs typeface="Microsoft Yahei"/>
              </a:rPr>
              <a:t>离婚协议书的法律依据主要包括《中华人民共和国婚姻法》等相关法律法规。</a:t>
            </a:r>
          </a:p>
        </p:txBody>
      </p:sp>
      <p:sp>
        <p:nvSpPr>
          <p:cNvPr id="31" name="TextBox 31"/>
          <p:cNvSpPr txBox="1"/>
          <p:nvPr/>
        </p:nvSpPr>
        <p:spPr>
          <a:xfrm>
            <a:off x="4452917" y="3966127"/>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rgbClr val="FFFDFD">
                    <a:alpha val="100000"/>
                  </a:srgbClr>
                </a:solidFill>
                <a:latin typeface="Microsoft Yahei"/>
                <a:ea typeface="Microsoft Yahei"/>
                <a:cs typeface="Microsoft Yahei"/>
              </a:rPr>
              <a:t>离婚协议书是离婚双方自愿达成的协议，具有法律约束力，双方必须遵守协议内容。</a:t>
            </a:r>
          </a:p>
        </p:txBody>
      </p:sp>
      <p:sp>
        <p:nvSpPr>
          <p:cNvPr id="32" name="TextBox 32"/>
          <p:cNvSpPr txBox="1"/>
          <p:nvPr/>
        </p:nvSpPr>
        <p:spPr>
          <a:xfrm>
            <a:off x="7847818" y="1822244"/>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rgbClr val="FFFDFD">
                    <a:alpha val="100000"/>
                  </a:srgbClr>
                </a:solidFill>
                <a:latin typeface="Microsoft Yahei"/>
                <a:ea typeface="Microsoft Yahei"/>
                <a:cs typeface="Microsoft Yahei"/>
              </a:rPr>
              <a:t>离婚协议书的重要性在于，它能够为离婚双方提供明确的权利和义务依据，避免因财产分配等问题产生不必要的争执和诉讼。</a:t>
            </a:r>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6">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3167" r="3167"/>
          <a:stretch>
            <a:fillRect/>
          </a:stretch>
        </p:blipFill>
        <p:spPr>
          <a:xfrm>
            <a:off x="6416218" y="1873250"/>
            <a:ext cx="2285143" cy="2439670"/>
          </a:xfrm>
          <a:prstGeom prst="rect">
            <a:avLst/>
          </a:prstGeom>
        </p:spPr>
      </p:pic>
      <p:pic>
        <p:nvPicPr>
          <p:cNvPr id="3" name="Picture 3"/>
          <p:cNvPicPr>
            <a:picLocks noChangeAspect="1"/>
          </p:cNvPicPr>
          <p:nvPr/>
        </p:nvPicPr>
        <p:blipFill>
          <a:blip r:embed="rId3"/>
          <a:srcRect l="484" r="484"/>
          <a:stretch>
            <a:fillRect/>
          </a:stretch>
        </p:blipFill>
        <p:spPr>
          <a:xfrm>
            <a:off x="705451" y="1873250"/>
            <a:ext cx="2286000" cy="2308332"/>
          </a:xfrm>
          <a:prstGeom prst="rect">
            <a:avLst/>
          </a:prstGeom>
        </p:spPr>
      </p:pic>
      <p:pic>
        <p:nvPicPr>
          <p:cNvPr id="4" name="Picture 4"/>
          <p:cNvPicPr>
            <a:picLocks noChangeAspect="1"/>
          </p:cNvPicPr>
          <p:nvPr/>
        </p:nvPicPr>
        <p:blipFill>
          <a:blip r:embed="rId4"/>
          <a:srcRect l="3087" r="3087"/>
          <a:stretch>
            <a:fillRect/>
          </a:stretch>
        </p:blipFill>
        <p:spPr>
          <a:xfrm>
            <a:off x="9265251" y="1892300"/>
            <a:ext cx="2271183" cy="2420620"/>
          </a:xfrm>
          <a:prstGeom prst="rect">
            <a:avLst/>
          </a:prstGeom>
        </p:spPr>
      </p:pic>
      <p:pic>
        <p:nvPicPr>
          <p:cNvPr id="5" name="Picture 5"/>
          <p:cNvPicPr>
            <a:picLocks noChangeAspect="1"/>
          </p:cNvPicPr>
          <p:nvPr/>
        </p:nvPicPr>
        <p:blipFill>
          <a:blip r:embed="rId5"/>
          <a:srcRect l="3174" r="3174"/>
          <a:stretch>
            <a:fillRect/>
          </a:stretch>
        </p:blipFill>
        <p:spPr>
          <a:xfrm>
            <a:off x="3571418" y="1892300"/>
            <a:ext cx="2266949" cy="2420620"/>
          </a:xfrm>
          <a:prstGeom prst="rect">
            <a:avLst/>
          </a:prstGeom>
        </p:spPr>
      </p:pic>
      <p:sp>
        <p:nvSpPr>
          <p:cNvPr id="6" name="AutoShape 6"/>
          <p:cNvSpPr/>
          <p:nvPr/>
        </p:nvSpPr>
        <p:spPr>
          <a:xfrm>
            <a:off x="6416218" y="3460761"/>
            <a:ext cx="2285143" cy="745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6416218" y="4197615"/>
            <a:ext cx="2288381" cy="2112169"/>
          </a:xfrm>
          <a:prstGeom prst="rect">
            <a:avLst/>
          </a:pr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3571418" y="3460761"/>
            <a:ext cx="2285429" cy="852159"/>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3571418" y="4206759"/>
            <a:ext cx="2288096" cy="2103025"/>
          </a:xfrm>
          <a:prstGeom prst="rect">
            <a:avLst/>
          </a:pr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9265251" y="3460761"/>
            <a:ext cx="2286000" cy="745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9265251" y="4204473"/>
            <a:ext cx="2286000" cy="2105311"/>
          </a:xfrm>
          <a:prstGeom prst="rect">
            <a:avLst/>
          </a:pr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2" name="Group 12"/>
          <p:cNvGrpSpPr/>
          <p:nvPr/>
        </p:nvGrpSpPr>
        <p:grpSpPr>
          <a:xfrm>
            <a:off x="705451" y="3460761"/>
            <a:ext cx="2286000" cy="2849023"/>
            <a:chOff x="705451" y="3460761"/>
            <a:chExt cx="2286000" cy="2849023"/>
          </a:xfrm>
        </p:grpSpPr>
        <p:sp>
          <p:nvSpPr>
            <p:cNvPr id="13" name="AutoShape 13"/>
            <p:cNvSpPr/>
            <p:nvPr/>
          </p:nvSpPr>
          <p:spPr>
            <a:xfrm>
              <a:off x="705451" y="3460761"/>
              <a:ext cx="2286000" cy="883920"/>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05451" y="4206759"/>
              <a:ext cx="2286000" cy="2103025"/>
            </a:xfrm>
            <a:prstGeom prst="rect">
              <a:avLst/>
            </a:pr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协议书签订流程</a:t>
              </a:r>
            </a:p>
          </p:txBody>
        </p:sp>
      </p:grpSp>
      <p:sp>
        <p:nvSpPr>
          <p:cNvPr id="37" name="TextBox 37"/>
          <p:cNvSpPr txBox="1"/>
          <p:nvPr/>
        </p:nvSpPr>
        <p:spPr>
          <a:xfrm>
            <a:off x="756455" y="4477571"/>
            <a:ext cx="2164942" cy="155225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7000"/>
              </a:lnSpc>
            </a:pPr>
            <a:r>
              <a:rPr lang="en-US" sz="1500">
                <a:solidFill>
                  <a:srgbClr val="FFFDFD">
                    <a:alpha val="100000"/>
                  </a:srgbClr>
                </a:solidFill>
                <a:latin typeface="Microsoft Yahei"/>
                <a:ea typeface="Microsoft Yahei"/>
                <a:cs typeface="Microsoft Yahei"/>
              </a:rPr>
              <a:t>离婚双方应就财产分配、子女抚养等问题进行充分协商，达成一致意见。</a:t>
            </a:r>
          </a:p>
        </p:txBody>
      </p:sp>
      <p:sp>
        <p:nvSpPr>
          <p:cNvPr id="38" name="TextBox 38"/>
          <p:cNvSpPr txBox="1"/>
          <p:nvPr/>
        </p:nvSpPr>
        <p:spPr>
          <a:xfrm>
            <a:off x="3628568" y="4477571"/>
            <a:ext cx="2164942" cy="155225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7000"/>
              </a:lnSpc>
            </a:pPr>
            <a:r>
              <a:rPr lang="en-US" sz="1500">
                <a:solidFill>
                  <a:srgbClr val="FFFDFD">
                    <a:alpha val="100000"/>
                  </a:srgbClr>
                </a:solidFill>
                <a:latin typeface="Microsoft Yahei"/>
                <a:ea typeface="Microsoft Yahei"/>
                <a:cs typeface="Microsoft Yahei"/>
              </a:rPr>
              <a:t>在律师或法律专业人士的协助下，根据双方协商结果起草离婚协议书。</a:t>
            </a:r>
          </a:p>
        </p:txBody>
      </p:sp>
      <p:sp>
        <p:nvSpPr>
          <p:cNvPr id="39" name="TextBox 39"/>
          <p:cNvSpPr txBox="1"/>
          <p:nvPr/>
        </p:nvSpPr>
        <p:spPr>
          <a:xfrm>
            <a:off x="6466794" y="4477571"/>
            <a:ext cx="2164942" cy="155225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7000"/>
              </a:lnSpc>
            </a:pPr>
            <a:r>
              <a:rPr lang="en-US" sz="1500">
                <a:solidFill>
                  <a:srgbClr val="FFFDFD">
                    <a:alpha val="100000"/>
                  </a:srgbClr>
                </a:solidFill>
                <a:latin typeface="Microsoft Yahei"/>
                <a:ea typeface="Microsoft Yahei"/>
                <a:cs typeface="Microsoft Yahei"/>
              </a:rPr>
              <a:t>离婚双方认真阅读并理解协议书内容后，自愿签署离婚协议书。</a:t>
            </a:r>
          </a:p>
        </p:txBody>
      </p:sp>
      <p:sp>
        <p:nvSpPr>
          <p:cNvPr id="40" name="TextBox 40"/>
          <p:cNvSpPr txBox="1"/>
          <p:nvPr/>
        </p:nvSpPr>
        <p:spPr>
          <a:xfrm>
            <a:off x="9318371" y="4477571"/>
            <a:ext cx="2164942" cy="155225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7000"/>
              </a:lnSpc>
            </a:pPr>
            <a:r>
              <a:rPr lang="en-US" sz="1500">
                <a:solidFill>
                  <a:srgbClr val="FFFDFD">
                    <a:alpha val="100000"/>
                  </a:srgbClr>
                </a:solidFill>
                <a:latin typeface="Microsoft Yahei"/>
                <a:ea typeface="Microsoft Yahei"/>
                <a:cs typeface="Microsoft Yahei"/>
              </a:rPr>
              <a:t>签署离婚协议书后，双方需携带相关证件和协议书到当地民政部门办理离婚手续。</a:t>
            </a:r>
          </a:p>
        </p:txBody>
      </p:sp>
      <p:sp>
        <p:nvSpPr>
          <p:cNvPr id="41" name="TextBox 41"/>
          <p:cNvSpPr txBox="1"/>
          <p:nvPr/>
        </p:nvSpPr>
        <p:spPr>
          <a:xfrm>
            <a:off x="705451" y="3588593"/>
            <a:ext cx="2267763" cy="49033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025" b="1">
                <a:solidFill>
                  <a:srgbClr val="FFFFFF">
                    <a:alpha val="100000"/>
                  </a:srgbClr>
                </a:solidFill>
                <a:latin typeface="Microsoft Yahei"/>
                <a:ea typeface="Microsoft Yahei"/>
                <a:cs typeface="Microsoft Yahei"/>
              </a:rPr>
              <a:t>双方协商</a:t>
            </a:r>
          </a:p>
        </p:txBody>
      </p:sp>
      <p:sp>
        <p:nvSpPr>
          <p:cNvPr id="42" name="TextBox 42"/>
          <p:cNvSpPr txBox="1"/>
          <p:nvPr/>
        </p:nvSpPr>
        <p:spPr>
          <a:xfrm>
            <a:off x="3628568" y="3588593"/>
            <a:ext cx="2267763" cy="49033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025" b="1">
                <a:solidFill>
                  <a:srgbClr val="FFFFFF">
                    <a:alpha val="100000"/>
                  </a:srgbClr>
                </a:solidFill>
                <a:latin typeface="Microsoft Yahei"/>
                <a:ea typeface="Microsoft Yahei"/>
                <a:cs typeface="Microsoft Yahei"/>
              </a:rPr>
              <a:t>起草协议书</a:t>
            </a:r>
          </a:p>
        </p:txBody>
      </p:sp>
      <p:sp>
        <p:nvSpPr>
          <p:cNvPr id="43" name="TextBox 43"/>
          <p:cNvSpPr txBox="1"/>
          <p:nvPr/>
        </p:nvSpPr>
        <p:spPr>
          <a:xfrm>
            <a:off x="6433598" y="3588593"/>
            <a:ext cx="2267763" cy="49033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025" b="1">
                <a:solidFill>
                  <a:srgbClr val="FFFFFF">
                    <a:alpha val="100000"/>
                  </a:srgbClr>
                </a:solidFill>
                <a:latin typeface="Microsoft Yahei"/>
                <a:ea typeface="Microsoft Yahei"/>
                <a:cs typeface="Microsoft Yahei"/>
              </a:rPr>
              <a:t>签署协议书</a:t>
            </a:r>
          </a:p>
        </p:txBody>
      </p:sp>
      <p:sp>
        <p:nvSpPr>
          <p:cNvPr id="44" name="TextBox 44"/>
          <p:cNvSpPr txBox="1"/>
          <p:nvPr/>
        </p:nvSpPr>
        <p:spPr>
          <a:xfrm>
            <a:off x="9265251" y="3588593"/>
            <a:ext cx="2267763" cy="49033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025" b="1">
                <a:solidFill>
                  <a:srgbClr val="FFFFFF">
                    <a:alpha val="100000"/>
                  </a:srgbClr>
                </a:solidFill>
                <a:latin typeface="Microsoft Yahei"/>
                <a:ea typeface="Microsoft Yahei"/>
                <a:cs typeface="Microsoft Yahei"/>
              </a:rPr>
              <a:t>办理离婚手续</a:t>
            </a: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219200" y="1341120"/>
            <a:ext cx="7052881"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7650" b="1">
                <a:solidFill>
                  <a:schemeClr val="accent4">
                    <a:alpha val="100000"/>
                  </a:schemeClr>
                </a:solidFill>
                <a:latin typeface="Microsoft Yahei"/>
                <a:ea typeface="Microsoft Yahei"/>
                <a:cs typeface="Microsoft Yahei"/>
              </a:rPr>
              <a:t>02</a:t>
            </a:r>
          </a:p>
        </p:txBody>
      </p:sp>
      <p:sp>
        <p:nvSpPr>
          <p:cNvPr id="3" name="TextBox 3"/>
          <p:cNvSpPr txBox="1"/>
          <p:nvPr/>
        </p:nvSpPr>
        <p:spPr>
          <a:xfrm>
            <a:off x="1219200" y="2926080"/>
            <a:ext cx="9122662"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3825">
                <a:solidFill>
                  <a:schemeClr val="accent4">
                    <a:alpha val="100000"/>
                  </a:schemeClr>
                </a:solidFill>
                <a:latin typeface="Microsoft Yahei"/>
                <a:ea typeface="Microsoft Yahei"/>
                <a:cs typeface="Microsoft Yahei"/>
              </a:rPr>
              <a:t>财产分配原则概述</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8429970" y="1598804"/>
            <a:ext cx="3048265" cy="4557583"/>
          </a:xfrm>
          <a:prstGeom prst="roundRect">
            <a:avLst>
              <a:gd name="adj" fmla="val 12098"/>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4533906" y="1447444"/>
            <a:ext cx="3048265" cy="4708942"/>
          </a:xfrm>
          <a:prstGeom prst="roundRect">
            <a:avLst>
              <a:gd name="adj" fmla="val 11601"/>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653186" y="1689619"/>
            <a:ext cx="3048265" cy="4466767"/>
          </a:xfrm>
          <a:prstGeom prst="roundRect">
            <a:avLst>
              <a:gd name="adj" fmla="val 12098"/>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5" name="Picture 5"/>
          <p:cNvPicPr>
            <a:picLocks noChangeAspect="1"/>
          </p:cNvPicPr>
          <p:nvPr/>
        </p:nvPicPr>
        <p:blipFill>
          <a:blip r:embed="rId2"/>
          <a:srcRect l="14000" r="14000"/>
          <a:stretch>
            <a:fillRect/>
          </a:stretch>
        </p:blipFill>
        <p:spPr>
          <a:xfrm>
            <a:off x="652455" y="1326357"/>
            <a:ext cx="3050440" cy="3050440"/>
          </a:xfrm>
          <a:prstGeom prst="roundRect">
            <a:avLst/>
          </a:prstGeom>
        </p:spPr>
      </p:pic>
      <p:pic>
        <p:nvPicPr>
          <p:cNvPr id="6" name="Picture 6"/>
          <p:cNvPicPr>
            <a:picLocks noChangeAspect="1"/>
          </p:cNvPicPr>
          <p:nvPr/>
        </p:nvPicPr>
        <p:blipFill>
          <a:blip r:embed="rId3"/>
          <a:srcRect l="10708" r="10708"/>
          <a:stretch>
            <a:fillRect/>
          </a:stretch>
        </p:blipFill>
        <p:spPr>
          <a:xfrm>
            <a:off x="4533906" y="1327357"/>
            <a:ext cx="3079664" cy="3079664"/>
          </a:xfrm>
          <a:prstGeom prst="roundRect">
            <a:avLst/>
          </a:prstGeom>
        </p:spPr>
      </p:pic>
      <p:pic>
        <p:nvPicPr>
          <p:cNvPr id="7" name="Picture 7"/>
          <p:cNvPicPr>
            <a:picLocks noChangeAspect="1"/>
          </p:cNvPicPr>
          <p:nvPr/>
        </p:nvPicPr>
        <p:blipFill>
          <a:blip r:embed="rId4"/>
          <a:srcRect l="13250" r="13250"/>
          <a:stretch>
            <a:fillRect/>
          </a:stretch>
        </p:blipFill>
        <p:spPr>
          <a:xfrm>
            <a:off x="8429970" y="1327357"/>
            <a:ext cx="3079664" cy="3079664"/>
          </a:xfrm>
          <a:prstGeom prst="roundRect">
            <a:avLst/>
          </a:prstGeom>
        </p:spPr>
      </p:pic>
      <p:sp>
        <p:nvSpPr>
          <p:cNvPr id="8" name="TextBox 8"/>
          <p:cNvSpPr txBox="1"/>
          <p:nvPr/>
        </p:nvSpPr>
        <p:spPr>
          <a:xfrm>
            <a:off x="769054" y="4543292"/>
            <a:ext cx="2822670"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财产分配应当公平、合理，确保双方当事人的合法权益得到保障。</a:t>
            </a:r>
          </a:p>
        </p:txBody>
      </p:sp>
      <p:sp>
        <p:nvSpPr>
          <p:cNvPr id="9" name="TextBox 9"/>
          <p:cNvSpPr txBox="1"/>
          <p:nvPr/>
        </p:nvSpPr>
        <p:spPr>
          <a:xfrm>
            <a:off x="4695472" y="4543292"/>
            <a:ext cx="2822670"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在分配财产时，应充分考虑夫妻双方在婚姻期间的贡献、收入状况、财产来源等因素。</a:t>
            </a:r>
          </a:p>
        </p:txBody>
      </p:sp>
      <p:sp>
        <p:nvSpPr>
          <p:cNvPr id="10" name="TextBox 10"/>
          <p:cNvSpPr txBox="1"/>
          <p:nvPr/>
        </p:nvSpPr>
        <p:spPr>
          <a:xfrm>
            <a:off x="8618990" y="4543292"/>
            <a:ext cx="2822670"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对于共同财产，应按照各自的比例进行分配，确保分配的公正性。</a:t>
            </a:r>
          </a:p>
        </p:txBody>
      </p:sp>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公平合理原则</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2789747" y="1388509"/>
            <a:ext cx="8008040" cy="126796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3467252" y="1671934"/>
            <a:ext cx="7220692"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在离婚协议书中，应关注弱势方的利益，尤其是妇女、儿童等群体的权益保护。</a:t>
            </a:r>
          </a:p>
        </p:txBody>
      </p:sp>
      <p:sp>
        <p:nvSpPr>
          <p:cNvPr id="4" name="AutoShape 4"/>
          <p:cNvSpPr/>
          <p:nvPr/>
        </p:nvSpPr>
        <p:spPr>
          <a:xfrm>
            <a:off x="1491031" y="3030193"/>
            <a:ext cx="8008040" cy="1267968"/>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1643863" y="3325809"/>
            <a:ext cx="7220692"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在财产分配过程中，应适当照顾弱势方的生活需要和经济状况，确保其基本生活得到保障。</a:t>
            </a:r>
          </a:p>
        </p:txBody>
      </p:sp>
      <p:pic>
        <p:nvPicPr>
          <p:cNvPr id="6" name="Picture 6"/>
          <p:cNvPicPr>
            <a:picLocks noChangeAspect="1"/>
          </p:cNvPicPr>
          <p:nvPr/>
        </p:nvPicPr>
        <p:blipFill>
          <a:blip r:embed="rId2"/>
          <a:srcRect t="21899" b="21899"/>
          <a:stretch>
            <a:fillRect/>
          </a:stretch>
        </p:blipFill>
        <p:spPr>
          <a:xfrm>
            <a:off x="539110" y="1388510"/>
            <a:ext cx="2256056" cy="1267968"/>
          </a:xfrm>
          <a:prstGeom prst="rect">
            <a:avLst/>
          </a:prstGeom>
        </p:spPr>
      </p:pic>
      <p:pic>
        <p:nvPicPr>
          <p:cNvPr id="7" name="Picture 7"/>
          <p:cNvPicPr>
            <a:picLocks noChangeAspect="1"/>
          </p:cNvPicPr>
          <p:nvPr/>
        </p:nvPicPr>
        <p:blipFill>
          <a:blip r:embed="rId3"/>
          <a:srcRect t="21899" b="21899"/>
          <a:stretch>
            <a:fillRect/>
          </a:stretch>
        </p:blipFill>
        <p:spPr>
          <a:xfrm>
            <a:off x="9486879" y="3030193"/>
            <a:ext cx="2256056" cy="1267968"/>
          </a:xfrm>
          <a:prstGeom prst="rect">
            <a:avLst/>
          </a:prstGeom>
        </p:spPr>
      </p:pic>
      <p:sp>
        <p:nvSpPr>
          <p:cNvPr id="8" name="AutoShape 8"/>
          <p:cNvSpPr/>
          <p:nvPr/>
        </p:nvSpPr>
        <p:spPr>
          <a:xfrm>
            <a:off x="2795409" y="4664094"/>
            <a:ext cx="8008040" cy="126796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TextBox 9"/>
          <p:cNvSpPr txBox="1"/>
          <p:nvPr/>
        </p:nvSpPr>
        <p:spPr>
          <a:xfrm>
            <a:off x="3472914" y="4947518"/>
            <a:ext cx="7220692"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对于因家庭暴力、重婚等过错导致离婚的，应在财产分配上对无过错方予以适当照顾。</a:t>
            </a:r>
          </a:p>
        </p:txBody>
      </p:sp>
      <p:pic>
        <p:nvPicPr>
          <p:cNvPr id="10" name="Picture 10"/>
          <p:cNvPicPr>
            <a:picLocks noChangeAspect="1"/>
          </p:cNvPicPr>
          <p:nvPr/>
        </p:nvPicPr>
        <p:blipFill>
          <a:blip r:embed="rId4"/>
          <a:srcRect t="28924" b="28924"/>
          <a:stretch>
            <a:fillRect/>
          </a:stretch>
        </p:blipFill>
        <p:spPr>
          <a:xfrm>
            <a:off x="544772" y="4664093"/>
            <a:ext cx="2256056" cy="1267968"/>
          </a:xfrm>
          <a:prstGeom prst="rect">
            <a:avLst/>
          </a:prstGeom>
        </p:spPr>
      </p:pic>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保护弱势方原则</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cxnSp>
        <p:nvCxnSpPr>
          <p:cNvPr id="2" name="Connector 2"/>
          <p:cNvCxnSpPr/>
          <p:nvPr/>
        </p:nvCxnSpPr>
        <p:spPr>
          <a:xfrm>
            <a:off x="916780" y="4201877"/>
            <a:ext cx="10213108" cy="0"/>
          </a:xfrm>
          <a:prstGeom prst="line">
            <a:avLst/>
          </a:prstGeom>
          <a:ln w="9525">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sp>
        <p:nvSpPr>
          <p:cNvPr id="3" name="AutoShape 3"/>
          <p:cNvSpPr/>
          <p:nvPr/>
        </p:nvSpPr>
        <p:spPr>
          <a:xfrm>
            <a:off x="2187305" y="3956762"/>
            <a:ext cx="490229" cy="490229"/>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a:off x="2285351" y="4054808"/>
            <a:ext cx="294138" cy="294138"/>
          </a:xfrm>
          <a:custGeom>
            <a:rect l="l" t="t" r="r" b="b"/>
            <a:pathLst>
              <a:path w="304800" h="304800">
                <a:moveTo>
                  <a:pt x="152400" y="0"/>
                </a:moveTo>
                <a:cubicBezTo>
                  <a:pt x="68237" y="0"/>
                  <a:pt x="0" y="68237"/>
                  <a:pt x="0" y="152400"/>
                </a:cubicBezTo>
                <a:cubicBezTo>
                  <a:pt x="0" y="236563"/>
                  <a:pt x="68237" y="304800"/>
                  <a:pt x="152400" y="304800"/>
                </a:cubicBezTo>
                <a:cubicBezTo>
                  <a:pt x="236563" y="304800"/>
                  <a:pt x="304800" y="236563"/>
                  <a:pt x="304800" y="152400"/>
                </a:cubicBezTo>
                <a:cubicBezTo>
                  <a:pt x="304800" y="68237"/>
                  <a:pt x="236563" y="0"/>
                  <a:pt x="152400" y="0"/>
                </a:cubicBezTo>
                <a:close/>
                <a:moveTo>
                  <a:pt x="128778" y="222723"/>
                </a:moveTo>
                <a:lnTo>
                  <a:pt x="58655" y="152591"/>
                </a:lnTo>
                <a:lnTo>
                  <a:pt x="85592" y="125654"/>
                </a:lnTo>
                <a:lnTo>
                  <a:pt x="128768" y="168850"/>
                </a:lnTo>
                <a:lnTo>
                  <a:pt x="220370" y="77248"/>
                </a:lnTo>
                <a:lnTo>
                  <a:pt x="247307" y="104184"/>
                </a:lnTo>
                <a:lnTo>
                  <a:pt x="128778" y="222723"/>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5778219" y="3956762"/>
            <a:ext cx="490229" cy="490229"/>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7888549" y="4690831"/>
            <a:ext cx="3486590"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alpha val="100000"/>
                  </a:schemeClr>
                </a:solidFill>
                <a:latin typeface="Microsoft Yahei"/>
                <a:ea typeface="Microsoft Yahei"/>
                <a:cs typeface="Microsoft Yahei"/>
              </a:rPr>
              <a:t>法院或调解机构在审查离婚协议书时，应尊重当事人的约定，除非存在违法或显失公平等情形，否则不应轻易否定当事人的意愿。</a:t>
            </a:r>
          </a:p>
        </p:txBody>
      </p:sp>
      <p:sp>
        <p:nvSpPr>
          <p:cNvPr id="7" name="AutoShape 7"/>
          <p:cNvSpPr/>
          <p:nvPr/>
        </p:nvSpPr>
        <p:spPr>
          <a:xfrm>
            <a:off x="9371589" y="3956762"/>
            <a:ext cx="490229" cy="490229"/>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5847668" y="4026211"/>
            <a:ext cx="351331" cy="351331"/>
          </a:xfrm>
          <a:custGeom>
            <a:rect l="l" t="t" r="r" b="b"/>
            <a:pathLst>
              <a:path w="304800" h="304800">
                <a:moveTo>
                  <a:pt x="147180" y="28632"/>
                </a:moveTo>
                <a:lnTo>
                  <a:pt x="19907" y="83468"/>
                </a:lnTo>
                <a:lnTo>
                  <a:pt x="147304" y="137874"/>
                </a:lnTo>
                <a:lnTo>
                  <a:pt x="276015" y="83344"/>
                </a:lnTo>
                <a:lnTo>
                  <a:pt x="147180" y="28632"/>
                </a:lnTo>
                <a:close/>
                <a:moveTo>
                  <a:pt x="152400" y="144723"/>
                </a:moveTo>
                <a:lnTo>
                  <a:pt x="152400" y="276168"/>
                </a:lnTo>
                <a:lnTo>
                  <a:pt x="276177" y="217408"/>
                </a:lnTo>
                <a:lnTo>
                  <a:pt x="276177" y="92145"/>
                </a:lnTo>
                <a:lnTo>
                  <a:pt x="152400" y="144723"/>
                </a:lnTo>
                <a:close/>
                <a:moveTo>
                  <a:pt x="19098" y="217408"/>
                </a:moveTo>
                <a:lnTo>
                  <a:pt x="143294" y="276168"/>
                </a:lnTo>
                <a:lnTo>
                  <a:pt x="143294" y="144723"/>
                </a:lnTo>
                <a:lnTo>
                  <a:pt x="19098" y="92145"/>
                </a:lnTo>
                <a:lnTo>
                  <a:pt x="19098" y="217408"/>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Freeform 9"/>
          <p:cNvSpPr/>
          <p:nvPr/>
        </p:nvSpPr>
        <p:spPr>
          <a:xfrm>
            <a:off x="9469635" y="4054808"/>
            <a:ext cx="294138" cy="294138"/>
          </a:xfrm>
          <a:custGeom>
            <a:rect l="l" t="t" r="r" b="b"/>
            <a:pathLst>
              <a:path w="304800" h="304800">
                <a:moveTo>
                  <a:pt x="304800" y="171155"/>
                </a:moveTo>
                <a:lnTo>
                  <a:pt x="304800" y="133055"/>
                </a:lnTo>
                <a:lnTo>
                  <a:pt x="259261" y="114081"/>
                </a:lnTo>
                <a:cubicBezTo>
                  <a:pt x="257994" y="110509"/>
                  <a:pt x="256661" y="107051"/>
                  <a:pt x="255022" y="103661"/>
                </a:cubicBezTo>
                <a:lnTo>
                  <a:pt x="273406" y="57893"/>
                </a:lnTo>
                <a:lnTo>
                  <a:pt x="246459" y="30956"/>
                </a:lnTo>
                <a:lnTo>
                  <a:pt x="201101" y="49635"/>
                </a:lnTo>
                <a:cubicBezTo>
                  <a:pt x="197644" y="47958"/>
                  <a:pt x="194110" y="46549"/>
                  <a:pt x="190462" y="45244"/>
                </a:cubicBezTo>
                <a:lnTo>
                  <a:pt x="171155" y="0"/>
                </a:lnTo>
                <a:lnTo>
                  <a:pt x="133055" y="0"/>
                </a:lnTo>
                <a:lnTo>
                  <a:pt x="114224" y="45091"/>
                </a:lnTo>
                <a:cubicBezTo>
                  <a:pt x="110433" y="46434"/>
                  <a:pt x="106785" y="47844"/>
                  <a:pt x="103175" y="49559"/>
                </a:cubicBezTo>
                <a:lnTo>
                  <a:pt x="57893" y="31366"/>
                </a:lnTo>
                <a:lnTo>
                  <a:pt x="30956" y="58303"/>
                </a:lnTo>
                <a:lnTo>
                  <a:pt x="49416" y="103175"/>
                </a:lnTo>
                <a:cubicBezTo>
                  <a:pt x="47625" y="106861"/>
                  <a:pt x="46177" y="110614"/>
                  <a:pt x="44796" y="114491"/>
                </a:cubicBezTo>
                <a:lnTo>
                  <a:pt x="0" y="133645"/>
                </a:lnTo>
                <a:lnTo>
                  <a:pt x="0" y="171745"/>
                </a:lnTo>
                <a:lnTo>
                  <a:pt x="44834" y="190424"/>
                </a:lnTo>
                <a:cubicBezTo>
                  <a:pt x="46215" y="194291"/>
                  <a:pt x="47701" y="198053"/>
                  <a:pt x="49482" y="201740"/>
                </a:cubicBezTo>
                <a:lnTo>
                  <a:pt x="31366" y="246907"/>
                </a:lnTo>
                <a:lnTo>
                  <a:pt x="58303" y="273844"/>
                </a:lnTo>
                <a:lnTo>
                  <a:pt x="103289" y="255318"/>
                </a:lnTo>
                <a:cubicBezTo>
                  <a:pt x="106899" y="257032"/>
                  <a:pt x="110585" y="258404"/>
                  <a:pt x="114376" y="259709"/>
                </a:cubicBezTo>
                <a:lnTo>
                  <a:pt x="133645" y="304800"/>
                </a:lnTo>
                <a:lnTo>
                  <a:pt x="171745" y="304800"/>
                </a:lnTo>
                <a:lnTo>
                  <a:pt x="190605" y="259480"/>
                </a:lnTo>
                <a:cubicBezTo>
                  <a:pt x="194215" y="258137"/>
                  <a:pt x="197787" y="256727"/>
                  <a:pt x="201206" y="255089"/>
                </a:cubicBezTo>
                <a:lnTo>
                  <a:pt x="246898" y="273396"/>
                </a:lnTo>
                <a:lnTo>
                  <a:pt x="273834" y="246459"/>
                </a:lnTo>
                <a:lnTo>
                  <a:pt x="255079" y="200997"/>
                </a:lnTo>
                <a:cubicBezTo>
                  <a:pt x="256680" y="197577"/>
                  <a:pt x="257985" y="194110"/>
                  <a:pt x="259251" y="190576"/>
                </a:cubicBezTo>
                <a:lnTo>
                  <a:pt x="304800" y="171155"/>
                </a:lnTo>
                <a:close/>
                <a:moveTo>
                  <a:pt x="152105" y="209550"/>
                </a:moveTo>
                <a:cubicBezTo>
                  <a:pt x="120558" y="209550"/>
                  <a:pt x="94955" y="183947"/>
                  <a:pt x="94955" y="152400"/>
                </a:cubicBezTo>
                <a:cubicBezTo>
                  <a:pt x="94955" y="120853"/>
                  <a:pt x="120558" y="95250"/>
                  <a:pt x="152105" y="95250"/>
                </a:cubicBezTo>
                <a:cubicBezTo>
                  <a:pt x="183652" y="95250"/>
                  <a:pt x="209255" y="120853"/>
                  <a:pt x="209255" y="152400"/>
                </a:cubicBezTo>
                <a:cubicBezTo>
                  <a:pt x="209255" y="183947"/>
                  <a:pt x="183652" y="209550"/>
                  <a:pt x="152105" y="20955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TextBox 10"/>
          <p:cNvSpPr txBox="1"/>
          <p:nvPr/>
        </p:nvSpPr>
        <p:spPr>
          <a:xfrm>
            <a:off x="689125" y="4690831"/>
            <a:ext cx="3486590"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alpha val="100000"/>
                  </a:schemeClr>
                </a:solidFill>
                <a:latin typeface="Microsoft Yahei"/>
                <a:ea typeface="Microsoft Yahei"/>
                <a:cs typeface="Microsoft Yahei"/>
              </a:rPr>
              <a:t>离婚协议书应尊重双方当事人的真实意愿，允许当事人在法律范围内自主协商财产分配方案。</a:t>
            </a:r>
          </a:p>
        </p:txBody>
      </p:sp>
      <p:sp>
        <p:nvSpPr>
          <p:cNvPr id="11" name="TextBox 11"/>
          <p:cNvSpPr txBox="1"/>
          <p:nvPr/>
        </p:nvSpPr>
        <p:spPr>
          <a:xfrm>
            <a:off x="4401959" y="4690831"/>
            <a:ext cx="3486590"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alpha val="100000"/>
                  </a:schemeClr>
                </a:solidFill>
                <a:latin typeface="Microsoft Yahei"/>
                <a:ea typeface="Microsoft Yahei"/>
                <a:cs typeface="Microsoft Yahei"/>
              </a:rPr>
              <a:t>在协商过程中，双方应充分沟通、理性表达诉求，并寻求共识。</a:t>
            </a:r>
          </a:p>
        </p:txBody>
      </p:sp>
      <p:pic>
        <p:nvPicPr>
          <p:cNvPr id="12" name="Picture 12"/>
          <p:cNvPicPr>
            <a:picLocks noChangeAspect="1"/>
          </p:cNvPicPr>
          <p:nvPr/>
        </p:nvPicPr>
        <p:blipFill>
          <a:blip r:embed="rId2"/>
          <a:srcRect t="16071" b="16071"/>
          <a:stretch>
            <a:fillRect/>
          </a:stretch>
        </p:blipFill>
        <p:spPr>
          <a:xfrm>
            <a:off x="734949" y="1334615"/>
            <a:ext cx="3413760" cy="2316480"/>
          </a:xfrm>
          <a:prstGeom prst="rect">
            <a:avLst/>
          </a:prstGeom>
        </p:spPr>
      </p:pic>
      <p:pic>
        <p:nvPicPr>
          <p:cNvPr id="13" name="Picture 13"/>
          <p:cNvPicPr>
            <a:picLocks noChangeAspect="1"/>
          </p:cNvPicPr>
          <p:nvPr/>
        </p:nvPicPr>
        <p:blipFill>
          <a:blip r:embed="rId3"/>
          <a:srcRect t="16071" b="16071"/>
          <a:stretch>
            <a:fillRect/>
          </a:stretch>
        </p:blipFill>
        <p:spPr>
          <a:xfrm>
            <a:off x="4316454" y="1334615"/>
            <a:ext cx="3413760" cy="2316480"/>
          </a:xfrm>
          <a:prstGeom prst="rect">
            <a:avLst/>
          </a:prstGeom>
        </p:spPr>
      </p:pic>
      <p:pic>
        <p:nvPicPr>
          <p:cNvPr id="14" name="Picture 14"/>
          <p:cNvPicPr>
            <a:picLocks noChangeAspect="1"/>
          </p:cNvPicPr>
          <p:nvPr/>
        </p:nvPicPr>
        <p:blipFill>
          <a:blip r:embed="rId4"/>
          <a:srcRect t="16071" b="16071"/>
          <a:stretch>
            <a:fillRect/>
          </a:stretch>
        </p:blipFill>
        <p:spPr>
          <a:xfrm>
            <a:off x="7897958" y="1334615"/>
            <a:ext cx="3413760" cy="2316480"/>
          </a:xfrm>
          <a:prstGeom prst="rect">
            <a:avLst/>
          </a:prstGeom>
        </p:spPr>
      </p:pic>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尊重当事人意愿原则</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219200" y="1341120"/>
            <a:ext cx="7052881"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7650" b="1">
                <a:solidFill>
                  <a:schemeClr val="accent4">
                    <a:alpha val="100000"/>
                  </a:schemeClr>
                </a:solidFill>
                <a:latin typeface="Microsoft Yahei"/>
                <a:ea typeface="Microsoft Yahei"/>
                <a:cs typeface="Microsoft Yahei"/>
              </a:rPr>
              <a:t>03</a:t>
            </a:r>
          </a:p>
        </p:txBody>
      </p:sp>
      <p:sp>
        <p:nvSpPr>
          <p:cNvPr id="3" name="TextBox 3"/>
          <p:cNvSpPr txBox="1"/>
          <p:nvPr/>
        </p:nvSpPr>
        <p:spPr>
          <a:xfrm>
            <a:off x="1219200" y="2926080"/>
            <a:ext cx="9122662"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3825">
                <a:solidFill>
                  <a:schemeClr val="accent4">
                    <a:alpha val="100000"/>
                  </a:schemeClr>
                </a:solidFill>
                <a:latin typeface="Microsoft Yahei"/>
                <a:ea typeface="Microsoft Yahei"/>
                <a:cs typeface="Microsoft Yahei"/>
              </a:rPr>
              <a:t>夫妻共同财产认定与分割</a:t>
            </a: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3485416" y="3075841"/>
            <a:ext cx="1954703" cy="196961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5660673" y="3426081"/>
            <a:ext cx="2699191" cy="271978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288494" y="1513149"/>
            <a:ext cx="1721774" cy="172177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280421" y="2711491"/>
            <a:ext cx="3039989" cy="1257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1500">
                <a:solidFill>
                  <a:schemeClr val="dk1">
                    <a:alpha val="100000"/>
                  </a:schemeClr>
                </a:solidFill>
                <a:latin typeface="Microsoft Yahei"/>
                <a:ea typeface="Microsoft Yahei"/>
                <a:cs typeface="Microsoft Yahei"/>
              </a:rPr>
              <a:t>包括工资、奖金、经营收益等，除非另有约定，一般视为夫妻共同财产。</a:t>
            </a:r>
          </a:p>
        </p:txBody>
      </p:sp>
      <p:pic>
        <p:nvPicPr>
          <p:cNvPr id="6" name="Picture 6"/>
          <p:cNvPicPr>
            <a:picLocks noChangeAspect="1"/>
          </p:cNvPicPr>
          <p:nvPr/>
        </p:nvPicPr>
        <p:blipFill>
          <a:blip r:embed="rId2"/>
          <a:srcRect l="12500" r="12500"/>
          <a:stretch>
            <a:fillRect/>
          </a:stretch>
        </p:blipFill>
        <p:spPr>
          <a:xfrm>
            <a:off x="5399254" y="1623909"/>
            <a:ext cx="1500254" cy="1500254"/>
          </a:xfrm>
          <a:prstGeom prst="ellipse">
            <a:avLst/>
          </a:prstGeom>
        </p:spPr>
      </p:pic>
      <p:sp>
        <p:nvSpPr>
          <p:cNvPr id="7" name="TextBox 7"/>
          <p:cNvSpPr txBox="1"/>
          <p:nvPr/>
        </p:nvSpPr>
        <p:spPr>
          <a:xfrm>
            <a:off x="613814" y="2226284"/>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77000"/>
              </a:lnSpc>
            </a:pPr>
            <a:r>
              <a:rPr lang="en-US" sz="2325" b="1">
                <a:solidFill>
                  <a:schemeClr val="accent1">
                    <a:alpha val="100000"/>
                  </a:schemeClr>
                </a:solidFill>
                <a:latin typeface="Microsoft Yahei"/>
                <a:ea typeface="Microsoft Yahei"/>
                <a:cs typeface="Microsoft Yahei"/>
              </a:rPr>
              <a:t>婚姻期间所得收入</a:t>
            </a:r>
          </a:p>
        </p:txBody>
      </p:sp>
      <p:sp>
        <p:nvSpPr>
          <p:cNvPr id="8" name="TextBox 8"/>
          <p:cNvSpPr txBox="1"/>
          <p:nvPr/>
        </p:nvSpPr>
        <p:spPr>
          <a:xfrm>
            <a:off x="7300757" y="1971492"/>
            <a:ext cx="3121877"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婚姻期间购买的房产，无论登记在谁的名下，通常视为夫妻共同财产。但需注意，部分情况下可能存在例外。</a:t>
            </a:r>
          </a:p>
        </p:txBody>
      </p:sp>
      <p:sp>
        <p:nvSpPr>
          <p:cNvPr id="9" name="TextBox 9"/>
          <p:cNvSpPr txBox="1"/>
          <p:nvPr/>
        </p:nvSpPr>
        <p:spPr>
          <a:xfrm>
            <a:off x="7300757" y="1513149"/>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房产</a:t>
            </a:r>
          </a:p>
        </p:txBody>
      </p:sp>
      <p:pic>
        <p:nvPicPr>
          <p:cNvPr id="10" name="Picture 10"/>
          <p:cNvPicPr>
            <a:picLocks noChangeAspect="1"/>
          </p:cNvPicPr>
          <p:nvPr/>
        </p:nvPicPr>
        <p:blipFill>
          <a:blip r:embed="rId3"/>
          <a:srcRect l="12500" r="12500"/>
          <a:stretch>
            <a:fillRect/>
          </a:stretch>
        </p:blipFill>
        <p:spPr>
          <a:xfrm>
            <a:off x="5820154" y="3595858"/>
            <a:ext cx="2380229" cy="2380229"/>
          </a:xfrm>
          <a:prstGeom prst="ellipse">
            <a:avLst/>
          </a:prstGeom>
        </p:spPr>
      </p:pic>
      <p:pic>
        <p:nvPicPr>
          <p:cNvPr id="11" name="Picture 11"/>
          <p:cNvPicPr>
            <a:picLocks noChangeAspect="1"/>
          </p:cNvPicPr>
          <p:nvPr/>
        </p:nvPicPr>
        <p:blipFill>
          <a:blip r:embed="rId4"/>
          <a:srcRect l="15083" r="15083"/>
          <a:stretch>
            <a:fillRect/>
          </a:stretch>
        </p:blipFill>
        <p:spPr>
          <a:xfrm>
            <a:off x="3637042" y="3234923"/>
            <a:ext cx="1651452" cy="1651452"/>
          </a:xfrm>
          <a:prstGeom prst="ellipse">
            <a:avLst/>
          </a:prstGeom>
        </p:spPr>
      </p:pic>
      <p:sp>
        <p:nvSpPr>
          <p:cNvPr id="12" name="TextBox 12"/>
          <p:cNvSpPr txBox="1"/>
          <p:nvPr/>
        </p:nvSpPr>
        <p:spPr>
          <a:xfrm>
            <a:off x="8621512" y="4777233"/>
            <a:ext cx="3219450" cy="1257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如车辆、家具、家电等，根据购买时间和资金来源等因素综合判断是否为夫妻共同财产。</a:t>
            </a:r>
          </a:p>
        </p:txBody>
      </p:sp>
      <p:sp>
        <p:nvSpPr>
          <p:cNvPr id="13" name="TextBox 13"/>
          <p:cNvSpPr txBox="1"/>
          <p:nvPr/>
        </p:nvSpPr>
        <p:spPr>
          <a:xfrm>
            <a:off x="8621512" y="4318890"/>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其他财产</a:t>
            </a:r>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夫妻共同财产认定标准</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t="16566" b="16566"/>
          <a:stretch>
            <a:fillRect/>
          </a:stretch>
        </p:blipFill>
        <p:spPr>
          <a:xfrm>
            <a:off x="3909691" y="1250241"/>
            <a:ext cx="7848600" cy="5248275"/>
          </a:xfrm>
          <a:prstGeom prst="rect">
            <a:avLst/>
          </a:prstGeom>
        </p:spPr>
      </p:pic>
      <p:sp>
        <p:nvSpPr>
          <p:cNvPr id="3" name="AutoShape 3"/>
          <p:cNvSpPr/>
          <p:nvPr/>
        </p:nvSpPr>
        <p:spPr>
          <a:xfrm>
            <a:off x="466496" y="3766754"/>
            <a:ext cx="3974251" cy="2472718"/>
          </a:xfrm>
          <a:prstGeom prst="rect">
            <a:avLst/>
          </a:prstGeom>
          <a:solidFill>
            <a:schemeClr val="accent1">
              <a:lumMod val="75000"/>
              <a:alpha val="76862"/>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63624" y="1824409"/>
            <a:ext cx="2936423" cy="1604591"/>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chemeClr val="dk1">
                    <a:alpha val="100000"/>
                  </a:schemeClr>
                </a:solidFill>
                <a:latin typeface="Microsoft Yahei"/>
                <a:ea typeface="Microsoft Yahei"/>
                <a:cs typeface="Microsoft Yahei"/>
              </a:rPr>
              <a:t>双方自愿协商，达成一致意见后进行分割。此方式较为灵活，可根据双方实际情况进行个性化安排。</a:t>
            </a:r>
            <a:endParaRPr lang="en-US" sz="1100"/>
          </a:p>
        </p:txBody>
      </p:sp>
      <p:sp>
        <p:nvSpPr>
          <p:cNvPr id="5" name="AutoShape 5"/>
          <p:cNvSpPr/>
          <p:nvPr/>
        </p:nvSpPr>
        <p:spPr>
          <a:xfrm>
            <a:off x="601724" y="4315960"/>
            <a:ext cx="3052052" cy="1604591"/>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rgbClr val="FFFFFF">
                    <a:alpha val="100000"/>
                  </a:srgbClr>
                </a:solidFill>
                <a:latin typeface="Microsoft Yahei"/>
                <a:ea typeface="Microsoft Yahei"/>
                <a:cs typeface="Microsoft Yahei"/>
              </a:rPr>
              <a:t>若双方无法达成协议，可向法院提起诉讼，由法院根据法律规定和实际情况进行判决。通常遵循公平原则，考虑双方贡献、需求等因素。</a:t>
            </a:r>
            <a:endParaRPr lang="en-US" sz="1100"/>
          </a:p>
        </p:txBody>
      </p:sp>
      <p:grpSp>
        <p:nvGrpSpPr>
          <p:cNvPr id="6" name="Group 6"/>
          <p:cNvGrpSpPr/>
          <p:nvPr/>
        </p:nvGrpSpPr>
        <p:grpSpPr>
          <a:xfrm>
            <a:off x="454963" y="93878"/>
            <a:ext cx="10641129" cy="914400"/>
            <a:chOff x="454963" y="93878"/>
            <a:chExt cx="10641129" cy="914400"/>
          </a:xfrm>
        </p:grpSpPr>
        <p:sp>
          <p:nvSpPr>
            <p:cNvPr id="7" name="AutoShape 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TextBox 2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夫妻共同财产分割方法</a:t>
              </a:r>
            </a:p>
          </p:txBody>
        </p:sp>
      </p:grpSp>
      <p:sp>
        <p:nvSpPr>
          <p:cNvPr id="28" name="AutoShape 28"/>
          <p:cNvSpPr/>
          <p:nvPr/>
        </p:nvSpPr>
        <p:spPr>
          <a:xfrm>
            <a:off x="601724" y="3976765"/>
            <a:ext cx="2936423" cy="33919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rgbClr val="FFFFFF">
                    <a:alpha val="100000"/>
                  </a:srgbClr>
                </a:solidFill>
                <a:latin typeface="Microsoft Yahei"/>
                <a:ea typeface="Microsoft Yahei"/>
                <a:cs typeface="Microsoft Yahei"/>
              </a:rPr>
              <a:t>判决分割</a:t>
            </a:r>
            <a:endParaRPr lang="en-US" sz="1100"/>
          </a:p>
        </p:txBody>
      </p:sp>
      <p:sp>
        <p:nvSpPr>
          <p:cNvPr id="29" name="AutoShape 29"/>
          <p:cNvSpPr/>
          <p:nvPr/>
        </p:nvSpPr>
        <p:spPr>
          <a:xfrm>
            <a:off x="563624" y="1405309"/>
            <a:ext cx="2936423" cy="33919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chemeClr val="accent1">
                    <a:alpha val="100000"/>
                  </a:schemeClr>
                </a:solidFill>
                <a:latin typeface="Microsoft Yahei"/>
                <a:ea typeface="Microsoft Yahei"/>
                <a:cs typeface="Microsoft Yahei"/>
              </a:rPr>
              <a:t>协议分割</a:t>
            </a:r>
            <a:endParaRPr lang="en-US" sz="1100"/>
          </a:p>
        </p:txBody>
      </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3629637" y="1434871"/>
            <a:ext cx="638131" cy="63813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3764381" y="1569615"/>
            <a:ext cx="368642" cy="36864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4" name="Connector 4"/>
          <p:cNvCxnSpPr/>
          <p:nvPr/>
        </p:nvCxnSpPr>
        <p:spPr>
          <a:xfrm flipH="1">
            <a:off x="3948703" y="2073002"/>
            <a:ext cx="0" cy="872548"/>
          </a:xfrm>
          <a:prstGeom prst="line">
            <a:avLst/>
          </a:prstGeom>
          <a:ln w="9525">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sp>
        <p:nvSpPr>
          <p:cNvPr id="5" name="TextBox 5"/>
          <p:cNvSpPr txBox="1"/>
          <p:nvPr/>
        </p:nvSpPr>
        <p:spPr>
          <a:xfrm>
            <a:off x="4406789" y="1220516"/>
            <a:ext cx="689129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一方过错导致的离婚</a:t>
            </a:r>
          </a:p>
        </p:txBody>
      </p:sp>
      <p:sp>
        <p:nvSpPr>
          <p:cNvPr id="6" name="TextBox 6"/>
          <p:cNvSpPr txBox="1"/>
          <p:nvPr/>
        </p:nvSpPr>
        <p:spPr>
          <a:xfrm>
            <a:off x="4406789" y="1769156"/>
            <a:ext cx="6891292"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如重婚、家庭暴力等，无过错方有权请求损害赔偿，并在财产分割时得到适当照顾。</a:t>
            </a:r>
          </a:p>
        </p:txBody>
      </p:sp>
      <p:sp>
        <p:nvSpPr>
          <p:cNvPr id="7" name="AutoShape 7"/>
          <p:cNvSpPr/>
          <p:nvPr/>
        </p:nvSpPr>
        <p:spPr>
          <a:xfrm>
            <a:off x="-545608" y="2453663"/>
            <a:ext cx="3870955" cy="3870955"/>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8" name="Picture 8"/>
          <p:cNvPicPr>
            <a:picLocks noChangeAspect="1"/>
          </p:cNvPicPr>
          <p:nvPr/>
        </p:nvPicPr>
        <p:blipFill>
          <a:blip r:embed="rId2">
            <a:alphaModFix/>
          </a:blip>
          <a:srcRect l="16125" r="16125"/>
          <a:stretch>
            <a:fillRect/>
          </a:stretch>
        </p:blipFill>
        <p:spPr>
          <a:xfrm>
            <a:off x="-344549" y="2654723"/>
            <a:ext cx="3468836" cy="3468836"/>
          </a:xfrm>
          <a:prstGeom prst="ellipse">
            <a:avLst/>
          </a:prstGeom>
        </p:spPr>
      </p:pic>
      <p:sp>
        <p:nvSpPr>
          <p:cNvPr id="9" name="AutoShape 9"/>
          <p:cNvSpPr/>
          <p:nvPr/>
        </p:nvSpPr>
        <p:spPr>
          <a:xfrm>
            <a:off x="3629637" y="3155196"/>
            <a:ext cx="638131" cy="63813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3764381" y="3289940"/>
            <a:ext cx="368642" cy="36864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1" name="Connector 11"/>
          <p:cNvCxnSpPr/>
          <p:nvPr/>
        </p:nvCxnSpPr>
        <p:spPr>
          <a:xfrm flipH="1">
            <a:off x="3948703" y="3793327"/>
            <a:ext cx="0" cy="872548"/>
          </a:xfrm>
          <a:prstGeom prst="line">
            <a:avLst/>
          </a:prstGeom>
          <a:ln w="9525">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sp>
        <p:nvSpPr>
          <p:cNvPr id="12" name="TextBox 12"/>
          <p:cNvSpPr txBox="1"/>
          <p:nvPr/>
        </p:nvSpPr>
        <p:spPr>
          <a:xfrm>
            <a:off x="4406789" y="2940841"/>
            <a:ext cx="689129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隐藏、转移、变卖、毁损夫妻共同财产</a:t>
            </a:r>
          </a:p>
        </p:txBody>
      </p:sp>
      <p:sp>
        <p:nvSpPr>
          <p:cNvPr id="13" name="TextBox 13"/>
          <p:cNvSpPr txBox="1"/>
          <p:nvPr/>
        </p:nvSpPr>
        <p:spPr>
          <a:xfrm>
            <a:off x="4406789" y="3489481"/>
            <a:ext cx="6891292"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一方发现对方有上述行为时，可向法院提起诉讼，请求再次分割夫妻共同财产。</a:t>
            </a:r>
          </a:p>
        </p:txBody>
      </p:sp>
      <p:sp>
        <p:nvSpPr>
          <p:cNvPr id="14" name="AutoShape 14"/>
          <p:cNvSpPr/>
          <p:nvPr/>
        </p:nvSpPr>
        <p:spPr>
          <a:xfrm>
            <a:off x="3629637" y="4875521"/>
            <a:ext cx="638131" cy="63813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3764381" y="5010265"/>
            <a:ext cx="368642" cy="36864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6" name="Connector 16"/>
          <p:cNvCxnSpPr/>
          <p:nvPr/>
        </p:nvCxnSpPr>
        <p:spPr>
          <a:xfrm flipH="1">
            <a:off x="3948703" y="5513651"/>
            <a:ext cx="0" cy="872548"/>
          </a:xfrm>
          <a:prstGeom prst="line">
            <a:avLst/>
          </a:prstGeom>
          <a:ln w="9525">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sp>
        <p:nvSpPr>
          <p:cNvPr id="17" name="TextBox 17"/>
          <p:cNvSpPr txBox="1"/>
          <p:nvPr/>
        </p:nvSpPr>
        <p:spPr>
          <a:xfrm>
            <a:off x="4406789" y="4661166"/>
            <a:ext cx="689129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债务问题</a:t>
            </a:r>
          </a:p>
        </p:txBody>
      </p:sp>
      <p:sp>
        <p:nvSpPr>
          <p:cNvPr id="18" name="TextBox 18"/>
          <p:cNvSpPr txBox="1"/>
          <p:nvPr/>
        </p:nvSpPr>
        <p:spPr>
          <a:xfrm>
            <a:off x="4406789" y="5209806"/>
            <a:ext cx="6891292"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离婚时，夫妻共同债务应当共同偿还。如共同财产不足清偿或者财产归各自所有的，由双方协议清偿；协议不成的，由法院判决。</a:t>
            </a:r>
          </a:p>
        </p:txBody>
      </p:sp>
      <p:grpSp>
        <p:nvGrpSpPr>
          <p:cNvPr id="19" name="Group 19"/>
          <p:cNvGrpSpPr/>
          <p:nvPr/>
        </p:nvGrpSpPr>
        <p:grpSpPr>
          <a:xfrm>
            <a:off x="454963" y="93878"/>
            <a:ext cx="10641129" cy="914400"/>
            <a:chOff x="454963" y="93878"/>
            <a:chExt cx="10641129" cy="914400"/>
          </a:xfrm>
        </p:grpSpPr>
        <p:sp>
          <p:nvSpPr>
            <p:cNvPr id="20" name="AutoShape 2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TextBox 4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特殊情况处理</a:t>
              </a:r>
            </a:p>
          </p:txBody>
        </p:sp>
      </p:gr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219200" y="1341120"/>
            <a:ext cx="7052881"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7650" b="1">
                <a:solidFill>
                  <a:schemeClr val="accent4">
                    <a:alpha val="100000"/>
                  </a:schemeClr>
                </a:solidFill>
                <a:latin typeface="Microsoft Yahei"/>
                <a:ea typeface="Microsoft Yahei"/>
                <a:cs typeface="Microsoft Yahei"/>
              </a:rPr>
              <a:t>04</a:t>
            </a:r>
          </a:p>
        </p:txBody>
      </p:sp>
      <p:sp>
        <p:nvSpPr>
          <p:cNvPr id="3" name="TextBox 3"/>
          <p:cNvSpPr txBox="1"/>
          <p:nvPr/>
        </p:nvSpPr>
        <p:spPr>
          <a:xfrm>
            <a:off x="1219200" y="2926080"/>
            <a:ext cx="9122662"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3825">
                <a:solidFill>
                  <a:schemeClr val="accent4">
                    <a:alpha val="100000"/>
                  </a:schemeClr>
                </a:solidFill>
                <a:latin typeface="Microsoft Yahei"/>
                <a:ea typeface="Microsoft Yahei"/>
                <a:cs typeface="Microsoft Yahei"/>
              </a:rPr>
              <a:t>个人财产保护与归属问题</a:t>
            </a:r>
          </a:p>
        </p:txBody>
      </p:sp>
    </p:spTree>
  </p:cSld>
  <p:clrMapOvr>
    <a:masterClrMapping/>
  </p:clrMapOvr>
  <p:transition/>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592974" y="2746815"/>
            <a:ext cx="3456116" cy="3055762"/>
          </a:xfrm>
          <a:prstGeom prst="roundRect">
            <a:avLst>
              <a:gd name="adj" fmla="val 12500"/>
            </a:avLst>
          </a:prstGeom>
          <a:solidFill>
            <a:schemeClr val="lt1">
              <a:alpha val="100000"/>
            </a:schemeClr>
          </a:solidFill>
          <a:ln w="19050">
            <a:solidFill>
              <a:schemeClr val="accent1">
                <a:alpha val="100000"/>
              </a:scheme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4367942" y="2746815"/>
            <a:ext cx="3456116" cy="3055762"/>
          </a:xfrm>
          <a:prstGeom prst="roundRect">
            <a:avLst>
              <a:gd name="adj" fmla="val 12500"/>
            </a:avLst>
          </a:prstGeom>
          <a:solidFill>
            <a:schemeClr val="lt1">
              <a:alpha val="100000"/>
            </a:schemeClr>
          </a:solidFill>
          <a:ln w="19050">
            <a:solidFill>
              <a:schemeClr val="accent1">
                <a:alpha val="100000"/>
              </a:scheme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8133696" y="2746815"/>
            <a:ext cx="3456116" cy="3055762"/>
          </a:xfrm>
          <a:prstGeom prst="roundRect">
            <a:avLst>
              <a:gd name="adj" fmla="val 12500"/>
            </a:avLst>
          </a:prstGeom>
          <a:solidFill>
            <a:schemeClr val="lt1">
              <a:alpha val="100000"/>
            </a:schemeClr>
          </a:solidFill>
          <a:ln w="19050">
            <a:solidFill>
              <a:schemeClr val="accent1">
                <a:alpha val="100000"/>
              </a:scheme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rot="-2700000" flipH="1" flipV="1">
            <a:off x="5274866" y="1333321"/>
            <a:ext cx="1642268" cy="1642268"/>
          </a:xfrm>
          <a:prstGeom prst="teardrop">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4583677" y="3404616"/>
            <a:ext cx="3024645" cy="32175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pPr>
            <a:r>
              <a:rPr lang="en-US" sz="2025" b="1">
                <a:solidFill>
                  <a:schemeClr val="accent1">
                    <a:alpha val="100000"/>
                  </a:schemeClr>
                </a:solidFill>
                <a:latin typeface="Microsoft Yahei"/>
                <a:ea typeface="Microsoft Yahei"/>
                <a:cs typeface="Microsoft Yahei"/>
              </a:rPr>
              <a:t>婚后个人财产</a:t>
            </a:r>
          </a:p>
        </p:txBody>
      </p:sp>
      <p:sp>
        <p:nvSpPr>
          <p:cNvPr id="7" name="TextBox 7"/>
          <p:cNvSpPr txBox="1"/>
          <p:nvPr/>
        </p:nvSpPr>
        <p:spPr>
          <a:xfrm>
            <a:off x="4613687" y="3923118"/>
            <a:ext cx="2964626"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alpha val="100000"/>
                  </a:schemeClr>
                </a:solidFill>
                <a:latin typeface="Microsoft Yahei"/>
                <a:ea typeface="Microsoft Yahei"/>
                <a:cs typeface="Microsoft Yahei"/>
              </a:rPr>
              <a:t>婚后一方因继承、受赠、个人劳动所得等合法方式获得的财产，以及用个人财产购置的财产，也属于个人财产。</a:t>
            </a:r>
          </a:p>
        </p:txBody>
      </p:sp>
      <p:sp>
        <p:nvSpPr>
          <p:cNvPr id="8" name="AutoShape 8"/>
          <p:cNvSpPr/>
          <p:nvPr/>
        </p:nvSpPr>
        <p:spPr>
          <a:xfrm>
            <a:off x="5818204" y="5524781"/>
            <a:ext cx="555593" cy="81705"/>
          </a:xfrm>
          <a:prstGeom prst="roundRect">
            <a:avLst>
              <a:gd name="adj" fmla="val 12500"/>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rot="-2700000" flipH="1" flipV="1">
            <a:off x="1499898" y="1333321"/>
            <a:ext cx="1642268" cy="1642268"/>
          </a:xfrm>
          <a:prstGeom prst="teardrop">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TextBox 10"/>
          <p:cNvSpPr txBox="1"/>
          <p:nvPr/>
        </p:nvSpPr>
        <p:spPr>
          <a:xfrm>
            <a:off x="808710" y="3404616"/>
            <a:ext cx="3024645" cy="32175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pPr>
            <a:r>
              <a:rPr lang="en-US" sz="2025" b="1">
                <a:solidFill>
                  <a:schemeClr val="accent1">
                    <a:alpha val="100000"/>
                  </a:schemeClr>
                </a:solidFill>
                <a:latin typeface="Microsoft Yahei"/>
                <a:ea typeface="Microsoft Yahei"/>
                <a:cs typeface="Microsoft Yahei"/>
              </a:rPr>
              <a:t>婚前财产</a:t>
            </a:r>
          </a:p>
        </p:txBody>
      </p:sp>
      <p:sp>
        <p:nvSpPr>
          <p:cNvPr id="11" name="TextBox 11"/>
          <p:cNvSpPr txBox="1"/>
          <p:nvPr/>
        </p:nvSpPr>
        <p:spPr>
          <a:xfrm>
            <a:off x="838719" y="3923118"/>
            <a:ext cx="2964626"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alpha val="100000"/>
                  </a:schemeClr>
                </a:solidFill>
                <a:latin typeface="Microsoft Yahei"/>
                <a:ea typeface="Microsoft Yahei"/>
                <a:cs typeface="Microsoft Yahei"/>
              </a:rPr>
              <a:t>指在结婚前一方已经取得的所有财产，包括但不限于房产、车辆、存款、股票等。这些财产属于个人财产，离婚时不应纳入共同财产进行分配。</a:t>
            </a:r>
          </a:p>
        </p:txBody>
      </p:sp>
      <p:sp>
        <p:nvSpPr>
          <p:cNvPr id="12" name="AutoShape 12"/>
          <p:cNvSpPr/>
          <p:nvPr/>
        </p:nvSpPr>
        <p:spPr>
          <a:xfrm>
            <a:off x="2043236" y="5524781"/>
            <a:ext cx="555593" cy="81705"/>
          </a:xfrm>
          <a:prstGeom prst="roundRect">
            <a:avLst>
              <a:gd name="adj" fmla="val 12500"/>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rot="-2700000" flipH="1" flipV="1">
            <a:off x="9040620" y="1333321"/>
            <a:ext cx="1642268" cy="1642268"/>
          </a:xfrm>
          <a:prstGeom prst="teardrop">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TextBox 14"/>
          <p:cNvSpPr txBox="1"/>
          <p:nvPr/>
        </p:nvSpPr>
        <p:spPr>
          <a:xfrm>
            <a:off x="8349432" y="3404616"/>
            <a:ext cx="3024645" cy="32175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pPr>
            <a:r>
              <a:rPr lang="en-US" sz="2025" b="1">
                <a:solidFill>
                  <a:schemeClr val="accent1">
                    <a:alpha val="100000"/>
                  </a:schemeClr>
                </a:solidFill>
                <a:latin typeface="Microsoft Yahei"/>
                <a:ea typeface="Microsoft Yahei"/>
                <a:cs typeface="Microsoft Yahei"/>
              </a:rPr>
              <a:t>约定个人财产</a:t>
            </a:r>
          </a:p>
        </p:txBody>
      </p:sp>
      <p:sp>
        <p:nvSpPr>
          <p:cNvPr id="15" name="TextBox 15"/>
          <p:cNvSpPr txBox="1"/>
          <p:nvPr/>
        </p:nvSpPr>
        <p:spPr>
          <a:xfrm>
            <a:off x="8379441" y="3923118"/>
            <a:ext cx="2964626"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alpha val="100000"/>
                  </a:schemeClr>
                </a:solidFill>
                <a:latin typeface="Microsoft Yahei"/>
                <a:ea typeface="Microsoft Yahei"/>
                <a:cs typeface="Microsoft Yahei"/>
              </a:rPr>
              <a:t>夫妻双方可以书面约定婚姻关系存续期间所得的财产以及婚前财产归各自所有、共同所有或部分各自所有、部分共同所有。</a:t>
            </a:r>
          </a:p>
        </p:txBody>
      </p:sp>
      <p:sp>
        <p:nvSpPr>
          <p:cNvPr id="16" name="AutoShape 16"/>
          <p:cNvSpPr/>
          <p:nvPr/>
        </p:nvSpPr>
        <p:spPr>
          <a:xfrm>
            <a:off x="9583957" y="5524781"/>
            <a:ext cx="555593" cy="81705"/>
          </a:xfrm>
          <a:prstGeom prst="roundRect">
            <a:avLst>
              <a:gd name="adj" fmla="val 12500"/>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17" name="Picture 17"/>
          <p:cNvPicPr>
            <a:picLocks noChangeAspect="1"/>
          </p:cNvPicPr>
          <p:nvPr/>
        </p:nvPicPr>
        <p:blipFill>
          <a:blip r:embed="rId2">
            <a:alphaModFix/>
          </a:blip>
          <a:stretch>
            <a:fillRect/>
          </a:stretch>
        </p:blipFill>
        <p:spPr>
          <a:xfrm>
            <a:off x="1583319" y="1416742"/>
            <a:ext cx="1475427" cy="1475427"/>
          </a:xfrm>
          <a:prstGeom prst="ellipse">
            <a:avLst/>
          </a:prstGeom>
        </p:spPr>
      </p:pic>
      <p:pic>
        <p:nvPicPr>
          <p:cNvPr id="18" name="Picture 18"/>
          <p:cNvPicPr>
            <a:picLocks noChangeAspect="1"/>
          </p:cNvPicPr>
          <p:nvPr/>
        </p:nvPicPr>
        <p:blipFill>
          <a:blip r:embed="rId3">
            <a:alphaModFix/>
          </a:blip>
          <a:stretch>
            <a:fillRect/>
          </a:stretch>
        </p:blipFill>
        <p:spPr>
          <a:xfrm>
            <a:off x="5358286" y="1416742"/>
            <a:ext cx="1475427" cy="1475427"/>
          </a:xfrm>
          <a:prstGeom prst="ellipse">
            <a:avLst/>
          </a:prstGeom>
        </p:spPr>
      </p:pic>
      <p:pic>
        <p:nvPicPr>
          <p:cNvPr id="19" name="Picture 19"/>
          <p:cNvPicPr>
            <a:picLocks noChangeAspect="1"/>
          </p:cNvPicPr>
          <p:nvPr/>
        </p:nvPicPr>
        <p:blipFill>
          <a:blip r:embed="rId4">
            <a:alphaModFix/>
          </a:blip>
          <a:stretch>
            <a:fillRect/>
          </a:stretch>
        </p:blipFill>
        <p:spPr>
          <a:xfrm>
            <a:off x="9121095" y="1416742"/>
            <a:ext cx="1475427" cy="1475427"/>
          </a:xfrm>
          <a:prstGeom prst="ellipse">
            <a:avLst/>
          </a:prstGeom>
        </p:spPr>
      </p:pic>
      <p:grpSp>
        <p:nvGrpSpPr>
          <p:cNvPr id="20" name="Group 20"/>
          <p:cNvGrpSpPr/>
          <p:nvPr/>
        </p:nvGrpSpPr>
        <p:grpSpPr>
          <a:xfrm>
            <a:off x="454963" y="93878"/>
            <a:ext cx="10641129" cy="914400"/>
            <a:chOff x="454963" y="93878"/>
            <a:chExt cx="10641129" cy="914400"/>
          </a:xfrm>
        </p:grpSpPr>
        <p:sp>
          <p:nvSpPr>
            <p:cNvPr id="21" name="AutoShape 2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TextBox 4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个人财产认定标准</a:t>
              </a:r>
            </a:p>
          </p:txBody>
        </p:sp>
      </p:grpSp>
    </p:spTree>
  </p:cSld>
  <p:clrMapOvr>
    <a:masterClrMapping/>
  </p:clrMapOvr>
  <p:transition/>
  <p:timing/>
</p:sld>
</file>

<file path=ppt/slides/slide1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blip>
          <a:stretch>
            <a:fillRect/>
          </a:stretch>
        </p:blipFill>
        <p:spPr>
          <a:xfrm>
            <a:off x="7092557" y="1559288"/>
            <a:ext cx="4492828" cy="4492828"/>
          </a:xfrm>
          <a:prstGeom prst="roundRect">
            <a:avLst/>
          </a:prstGeom>
        </p:spPr>
      </p:pic>
      <p:sp>
        <p:nvSpPr>
          <p:cNvPr id="3" name="Freeform 3"/>
          <p:cNvSpPr/>
          <p:nvPr/>
        </p:nvSpPr>
        <p:spPr>
          <a:xfrm>
            <a:off x="539110" y="1488377"/>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739477" y="1370655"/>
            <a:ext cx="1111026" cy="16154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alpha val="100000"/>
                  </a:srgbClr>
                </a:solidFill>
                <a:latin typeface="Microsoft Yahei"/>
                <a:ea typeface="Microsoft Yahei"/>
                <a:cs typeface="Microsoft Yahei"/>
              </a:rPr>
              <a:t>1</a:t>
            </a:r>
          </a:p>
        </p:txBody>
      </p:sp>
      <p:sp>
        <p:nvSpPr>
          <p:cNvPr id="5" name="Freeform 5"/>
          <p:cNvSpPr/>
          <p:nvPr/>
        </p:nvSpPr>
        <p:spPr>
          <a:xfrm>
            <a:off x="539110" y="3205847"/>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739477" y="3088125"/>
            <a:ext cx="1111026" cy="16154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alpha val="100000"/>
                  </a:srgbClr>
                </a:solidFill>
                <a:latin typeface="Microsoft Yahei"/>
                <a:ea typeface="Microsoft Yahei"/>
                <a:cs typeface="Microsoft Yahei"/>
              </a:rPr>
              <a:t>2</a:t>
            </a:r>
          </a:p>
        </p:txBody>
      </p:sp>
      <p:sp>
        <p:nvSpPr>
          <p:cNvPr id="7" name="Freeform 7"/>
          <p:cNvSpPr/>
          <p:nvPr/>
        </p:nvSpPr>
        <p:spPr>
          <a:xfrm>
            <a:off x="539110" y="4984278"/>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TextBox 8"/>
          <p:cNvSpPr txBox="1"/>
          <p:nvPr/>
        </p:nvSpPr>
        <p:spPr>
          <a:xfrm>
            <a:off x="739477" y="4866556"/>
            <a:ext cx="1111026" cy="16154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alpha val="100000"/>
                  </a:srgbClr>
                </a:solidFill>
                <a:latin typeface="Microsoft Yahei"/>
                <a:ea typeface="Microsoft Yahei"/>
                <a:cs typeface="Microsoft Yahei"/>
              </a:rPr>
              <a:t>3</a:t>
            </a:r>
          </a:p>
        </p:txBody>
      </p:sp>
      <p:sp>
        <p:nvSpPr>
          <p:cNvPr id="9" name="TextBox 9"/>
          <p:cNvSpPr txBox="1"/>
          <p:nvPr/>
        </p:nvSpPr>
        <p:spPr>
          <a:xfrm>
            <a:off x="2248535" y="1715158"/>
            <a:ext cx="4235703"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在结婚前或婚姻关系存续期间，建立个人财产清单并妥善保管相关证明材料，以便在离婚时证明个人财产的范围和权属。</a:t>
            </a:r>
          </a:p>
        </p:txBody>
      </p:sp>
      <p:sp>
        <p:nvSpPr>
          <p:cNvPr id="10" name="TextBox 10"/>
          <p:cNvSpPr txBox="1"/>
          <p:nvPr/>
        </p:nvSpPr>
        <p:spPr>
          <a:xfrm>
            <a:off x="2248535" y="1250513"/>
            <a:ext cx="4219575" cy="628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建立个人财产清单</a:t>
            </a:r>
          </a:p>
        </p:txBody>
      </p:sp>
      <p:sp>
        <p:nvSpPr>
          <p:cNvPr id="11" name="TextBox 11"/>
          <p:cNvSpPr txBox="1"/>
          <p:nvPr/>
        </p:nvSpPr>
        <p:spPr>
          <a:xfrm>
            <a:off x="2248535" y="3368732"/>
            <a:ext cx="4235703"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在婚姻关系存续期间，尽量避免将个人财产与夫妻共同财产混同，以免在离婚时难以区分。</a:t>
            </a:r>
          </a:p>
        </p:txBody>
      </p:sp>
      <p:sp>
        <p:nvSpPr>
          <p:cNvPr id="12" name="TextBox 12"/>
          <p:cNvSpPr txBox="1"/>
          <p:nvPr/>
        </p:nvSpPr>
        <p:spPr>
          <a:xfrm>
            <a:off x="2248535" y="2928472"/>
            <a:ext cx="4219575" cy="628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避免财产混同</a:t>
            </a:r>
          </a:p>
        </p:txBody>
      </p:sp>
      <p:sp>
        <p:nvSpPr>
          <p:cNvPr id="13" name="TextBox 13"/>
          <p:cNvSpPr txBox="1"/>
          <p:nvPr/>
        </p:nvSpPr>
        <p:spPr>
          <a:xfrm>
            <a:off x="2248535" y="5134585"/>
            <a:ext cx="4235703"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夫妻双方可以签订财产协议，明确各自财产的权属和分配方式，以减少离婚时的财产纠纷。</a:t>
            </a:r>
          </a:p>
        </p:txBody>
      </p:sp>
      <p:sp>
        <p:nvSpPr>
          <p:cNvPr id="14" name="TextBox 14"/>
          <p:cNvSpPr txBox="1"/>
          <p:nvPr/>
        </p:nvSpPr>
        <p:spPr>
          <a:xfrm>
            <a:off x="2248535" y="4694325"/>
            <a:ext cx="4219575" cy="628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签订财产协议</a:t>
            </a:r>
          </a:p>
        </p:txBody>
      </p: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个人财产保护措施</a:t>
              </a:r>
            </a:p>
          </p:txBody>
        </p:sp>
      </p:grpSp>
    </p:spTree>
  </p:cSld>
  <p:clrMapOvr>
    <a:masterClrMapping/>
  </p:clrMapOvr>
  <p:transition/>
  <p:timing/>
</p:sld>
</file>

<file path=ppt/slides/slide1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https://d.book118.com/098022025056006040</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FFFFFF"/>
      </a:dk1>
      <a:lt1>
        <a:srgbClr val="001D4F"/>
      </a:lt1>
      <a:dk2>
        <a:srgbClr val="DEF6FF"/>
      </a:dk2>
      <a:lt2>
        <a:srgbClr val="000000"/>
      </a:lt2>
      <a:accent1>
        <a:srgbClr val="00B6FF"/>
      </a:accent1>
      <a:accent2>
        <a:srgbClr val="405DFF"/>
      </a:accent2>
      <a:accent3>
        <a:srgbClr val="2947E8"/>
      </a:accent3>
      <a:accent4>
        <a:srgbClr val="27DFF4"/>
      </a:accent4>
      <a:accent5>
        <a:srgbClr val="2FE8B7"/>
      </a:accent5>
      <a:accent6>
        <a:srgbClr val="FCC526"/>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88</Paragraphs>
  <Slides>18</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18</vt:i4>
      </vt:variant>
    </vt:vector>
  </HeadingPairs>
  <TitlesOfParts>
    <vt:vector baseType="lpstr" size="22">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2024-09-18T21:03:41.482</cp:lastPrinted>
  <dcterms:created xsi:type="dcterms:W3CDTF">2024-09-18T13:03:41Z</dcterms:created>
  <dcterms:modified xsi:type="dcterms:W3CDTF">2024-09-18T13:03:43Z</dcterms:modified>
</cp:coreProperties>
</file>