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24BD67-51D2-4094-A9AE-4B859A0019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68AF5B-9E6B-43B2-98F0-777413966D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393C0A-A604-4A0A-9854-34D020C7FA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FA7944-C56C-4B13-90DC-8CA4312E64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117513-F211-4CDE-9D1C-B374576451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30FAA0-BF01-42B0-B571-2E26178F58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827AFB-C597-42E9-B829-EEF52F18B6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68D41A-7895-4110-B8A1-0E7B098078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606ABB-7AFE-48DA-9F7E-D51464D1D5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976694-7C06-4578-9D90-C512C1723E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614152-7E85-4D37-8907-32C497E6EE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032042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医疗器械行业中的产品质量风险防范</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2024-01-13</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医疗器械产品质量风险识别</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医疗器械产品质量风险评估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医疗器械产品质量风险防范措施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医疗器械产品质量风险监管与法规</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医疗器械产品质量风险防范实践案例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医疗器械市场规模不断扩大，随着医疗技术的不断创新和人口老龄化趋势的加剧，行业增长前景广阔。</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行业规模与增长</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医疗器械种类繁多，涉及诊断、治疗、康复等多个领域，专业化程度不断提高。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多样化与专业化</a:t>
            </a:r>
          </a:p>
        </p:txBody>
      </p:sp>
      <p:pic>
        <p:nvPicPr>
          <p:cNvPr id="10" name="Picture 10"/>
          <p:cNvPicPr>
            <a:picLocks noChangeAspect="1"/>
          </p:cNvPicPr>
          <p:nvPr/>
        </p:nvPicPr>
        <p:blipFill>
          <a:blip r:embed="rId3"/>
          <a:srcRect l="16699" r="1669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随着人工智能、大数据等技术的发展，医疗器械正朝着智能化、数字化方向发展，提高诊疗效率和准确性。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智能化与数字化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医疗器械行业现状及发展趋势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495" b="1149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3603" b="1360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2817" b="1281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产品质量风险防范的重要性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保障患者安全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医疗器械直接关系到患者的生命安全和身体健康，产品质量风险防范是保障患者安全的重要措施。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维护企业声誉</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医疗器械企业的声誉和品牌形象与其产品质量密切相关，加强产品质量风险防范有助于维护企业声誉和市场份额。</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遵守法律法规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医疗器械行业受到严格的法律法规监管，加强产品质量风险防范是企业遵守法律法规、规避法律风险的基本要求。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医疗器械产品质量风险识别</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通过收集历史数据、专家评估、现场调查等手段，对医疗器械产品的潜在风险进行识别。</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风险识别方法</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包括确定识别目标、收集相关信息、分析潜在风险、制定风险清单等步骤。</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风险识别流程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风险识别方法与流程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8772777"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87228"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801679"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14687" y="2010008"/>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01</a:t>
            </a:r>
            <a:endParaRPr lang="en-US" sz="1100"/>
          </a:p>
        </p:txBody>
      </p:sp>
      <p:sp>
        <p:nvSpPr>
          <p:cNvPr id="11" name="AutoShape 11"/>
          <p:cNvSpPr/>
          <p:nvPr/>
        </p:nvSpPr>
        <p:spPr>
          <a:xfrm>
            <a:off x="3801679"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02</a:t>
            </a:r>
            <a:endParaRPr lang="en-US" sz="1100"/>
          </a:p>
        </p:txBody>
      </p:sp>
      <p:sp>
        <p:nvSpPr>
          <p:cNvPr id="12" name="AutoShape 12"/>
          <p:cNvSpPr/>
          <p:nvPr/>
        </p:nvSpPr>
        <p:spPr>
          <a:xfrm>
            <a:off x="6276655"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03</a:t>
            </a:r>
            <a:endParaRPr lang="en-US" sz="1100"/>
          </a:p>
        </p:txBody>
      </p:sp>
      <p:sp>
        <p:nvSpPr>
          <p:cNvPr id="13" name="AutoShape 13"/>
          <p:cNvSpPr/>
          <p:nvPr/>
        </p:nvSpPr>
        <p:spPr>
          <a:xfrm>
            <a:off x="8772777"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04</a:t>
            </a:r>
            <a:endParaRPr lang="en-US" sz="1100"/>
          </a:p>
        </p:txBody>
      </p:sp>
      <p:sp>
        <p:nvSpPr>
          <p:cNvPr id="14" name="AutoShape 14"/>
          <p:cNvSpPr/>
          <p:nvPr/>
        </p:nvSpPr>
        <p:spPr>
          <a:xfrm>
            <a:off x="1396520" y="3463569"/>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由于设计不合理或不完善导致的产品质量风险。</a:t>
            </a:r>
            <a:endParaRPr lang="en-US" sz="1100"/>
          </a:p>
        </p:txBody>
      </p:sp>
      <p:sp>
        <p:nvSpPr>
          <p:cNvPr id="15" name="AutoShape 15"/>
          <p:cNvSpPr/>
          <p:nvPr/>
        </p:nvSpPr>
        <p:spPr>
          <a:xfrm>
            <a:off x="1316129" y="3011285"/>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设计缺陷风险</a:t>
            </a:r>
            <a:endParaRPr lang="en-US" sz="1100"/>
          </a:p>
        </p:txBody>
      </p:sp>
      <p:sp>
        <p:nvSpPr>
          <p:cNvPr id="16" name="AutoShape 16"/>
          <p:cNvSpPr/>
          <p:nvPr/>
        </p:nvSpPr>
        <p:spPr>
          <a:xfrm>
            <a:off x="3882070"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因材料选用不当或材料本身存在缺陷而引发的产品质量风险。</a:t>
            </a:r>
            <a:endParaRPr lang="en-US" sz="1100"/>
          </a:p>
        </p:txBody>
      </p:sp>
      <p:sp>
        <p:nvSpPr>
          <p:cNvPr id="17" name="AutoShape 17"/>
          <p:cNvSpPr/>
          <p:nvPr/>
        </p:nvSpPr>
        <p:spPr>
          <a:xfrm>
            <a:off x="3801679" y="2992274"/>
            <a:ext cx="2110874"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材料缺陷风险</a:t>
            </a:r>
            <a:endParaRPr lang="en-US" sz="1100"/>
          </a:p>
        </p:txBody>
      </p:sp>
      <p:sp>
        <p:nvSpPr>
          <p:cNvPr id="18" name="AutoShape 18"/>
          <p:cNvSpPr/>
          <p:nvPr/>
        </p:nvSpPr>
        <p:spPr>
          <a:xfrm>
            <a:off x="6358113"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在生产过程中因工艺控制不当、设备故障等原因造成的产品质量风险。</a:t>
            </a:r>
            <a:endParaRPr lang="en-US" sz="1100"/>
          </a:p>
        </p:txBody>
      </p:sp>
      <p:sp>
        <p:nvSpPr>
          <p:cNvPr id="19" name="AutoShape 19"/>
          <p:cNvSpPr/>
          <p:nvPr/>
        </p:nvSpPr>
        <p:spPr>
          <a:xfrm>
            <a:off x="6287228"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生产过程风险</a:t>
            </a:r>
            <a:endParaRPr lang="en-US" sz="1100"/>
          </a:p>
        </p:txBody>
      </p:sp>
      <p:sp>
        <p:nvSpPr>
          <p:cNvPr id="20" name="AutoShape 20"/>
          <p:cNvSpPr/>
          <p:nvPr/>
        </p:nvSpPr>
        <p:spPr>
          <a:xfrm>
            <a:off x="8843662"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因使用不当或维护保养不到位导致的医疗器械产品质量风险。</a:t>
            </a:r>
            <a:endParaRPr lang="en-US" sz="1100"/>
          </a:p>
        </p:txBody>
      </p:sp>
      <p:sp>
        <p:nvSpPr>
          <p:cNvPr id="21" name="AutoShape 21"/>
          <p:cNvSpPr/>
          <p:nvPr/>
        </p:nvSpPr>
        <p:spPr>
          <a:xfrm>
            <a:off x="8772777"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使用过程风险</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常见医疗器械产品质量风险类型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某医院使用的呼吸机因长期使用未进行维护保养，导致设备故障，影响患者救治。</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某批次医用导管因材料问题导致在使用过程中破裂，引发医疗事故。</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某品牌心脏起搏器因设计缺陷导致电池提前耗尽，造成患者生命危险。</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某生产线上的血压计因生产过程中的质量控制疏忽，导致测量结果不准确，影响患者治疗。</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案例二</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案例一</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案例三</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案例四</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风险识别案例分析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医疗器械产品质量风险评估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9761" r="2976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概率风险评估（PRA）</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结合历史数据、专家经验和统计分析，对潜在风险事件的发生概率和后果进行量化评估。</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失效模式与影响分析（FMEA）</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通过对产品各组成部分的潜在失效模式及其对系统性能的影响进行分析，评估风险大小。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故障树分析（FTA）</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利用逻辑图的形式，分析系统不希望事件（顶事件）发生的原因和逻辑关系，从而找出系统的薄弱环节。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风险评估方法与模型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根据风险的严重程度和发生概率，将医疗器械产品质量风险划分为四个等级：低风险、中等风险、高风险和极高风险。</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风险等级的划分需考虑产品的预期用途、使用场景、患者群体等因素，以确保评估结果的客观性和准确性。</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案例二</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医用超声设备风险评估。针对超声设备的图像质量、探头性能、电气安全等方面进行评估，确保产品在使用过程中不会对患者或医护人员造成伤害。</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案例一</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心脏起搏器风险评估。通过对起搏器电池寿命、电极导线性能、软件控制等方面的分析，识别潜在风险点，并采取相应的风险控制措施。</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案例三</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医用呼吸机风险评估。重点关注呼吸机的通气性能、报警功能、耐用性等方面，确保在紧急情况下能够提供稳定可靠的呼吸支持。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9702" r="1970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风险评估案例分析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https://d.book118.com/098032042015006032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2024-09-09T08:52:22.523</cp:lastPrinted>
  <dcterms:created xsi:type="dcterms:W3CDTF">2024-09-09T00:52:22Z</dcterms:created>
  <dcterms:modified xsi:type="dcterms:W3CDTF">2024-09-09T00:52:25Z</dcterms:modified>
</cp:coreProperties>
</file>