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5145088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Relationship Id="rId2" Type="http://schemas.openxmlformats.org/officeDocument/2006/relationships/image" Target="../media/image8.wmf" /><Relationship Id="rId3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9F8513-A743-4602-9E9F-CEEE9A802B5E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102C-FAD4-459D-8C7A-106E6431C5A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F3B51-1C5C-4277-B164-BD9601A2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307EE-3C20-426E-B8AD-877AE2F4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A79E7-7945-425F-B52E-322D8C7D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575A5-A203-4CB4-A45F-F1445EF8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4AE18-68CB-4084-805F-27D65D77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160D98-A416-4879-8B00-25B0DA7A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22C85B-1923-46D4-93C7-01D105D5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C85FF-A510-4A4D-96DA-BC16E5F62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C30A2-1A4D-4312-956A-71A0085B3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0ECFF-554B-4E99-9980-33FB2A5AE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CA036-53AF-4ECE-AE9A-E43B99CF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8313"/>
            <a:ext cx="7772400" cy="110285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5550"/>
            <a:ext cx="6400800" cy="131485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6196"/>
            <a:ext cx="7772400" cy="102187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708"/>
            <a:ext cx="7772400" cy="112548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690"/>
            <a:ext cx="4040188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660"/>
            <a:ext cx="4040188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690"/>
            <a:ext cx="4041775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660"/>
            <a:ext cx="4041775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6042"/>
            <a:ext cx="8229600" cy="857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521"/>
            <a:ext cx="8229600" cy="3395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8735"/>
            <a:ext cx="2895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 advClick="0" advTm="0">
    <p:random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.xml" /><Relationship Id="rId3" Type="http://schemas.openxmlformats.org/officeDocument/2006/relationships/image" Target="../media/image4.png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image" Target="../media/image5.png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image" Target="../media/image6.png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vmlDrawing" Target="../drawings/vmlDrawing1.vml" /><Relationship Id="rId2" Type="http://schemas.openxmlformats.org/officeDocument/2006/relationships/tags" Target="../tags/tag28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7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8.wmf" /><Relationship Id="rId7" Type="http://schemas.openxmlformats.org/officeDocument/2006/relationships/tags" Target="../tags/tag29.xml" /><Relationship Id="rId8" Type="http://schemas.openxmlformats.org/officeDocument/2006/relationships/oleObject" Target="../embeddings/oleObject3.bin" TargetMode="Internal" /><Relationship Id="rId9" Type="http://schemas.openxmlformats.org/officeDocument/2006/relationships/image" Target="../media/image9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0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10.wmf" /><Relationship Id="rId5" Type="http://schemas.openxmlformats.org/officeDocument/2006/relationships/tags" Target="../tags/tag31.xml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1.wmf" /><Relationship Id="rId8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12.wmf" /><Relationship Id="rId6" Type="http://schemas.openxmlformats.org/officeDocument/2006/relationships/tags" Target="../tags/tag34.xml" /><Relationship Id="rId7" Type="http://schemas.openxmlformats.org/officeDocument/2006/relationships/oleObject" Target="../embeddings/oleObject7.bin" TargetMode="Internal" /><Relationship Id="rId8" Type="http://schemas.openxmlformats.org/officeDocument/2006/relationships/image" Target="../media/image13.wmf" /><Relationship Id="rId9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vmlDrawing" Target="../drawings/vmlDrawing4.vml" /><Relationship Id="rId2" Type="http://schemas.openxmlformats.org/officeDocument/2006/relationships/tags" Target="../tags/tag35.xml" /><Relationship Id="rId3" Type="http://schemas.openxmlformats.org/officeDocument/2006/relationships/oleObject" Target="../embeddings/oleObject8.bin" TargetMode="Internal" /><Relationship Id="rId4" Type="http://schemas.openxmlformats.org/officeDocument/2006/relationships/image" Target="../media/image14.wmf" /><Relationship Id="rId5" Type="http://schemas.openxmlformats.org/officeDocument/2006/relationships/tags" Target="../tags/tag36.xml" /><Relationship Id="rId6" Type="http://schemas.openxmlformats.org/officeDocument/2006/relationships/oleObject" Target="../embeddings/oleObject9.bin" TargetMode="Internal" /><Relationship Id="rId7" Type="http://schemas.openxmlformats.org/officeDocument/2006/relationships/image" Target="../media/image15.wmf" /><Relationship Id="rId8" Type="http://schemas.openxmlformats.org/officeDocument/2006/relationships/tags" Target="../tags/tag37.xml" /><Relationship Id="rId9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2.xml" /><Relationship Id="rId3" Type="http://schemas.openxmlformats.org/officeDocument/2006/relationships/oleObject" Target="../embeddings/oleObject10.bin" TargetMode="Internal" /><Relationship Id="rId4" Type="http://schemas.openxmlformats.org/officeDocument/2006/relationships/image" Target="../media/image17.wmf" /><Relationship Id="rId5" Type="http://schemas.openxmlformats.org/officeDocument/2006/relationships/vmlDrawing" Target="../drawings/vmlDrawing5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18.wmf" /><Relationship Id="rId6" Type="http://schemas.openxmlformats.org/officeDocument/2006/relationships/tags" Target="../tags/tag45.xml" /><Relationship Id="rId7" Type="http://schemas.openxmlformats.org/officeDocument/2006/relationships/oleObject" Target="../embeddings/oleObject12.bin" TargetMode="Internal" /><Relationship Id="rId8" Type="http://schemas.openxmlformats.org/officeDocument/2006/relationships/image" Target="../media/image19.wmf" /><Relationship Id="rId9" Type="http://schemas.openxmlformats.org/officeDocument/2006/relationships/vmlDrawing" Target="../drawings/vmlDrawing6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2067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4103948" y="706711"/>
            <a:ext cx="1583922" cy="615553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8" name="MH_Entry_1" title=""/>
          <p:cNvSpPr/>
          <p:nvPr>
            <p:custDataLst>
              <p:tags r:id="rId5"/>
            </p:custDataLst>
          </p:nvPr>
        </p:nvSpPr>
        <p:spPr>
          <a:xfrm>
            <a:off x="3455622" y="1512421"/>
            <a:ext cx="3024336" cy="73850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集合运算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4251273" y="783654"/>
            <a:ext cx="1289271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专题</a:t>
            </a:r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2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13055" y="1494155"/>
          <a:ext cx="8517894" cy="2155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0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9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47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44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2434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628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集合的运算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文字语言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符号语言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图形语言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记法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性质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41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(1)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交集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属于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属于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的元素构成的集合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{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|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en-US" altLang="zh-CN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</a:t>
                      </a:r>
                      <a:r>
                        <a:rPr lang="en-US" altLang="zh-CN" sz="2000" b="1" u="sng">
                          <a:solidFill>
                            <a:srgbClr val="FF0000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且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}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  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en-US" altLang="zh-CN" sz="20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∩∅＝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　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　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⊆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⇔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3" name="文本框 12" title=""/>
          <p:cNvSpPr txBox="1"/>
          <p:nvPr/>
        </p:nvSpPr>
        <p:spPr>
          <a:xfrm>
            <a:off x="107315" y="88002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、知识要点</a:t>
            </a:r>
          </a:p>
        </p:txBody>
      </p:sp>
      <p:sp>
        <p:nvSpPr>
          <p:cNvPr id="14" name="文本框 13" title=""/>
          <p:cNvSpPr txBox="1"/>
          <p:nvPr/>
        </p:nvSpPr>
        <p:spPr>
          <a:xfrm>
            <a:off x="2123440" y="2392045"/>
            <a:ext cx="320040" cy="36830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且</a:t>
            </a:r>
          </a:p>
        </p:txBody>
      </p:sp>
      <p:pic>
        <p:nvPicPr>
          <p:cNvPr id="15" name="图片 -214748261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310063" y="2616835"/>
            <a:ext cx="1146461" cy="64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文本框 15" title=""/>
          <p:cNvSpPr txBox="1"/>
          <p:nvPr>
            <p:custDataLst>
              <p:tags r:id="rId5"/>
            </p:custDataLst>
          </p:nvPr>
        </p:nvSpPr>
        <p:spPr>
          <a:xfrm>
            <a:off x="5686425" y="2741295"/>
            <a:ext cx="6832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∩</a:t>
            </a:r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6"/>
            </p:custDataLst>
          </p:nvPr>
        </p:nvSpPr>
        <p:spPr>
          <a:xfrm>
            <a:off x="7686040" y="2218055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∅</a:t>
            </a:r>
          </a:p>
        </p:txBody>
      </p:sp>
      <p:sp>
        <p:nvSpPr>
          <p:cNvPr id="18" name="文本框 17" title=""/>
          <p:cNvSpPr txBox="1"/>
          <p:nvPr>
            <p:custDataLst>
              <p:tags r:id="rId7"/>
            </p:custDataLst>
          </p:nvPr>
        </p:nvSpPr>
        <p:spPr>
          <a:xfrm>
            <a:off x="7463155" y="259969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A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8"/>
            </p:custDataLst>
          </p:nvPr>
        </p:nvSpPr>
        <p:spPr>
          <a:xfrm>
            <a:off x="8388350" y="312547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A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13055" y="1494155"/>
          <a:ext cx="8517894" cy="23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0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9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47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44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2434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010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集合的运算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文字语言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符号语言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图形语言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记法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性质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41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(2)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并集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属于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属于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的元素构成的集合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{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|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en-US" altLang="zh-CN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</a:t>
                      </a:r>
                      <a:endParaRPr lang="zh-CN" altLang="en-US" sz="2000" b="0" i="1" u="sng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}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  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en-US" altLang="zh-CN" sz="20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∪∅＝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　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　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endParaRPr lang="zh-CN" altLang="en-US" sz="20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  <a:p>
                      <a:pPr algn="l">
                        <a:buNone/>
                      </a:pP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⊆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⇔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2121535" y="2453005"/>
            <a:ext cx="4419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或</a:t>
            </a:r>
          </a:p>
        </p:txBody>
      </p:sp>
      <p:sp>
        <p:nvSpPr>
          <p:cNvPr id="8" name="文本框 7" title=""/>
          <p:cNvSpPr txBox="1"/>
          <p:nvPr>
            <p:custDataLst>
              <p:tags r:id="rId5"/>
            </p:custDataLst>
          </p:nvPr>
        </p:nvSpPr>
        <p:spPr>
          <a:xfrm>
            <a:off x="3044825" y="2932430"/>
            <a:ext cx="4419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或</a:t>
            </a:r>
          </a:p>
        </p:txBody>
      </p:sp>
      <p:pic>
        <p:nvPicPr>
          <p:cNvPr id="17" name="图片 -2147482610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335463" y="2546350"/>
            <a:ext cx="1146461" cy="64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文本框 17" title=""/>
          <p:cNvSpPr txBox="1"/>
          <p:nvPr>
            <p:custDataLst>
              <p:tags r:id="rId8"/>
            </p:custDataLst>
          </p:nvPr>
        </p:nvSpPr>
        <p:spPr>
          <a:xfrm>
            <a:off x="5636895" y="2741295"/>
            <a:ext cx="8318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∪</a:t>
            </a:r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9"/>
            </p:custDataLst>
          </p:nvPr>
        </p:nvSpPr>
        <p:spPr>
          <a:xfrm>
            <a:off x="7720965" y="2200275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A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10"/>
            </p:custDataLst>
          </p:nvPr>
        </p:nvSpPr>
        <p:spPr>
          <a:xfrm>
            <a:off x="7740015" y="253365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A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11"/>
            </p:custDataLst>
          </p:nvPr>
        </p:nvSpPr>
        <p:spPr>
          <a:xfrm>
            <a:off x="6911975" y="336423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13055" y="1253490"/>
          <a:ext cx="8517894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0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109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63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944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1747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010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集合的运算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文字语言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符号语言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图形语言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记法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性质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41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(3)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补集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全集</a:t>
                      </a:r>
                      <a:r>
                        <a:rPr lang="en-US" altLang="zh-CN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中</a:t>
                      </a:r>
                      <a:r>
                        <a:rPr lang="en-US" altLang="zh-CN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 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00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   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属于</a:t>
                      </a:r>
                      <a:r>
                        <a:rPr lang="zh-CN" altLang="en-US" sz="200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的元素构成的集合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{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|</a:t>
                      </a:r>
                      <a:r>
                        <a:rPr lang="zh-CN" altLang="en-US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x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en-US" altLang="zh-CN" sz="200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U</a:t>
                      </a:r>
                      <a:r>
                        <a:rPr lang="zh-CN" altLang="en-US" sz="2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，</a:t>
                      </a:r>
                      <a:r>
                        <a:rPr lang="en-US" altLang="zh-CN" sz="200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x</a:t>
                      </a:r>
                      <a:r>
                        <a:rPr lang="en-US" altLang="zh-CN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</a:t>
                      </a: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   </a:t>
                      </a:r>
                      <a:r>
                        <a:rPr lang="en-US" altLang="zh-CN" sz="20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}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r">
                        <a:buNone/>
                      </a:pPr>
                      <a:r>
                        <a:rPr lang="zh-CN" altLang="en-US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</a:t>
                      </a:r>
                      <a:r>
                        <a:rPr lang="en-US" altLang="zh-CN" sz="20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        </a:t>
                      </a:r>
                      <a:r>
                        <a:rPr lang="en-US" altLang="zh-CN" sz="2000" u="sng">
                          <a:solidFill>
                            <a:srgbClr val="000000">
                              <a:alpha val="0"/>
                            </a:srgbClr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.</a:t>
                      </a:r>
                      <a:r>
                        <a:rPr lang="en-US" altLang="zh-CN" sz="20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）＝</a:t>
                      </a:r>
                      <a:r>
                        <a:rPr sz="2000" b="0" u="sng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</a:t>
                      </a:r>
                      <a:r>
                        <a:rPr lang="en-US" sz="2000" b="0" u="sng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  </a:t>
                      </a:r>
                      <a:r>
                        <a:rPr lang="en-US" sz="2000" b="0" u="sng">
                          <a:solidFill>
                            <a:srgbClr val="000000">
                              <a:alpha val="0"/>
                            </a:srgbClr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.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</a:p>
                    <a:p>
                      <a:pPr algn="l">
                        <a:buNone/>
                      </a:pP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）＝</a:t>
                      </a:r>
                      <a:r>
                        <a:rPr lang="en-US" sz="2000" b="0" u="sng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       </a:t>
                      </a:r>
                      <a:r>
                        <a:rPr lang="en-US" sz="2000" b="0" u="sng">
                          <a:solidFill>
                            <a:srgbClr val="000000">
                              <a:alpha val="0"/>
                            </a:srgbClr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.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</a:p>
                    <a:p>
                      <a:pPr algn="l">
                        <a:buNone/>
                      </a:pP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）＝</a:t>
                      </a:r>
                      <a:r>
                        <a:rPr sz="2000" b="0" u="sng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</a:t>
                      </a:r>
                      <a:r>
                        <a:rPr lang="en-US" sz="2000" b="0" u="sng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   </a:t>
                      </a:r>
                      <a:r>
                        <a:rPr lang="en-US" sz="2000" b="0" u="sng">
                          <a:solidFill>
                            <a:srgbClr val="000000">
                              <a:alpha val="0"/>
                            </a:srgbClr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.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</a:p>
                    <a:p>
                      <a:pPr algn="l">
                        <a:buNone/>
                      </a:pP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（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∪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）＝（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）∩（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</a:t>
                      </a:r>
                    </a:p>
                    <a:p>
                      <a:pPr algn="l">
                        <a:buNone/>
                      </a:pP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（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∩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）＝（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）∪（</a:t>
                      </a:r>
                      <a:r>
                        <a:rPr sz="2000" b="1">
                          <a:latin typeface="MS Gothic" panose="020b0609070205080204" charset="-128"/>
                          <a:ea typeface="MS Gothic" panose="020b0609070205080204" charset="-128"/>
                          <a:cs typeface="Times New Roman" panose="02020603050405020304" charset="0"/>
                          <a:sym typeface="+mn-ea"/>
                        </a:rPr>
                        <a:t>∁</a:t>
                      </a:r>
                      <a:r>
                        <a:rPr sz="2000" b="0" i="1" baseline="-2500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U</a:t>
                      </a:r>
                      <a:r>
                        <a:rPr sz="2000" b="0" i="1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sz="2000" b="0"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）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547495" y="2697480"/>
            <a:ext cx="4419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不</a:t>
            </a: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3197860" y="3007360"/>
            <a:ext cx="4419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∉</a:t>
            </a:r>
          </a:p>
        </p:txBody>
      </p:sp>
      <p:pic>
        <p:nvPicPr>
          <p:cNvPr id="5" name="图片 -2147482609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09403" y="2697480"/>
            <a:ext cx="1039814" cy="64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 title=""/>
          <p:cNvSpPr txBox="1"/>
          <p:nvPr>
            <p:custDataLst>
              <p:tags r:id="rId8"/>
            </p:custDataLst>
          </p:nvPr>
        </p:nvSpPr>
        <p:spPr>
          <a:xfrm>
            <a:off x="5339080" y="2821940"/>
            <a:ext cx="6496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000" b="1">
                <a:solidFill>
                  <a:srgbClr val="FF0000"/>
                </a:solidFill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000" i="1" baseline="-25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endParaRPr lang="zh-CN" altLang="en-US" sz="2000" i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9"/>
            </p:custDataLst>
          </p:nvPr>
        </p:nvSpPr>
        <p:spPr>
          <a:xfrm>
            <a:off x="7927340" y="195961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∅</a:t>
            </a:r>
          </a:p>
        </p:txBody>
      </p:sp>
      <p:sp>
        <p:nvSpPr>
          <p:cNvPr id="13" name="文本框 12" title=""/>
          <p:cNvSpPr txBox="1"/>
          <p:nvPr>
            <p:custDataLst>
              <p:tags r:id="rId10"/>
            </p:custDataLst>
          </p:nvPr>
        </p:nvSpPr>
        <p:spPr>
          <a:xfrm>
            <a:off x="7994015" y="224028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U</a:t>
            </a:r>
          </a:p>
        </p:txBody>
      </p:sp>
      <p:sp>
        <p:nvSpPr>
          <p:cNvPr id="14" name="文本框 13" title=""/>
          <p:cNvSpPr txBox="1"/>
          <p:nvPr>
            <p:custDataLst>
              <p:tags r:id="rId11"/>
            </p:custDataLst>
          </p:nvPr>
        </p:nvSpPr>
        <p:spPr>
          <a:xfrm>
            <a:off x="7837170" y="2608580"/>
            <a:ext cx="3416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A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07315" y="73651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2.[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基础过关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]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71120" y="1096010"/>
            <a:ext cx="8728075" cy="92011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1.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2022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年浙江省单独招生文化考试数学真题）已知全集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U={0,3,6,8,9},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集合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A={3,9},</a:t>
            </a:r>
            <a:r>
              <a:rPr lang="zh-CN" altLang="en-US">
                <a:latin typeface="Arial" pitchFamily="34" charset="0"/>
                <a:ea typeface="微软雅黑" panose="020b0503020204020204" pitchFamily="34" charset="-122"/>
              </a:rPr>
              <a:t>则</a:t>
            </a:r>
            <a:r>
              <a:rPr lang="en-US" altLang="zh-CN">
                <a:latin typeface="Arial" pitchFamily="34" charset="0"/>
                <a:ea typeface="微软雅黑" panose="020b0503020204020204" pitchFamily="34" charset="-122"/>
              </a:rPr>
              <a:t>               (     )</a:t>
            </a:r>
          </a:p>
          <a:p>
            <a:pPr algn="l"/>
            <a:endParaRPr lang="en-US" altLang="zh-CN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A.{0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，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6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，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8}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B.{3,9}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C.{0,3,6,8,9}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D.</a:t>
            </a:r>
            <a:r>
              <a:rPr lang="en-US" altLang="zh-CN" sz="2000" b="1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Φ</a:t>
            </a:r>
            <a:endParaRPr lang="en-US" altLang="zh-CN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en-US" altLang="zh-CN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【解析】由补集的定义。易得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，故答案选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514850" y="2464435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114300" imgH="215900" progId="Equation.KSEE3">
                  <p:embed/>
                </p:oleObj>
              </mc:Choice>
              <mc:Fallback>
                <p:oleObj r:id="rId3" imgW="1143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2464435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539750" y="1419860"/>
          <a:ext cx="651510" cy="3352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5" imgW="444500" imgH="228600" progId="Equation.KSEE3">
                  <p:embed/>
                </p:oleObj>
              </mc:Choice>
              <mc:Fallback>
                <p:oleObj r:id="rId5" imgW="4445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39750" y="1419860"/>
                        <a:ext cx="651510" cy="3352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3204210" y="3472180"/>
          <a:ext cx="1264920" cy="3352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8" imgW="862965" imgH="228600" progId="Equation.KSEE3">
                  <p:embed/>
                </p:oleObj>
              </mc:Choice>
              <mc:Fallback>
                <p:oleObj r:id="rId8" imgW="862965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204210" y="3472180"/>
                        <a:ext cx="1264920" cy="3352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43510" y="880110"/>
            <a:ext cx="8846185" cy="19380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2.(2022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年江苏省中职职教高考文化统考数学真题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已知集合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M={1,2,3,4},N={2,3,5},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则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       (      )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A.{1,3}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B.{2,3}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C.{1,2,3,4}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D.{1,2,3,4,5}</a:t>
            </a:r>
          </a:p>
        </p:txBody>
      </p:sp>
      <p:graphicFrame>
        <p:nvGraphicFramePr>
          <p:cNvPr id="5" name="对象 4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131820" y="1240155"/>
          <a:ext cx="1010285" cy="3225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3" imgW="596900" imgH="190500" progId="Equation.KSEE3">
                  <p:embed/>
                </p:oleObj>
              </mc:Choice>
              <mc:Fallback>
                <p:oleObj r:id="rId3" imgW="596900" imgH="190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31820" y="1240155"/>
                        <a:ext cx="1010285" cy="3225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文本框 5" title=""/>
          <p:cNvSpPr txBox="1"/>
          <p:nvPr/>
        </p:nvSpPr>
        <p:spPr>
          <a:xfrm>
            <a:off x="143510" y="2896150"/>
            <a:ext cx="3048000" cy="36830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【解析】由交集的定义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</a:t>
            </a:r>
          </a:p>
        </p:txBody>
      </p:sp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3137218" y="2890520"/>
          <a:ext cx="1526540" cy="3657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901700" imgH="215900" progId="Equation.KSEE3">
                  <p:embed/>
                </p:oleObj>
              </mc:Choice>
              <mc:Fallback>
                <p:oleObj r:id="rId6" imgW="9017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137218" y="2890520"/>
                        <a:ext cx="1526540" cy="3657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文本框 8" title=""/>
          <p:cNvSpPr txBox="1"/>
          <p:nvPr/>
        </p:nvSpPr>
        <p:spPr>
          <a:xfrm>
            <a:off x="323215" y="3256280"/>
            <a:ext cx="30480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</a:rPr>
              <a:t>故答案选</a:t>
            </a:r>
            <a:r>
              <a:rPr lang="en-US" altLang="zh-CN" sz="2000" b="1">
                <a:solidFill>
                  <a:srgbClr val="FF0000"/>
                </a:solidFill>
              </a:rPr>
              <a:t>B</a:t>
            </a:r>
          </a:p>
        </p:txBody>
      </p:sp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43510" y="952500"/>
            <a:ext cx="8425180" cy="19380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3.(2023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年吉林省高职高专院校单独招生统一考试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若集合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A={1,2,3},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集合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B={2,3,4},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则集合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      (      )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A.{1,2,3}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B.{2,3,4}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C.{2,3}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D.</a:t>
            </a:r>
            <a:r>
              <a:rPr lang="en-US" altLang="zh-CN" sz="2000">
                <a:latin typeface="Times New Roman" panose="02020603050405020304" charset="0"/>
                <a:ea typeface="微软雅黑" panose="020b0503020204020204" pitchFamily="34" charset="-122"/>
                <a:cs typeface="Times New Roman" panose="02020603050405020304" charset="0"/>
              </a:rPr>
              <a:t>Φ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2295843" y="1336675"/>
          <a:ext cx="881380" cy="3225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520700" imgH="190500" progId="Equation.KSEE3">
                  <p:embed/>
                </p:oleObj>
              </mc:Choice>
              <mc:Fallback>
                <p:oleObj r:id="rId4" imgW="520700" imgH="190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95843" y="1336675"/>
                        <a:ext cx="881380" cy="3225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文本框 6" title=""/>
          <p:cNvSpPr txBox="1"/>
          <p:nvPr/>
        </p:nvSpPr>
        <p:spPr>
          <a:xfrm>
            <a:off x="143510" y="3040380"/>
            <a:ext cx="68624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</a:rPr>
              <a:t>【解析】根据交集的定义得</a:t>
            </a:r>
            <a:r>
              <a:rPr lang="en-US" altLang="zh-CN" b="1">
                <a:solidFill>
                  <a:srgbClr val="FF0000"/>
                </a:solidFill>
              </a:rPr>
              <a:t>                             ,</a:t>
            </a:r>
            <a:r>
              <a:rPr lang="zh-CN" altLang="en-US" b="1">
                <a:solidFill>
                  <a:srgbClr val="FF0000"/>
                </a:solidFill>
              </a:rPr>
              <a:t>答案选</a:t>
            </a:r>
            <a:r>
              <a:rPr lang="en-US" altLang="zh-CN" b="1">
                <a:solidFill>
                  <a:srgbClr val="FF0000"/>
                </a:solidFill>
              </a:rPr>
              <a:t>C</a:t>
            </a:r>
          </a:p>
        </p:txBody>
      </p:sp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3059431" y="3018790"/>
          <a:ext cx="1397635" cy="3657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7" imgW="825500" imgH="215900" progId="Equation.KSEE3">
                  <p:embed/>
                </p:oleObj>
              </mc:Choice>
              <mc:Fallback>
                <p:oleObj r:id="rId7" imgW="8255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059431" y="3018790"/>
                        <a:ext cx="1397635" cy="3657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111760" y="952500"/>
            <a:ext cx="8750300" cy="19380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4.(2023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年广东省高职高考数学试题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已知集合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A={1,2},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B={1,3,4},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则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          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）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A.{1,2,3,4}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B.{1,2,4}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C.{2,3,4}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D.{3,4}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8135938" y="988060"/>
          <a:ext cx="881380" cy="3225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3" imgW="520700" imgH="190500" progId="Equation.KSEE3">
                  <p:embed/>
                </p:oleObj>
              </mc:Choice>
              <mc:Fallback>
                <p:oleObj r:id="rId3" imgW="520700" imgH="190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135938" y="988060"/>
                        <a:ext cx="881380" cy="3225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文本框 3" title=""/>
          <p:cNvSpPr txBox="1"/>
          <p:nvPr/>
        </p:nvSpPr>
        <p:spPr>
          <a:xfrm>
            <a:off x="179070" y="3004185"/>
            <a:ext cx="75476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【解析】根据集合并集定义得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，故答案选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</a:t>
            </a:r>
          </a:p>
        </p:txBody>
      </p:sp>
      <p:graphicFrame>
        <p:nvGraphicFramePr>
          <p:cNvPr id="5" name="对象 4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3707766" y="3076575"/>
          <a:ext cx="1741805" cy="3657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6" imgW="1028700" imgH="215900" progId="Equation.KSEE3">
                  <p:embed/>
                </p:oleObj>
              </mc:Choice>
              <mc:Fallback>
                <p:oleObj r:id="rId6" imgW="10287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707766" y="3076575"/>
                        <a:ext cx="1741805" cy="3657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12052300" y="12420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07315" y="951865"/>
            <a:ext cx="8654415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【例1】　已知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＝{1，2，3，4}，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＝{3，4，5，6，7}．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（1）求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∩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（2）设全集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|0&lt;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&lt;11，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}，求</a:t>
            </a:r>
            <a:r>
              <a:rPr sz="2400" b="1"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，（</a:t>
            </a:r>
            <a:r>
              <a:rPr sz="2400" b="1"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）∩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 b="1"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）.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9070" y="62856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【典型例题】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287655" y="2932430"/>
            <a:ext cx="8568821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【思路点拨】　以自然数为元素的有限集的交、并、补问题，涉及混合运算时，要注意集合的运算顺序．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5560" y="3724275"/>
            <a:ext cx="9137650" cy="1420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【解</a:t>
            </a:r>
            <a:r>
              <a:rPr lang="zh-CN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析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（1）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＝{1，2，3，4，5，6，7}，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∩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＝{3，4}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sz="2400">
              <a:solidFill>
                <a:schemeClr val="tx1"/>
              </a:solidFill>
              <a:highlight>
                <a:srgbClr val="FFFF00"/>
              </a:highlight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（2）</a:t>
            </a:r>
            <a:r>
              <a:rPr sz="2400" b="1">
                <a:solidFill>
                  <a:schemeClr val="tx1"/>
                </a:solidFill>
                <a:highlight>
                  <a:srgbClr val="FFFF00"/>
                </a:highlight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＝{5，6，7，8，9，10}，∴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 b="1">
                <a:solidFill>
                  <a:schemeClr val="tx1"/>
                </a:solidFill>
                <a:highlight>
                  <a:srgbClr val="FFFF00"/>
                </a:highlight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∩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＝{5，6，7}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sz="2400">
              <a:solidFill>
                <a:schemeClr val="tx1"/>
              </a:solidFill>
              <a:highlight>
                <a:srgbClr val="FFFF00"/>
              </a:highlight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∵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＝{1，2，3，4，5，6，7}，∴</a:t>
            </a:r>
            <a:r>
              <a:rPr sz="2400" b="1">
                <a:solidFill>
                  <a:schemeClr val="tx1"/>
                </a:solidFill>
                <a:highlight>
                  <a:srgbClr val="FFFF00"/>
                </a:highlight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sz="2400" i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＝{8，9，10}</a:t>
            </a:r>
            <a:r>
              <a:rPr lang="en-US" sz="24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en-US" altLang="en-US" sz="2400">
              <a:solidFill>
                <a:schemeClr val="tx1"/>
              </a:solidFill>
              <a:highlight>
                <a:srgbClr val="FFFF00"/>
              </a:highlight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43510" y="843915"/>
            <a:ext cx="8662035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【变式训练1】　设全集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＝{1，2，3，4，5，6}，已知集合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S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＝{1，4，5}，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T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＝{2，3，4}，则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S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∪（</a:t>
            </a:r>
            <a:r>
              <a:rPr sz="2400" b="1"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T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）等于（　　）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A．{1，4，5，6}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B．{1，5}    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C．{4}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D．{1，2，3，4，5}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07315" y="3040380"/>
            <a:ext cx="8624570" cy="460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</a:t>
            </a:r>
            <a:r>
              <a:rPr sz="2400" b="1">
                <a:solidFill>
                  <a:srgbClr val="FF0000"/>
                </a:solidFill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T=</a:t>
            </a:r>
            <a:r>
              <a:rPr 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{1,5,6},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所以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S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∪（</a:t>
            </a:r>
            <a:r>
              <a:rPr sz="2400" b="1">
                <a:solidFill>
                  <a:srgbClr val="FF0000"/>
                </a:solidFill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T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={1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4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5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6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}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答案选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</a:p>
        </p:txBody>
      </p:sp>
    </p:spTree>
  </p:cSld>
  <p:clrMapOvr>
    <a:masterClrMapping/>
  </p:clrMapOvr>
  <p:transition spd="slow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43510" y="916305"/>
            <a:ext cx="8546465" cy="27495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【例2】　（1）若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∪（</a:t>
            </a:r>
            <a:r>
              <a:rPr sz="2400" b="1"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）＝{2，4，7，9}，则全集</a:t>
            </a:r>
            <a:r>
              <a:rPr sz="2400" i="1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等于（　　）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A．{2，4，7，9}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B．{5}    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C．{2，7}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D．∅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（2）满足条件{1，3}∪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＝{1，3，5}的集合</a:t>
            </a:r>
            <a:r>
              <a:rPr sz="2400" i="1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</a:t>
            </a:r>
            <a:r>
              <a:rPr sz="2400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有（　　）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A．1个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B．2个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C．3个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D．4个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359532" y="1197610"/>
            <a:ext cx="8784468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（1）由并集的性质得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∪（</a:t>
            </a:r>
            <a:r>
              <a:rPr sz="2400" b="1">
                <a:solidFill>
                  <a:srgbClr val="FF0000"/>
                </a:solidFill>
                <a:latin typeface="MS Gothic" panose="020b0609070205080204" charset="-128"/>
                <a:ea typeface="MS Gothic" panose="020b0609070205080204" charset="-128"/>
                <a:cs typeface="Times New Roman" panose="02020603050405020304" charset="0"/>
                <a:sym typeface="+mn-ea"/>
              </a:rPr>
              <a:t>∁</a:t>
            </a:r>
            <a:r>
              <a:rPr sz="2400" i="1" baseline="-25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）＝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 smtClean="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endParaRPr lang="en-US" sz="2400" smtClean="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r>
              <a:rPr sz="2400" smtClean="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U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＝{2，4，7，9}，故选A.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（2）由并集的定义得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＝{5}或{1，5}或{3，5}或{1，3，5</a:t>
            </a:r>
            <a:r>
              <a:rPr sz="2400" smtClean="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}，</a:t>
            </a:r>
            <a:endParaRPr lang="en-US" sz="2400" smtClean="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r>
              <a:rPr sz="2400" err="1" smtClean="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故选</a:t>
            </a:r>
            <a:r>
              <a:rPr sz="2400" err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0" y="807720"/>
            <a:ext cx="8914130" cy="9772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【变式训练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】满足条件{0，1}∩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＝∅的集合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P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有（　　）　　　　　　　　　　　　　　　　　　　　　　　　　　　　　　　　　　　　　　　　　　　　　　　　　　　　　　　　　　　　　　　　　　　　　　　　　　　　　　　　　　　　A．0个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B．1个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C．2个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D．无数个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3510" y="1887855"/>
            <a:ext cx="7085965" cy="70675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【解析】根据交集的含义，只要满足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即可，故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P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有无数个。答案选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D</a:t>
            </a:r>
          </a:p>
        </p:txBody>
      </p:sp>
      <p:graphicFrame>
        <p:nvGraphicFramePr>
          <p:cNvPr id="5" name="对象 4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391660" y="1924050"/>
          <a:ext cx="1165860" cy="3390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3" imgW="698500" imgH="203200" progId="Equation.KSEE3">
                  <p:embed/>
                </p:oleObj>
              </mc:Choice>
              <mc:Fallback>
                <p:oleObj r:id="rId3" imgW="6985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391660" y="1924050"/>
                        <a:ext cx="1165860" cy="3390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02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集合的运算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71120" y="808355"/>
            <a:ext cx="884237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【例3】　已知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）|4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＝6}，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）|3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＋2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＝7}，则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∩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</a:t>
            </a:r>
            <a:r>
              <a:rPr 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9070" y="2032000"/>
            <a:ext cx="8150860" cy="17894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∵集合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与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的元素是有序实数对（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），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7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∩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即为方程组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的解集，解得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∩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＝{（1，2）}．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5" name="对象 4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2724785" y="2535873"/>
          <a:ext cx="1386000" cy="792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4" imgW="800100" imgH="457200" progId="Equation.KSEE3">
                  <p:embed/>
                </p:oleObj>
              </mc:Choice>
              <mc:Fallback>
                <p:oleObj r:id="rId4" imgW="800100" imgH="457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24785" y="2535873"/>
                        <a:ext cx="1386000" cy="792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6047637" y="2572146"/>
          <a:ext cx="836295" cy="7918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7" imgW="482600" imgH="457200" progId="Equation.KSEE3">
                  <p:embed/>
                </p:oleObj>
              </mc:Choice>
              <mc:Fallback>
                <p:oleObj r:id="rId7" imgW="482600" imgH="457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047637" y="2572146"/>
                        <a:ext cx="836295" cy="7918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50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https://d.book118.com/098042067137006027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1022204519"/>
  <p:tag name="MH_LIBRARY" val="GRAPHIC"/>
  <p:tag name="MH_ORDER" val="TextBox 3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<p:tag name="MH" val="20161022204519"/>
  <p:tag name="MH_LIBRARY" val="GRAPHIC"/>
</p:tagLst>
</file>

<file path=ppt/tags/tag4.xml><?xml version="1.0" encoding="utf-8"?>
<p:tagLst xmlns:p="http://schemas.openxmlformats.org/presentationml/2006/main">
  <p:tag name="KSO_WM_BEAUTIFY_FLAG" val=""/>
  <p:tag name="KSO_WM_UNIT_TABLE_BEAUTIFY" val="smartTable{e9178162-5b61-4213-8710-87ab0d7ce7a6}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  <p:tag name="KSO_WM_UNIT_TABLE_BEAUTIFY" val="smartTable{9eda24c5-1f53-4630-8a7a-f8b7c1f82bd5}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  <p:tag name="KSO_WM_UNIT_TABLE_BEAUTIFY" val="smartTable{208c3132-6bb9-4c54-bd5d-63e710a4d41a}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6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0070C0"/>
      </a:accent1>
      <a:accent2>
        <a:srgbClr val="348BD0"/>
      </a:accent2>
      <a:accent3>
        <a:srgbClr val="1064C6"/>
      </a:accent3>
      <a:accent4>
        <a:srgbClr val="348BD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思源黑体 CN Normal</vt:lpstr>
      <vt:lpstr>Times New Roman</vt:lpstr>
      <vt:lpstr>黑体</vt:lpstr>
      <vt:lpstr>MS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2024-09-06T00:28:52.062</cp:lastPrinted>
  <dcterms:created xsi:type="dcterms:W3CDTF">2024-09-05T16:28:52Z</dcterms:created>
  <dcterms:modified xsi:type="dcterms:W3CDTF">2024-09-05T16:28:54Z</dcterms:modified>
</cp:coreProperties>
</file>