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AKOUBT+MS-UIGothic"/>
      <p:regular r:id="rId19"/>
    </p:embeddedFont>
    <p:embeddedFont>
      <p:font typeface="JLMQRA+MRUOTN+ArialMT"/>
      <p:regular r:id="rId20"/>
    </p:embeddedFont>
    <p:embeddedFont>
      <p:font typeface="KVJHGR+DPSHRG+Calibri-Light"/>
      <p:regular r:id="rId21"/>
    </p:embeddedFont>
    <p:embeddedFont>
      <p:font typeface="MFOFIH+FKTTBM+MicrosoftYaHei"/>
      <p:regular r:id="rId22"/>
    </p:embeddedFont>
    <p:embeddedFont>
      <p:font typeface="WAOCGE+LVJMPL+MicrosoftYaHei-Bold"/>
      <p:regular r:id="rId23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D5D5A-893B-4D1C-9786-FA7EDA1C7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BFCC4-143D-4C4A-AEDF-203B4DC71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6A31D-A94A-4B21-9630-5FC597599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E9A0E-54C3-48F6-A5FF-0DEC263D4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0EC6FC-E477-4498-8DB8-5E6321C00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D7A8C9-0045-4347-96AC-BE9536787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95D048-8E23-45FA-92D0-24FCEDCB0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D0E96-15A4-4EE2-BC1B-A92DF9702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DDDF4-7C80-4C5C-B4D5-24961F254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29C89-0EC6-49A8-8115-E6E9AA0F8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F52AD-6373-44EB-979C-FB07AEF14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43064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2701591"/>
            <a:ext cx="5092877" cy="19056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20000"/>
                </a:solidFill>
                <a:latin typeface="AKOUBT+MS-UIGothic"/>
                <a:cs typeface="AKOUBT+MS-UIGothic"/>
              </a:rPr>
              <a:t>安全生</a:t>
            </a:r>
            <a:r>
              <a:rPr sz="3800" spc="23">
                <a:solidFill>
                  <a:srgbClr val="020000"/>
                </a:solidFill>
                <a:latin typeface="SimSun"/>
                <a:cs typeface="SimSun"/>
              </a:rPr>
              <a:t>产</a:t>
            </a:r>
            <a:r>
              <a:rPr sz="3800" spc="27">
                <a:solidFill>
                  <a:srgbClr val="020000"/>
                </a:solidFill>
                <a:latin typeface="AKOUBT+MS-UIGothic"/>
                <a:cs typeface="AKOUBT+MS-UIGothic"/>
              </a:rPr>
              <a:t>培</a:t>
            </a:r>
            <a:r>
              <a:rPr sz="3800" spc="23">
                <a:solidFill>
                  <a:srgbClr val="020000"/>
                </a:solidFill>
                <a:latin typeface="SimSun"/>
                <a:cs typeface="SimSun"/>
              </a:rPr>
              <a:t>训</a:t>
            </a:r>
            <a:r>
              <a:rPr sz="3800" spc="27">
                <a:solidFill>
                  <a:srgbClr val="020000"/>
                </a:solidFill>
                <a:latin typeface="AKOUBT+MS-UIGothic"/>
                <a:cs typeface="AKOUBT+MS-UIGothic"/>
              </a:rPr>
              <a:t>危</a:t>
            </a:r>
            <a:r>
              <a:rPr sz="3800" spc="27">
                <a:solidFill>
                  <a:srgbClr val="020000"/>
                </a:solidFill>
                <a:latin typeface="SimSun"/>
                <a:cs typeface="SimSun"/>
              </a:rPr>
              <a:t>险</a:t>
            </a:r>
            <a:r>
              <a:rPr sz="3800">
                <a:solidFill>
                  <a:srgbClr val="020000"/>
                </a:solidFill>
                <a:latin typeface="AKOUBT+MS-UIGothic"/>
                <a:cs typeface="AKOUBT+MS-UIGothic"/>
              </a:rPr>
              <a:t>源</a:t>
            </a:r>
          </a:p>
          <a:p>
            <a:pPr marL="0" marR="0">
              <a:lnSpc>
                <a:spcPts val="3800"/>
              </a:lnSpc>
              <a:spcBef>
                <a:spcPts val="1704"/>
              </a:spcBef>
              <a:spcAft>
                <a:spcPct val="0"/>
              </a:spcAft>
            </a:pPr>
            <a:r>
              <a:rPr sz="3800" spc="25">
                <a:solidFill>
                  <a:srgbClr val="020000"/>
                </a:solidFill>
                <a:latin typeface="SimSun"/>
                <a:cs typeface="SimSun"/>
              </a:rPr>
              <a:t>识别</a:t>
            </a:r>
            <a:r>
              <a:rPr sz="3800" spc="25">
                <a:solidFill>
                  <a:srgbClr val="020000"/>
                </a:solidFill>
                <a:latin typeface="AKOUBT+MS-UIGothic"/>
                <a:cs typeface="AKOUBT+MS-UIGothic"/>
              </a:rPr>
              <a:t>材料</a:t>
            </a:r>
            <a:r>
              <a:rPr sz="3800" spc="27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3800">
                <a:solidFill>
                  <a:srgbClr val="020000"/>
                </a:solidFill>
                <a:latin typeface="AKOUBT+MS-UIGothic"/>
                <a:cs typeface="AKOUB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AKOUBT+MS-UIGothic"/>
                <a:cs typeface="AKOUBT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1918874"/>
            <a:ext cx="2382440" cy="6536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JLMQRA+MRUOTN+ArialMT"/>
                <a:cs typeface="JLMQRA+MRUOTN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AKOUBT+MS-UIGothic"/>
                <a:cs typeface="AKOUBT+MS-UIGothic"/>
              </a:rPr>
              <a:t>危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2000" spc="25">
                <a:solidFill>
                  <a:srgbClr val="000000"/>
                </a:solidFill>
                <a:latin typeface="AKOUBT+MS-UIGothic"/>
                <a:cs typeface="AKOUBT+MS-UIGothic"/>
              </a:rPr>
              <a:t>源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2000" spc="23">
                <a:solidFill>
                  <a:srgbClr val="000000"/>
                </a:solidFill>
                <a:latin typeface="AKOUBT+MS-UIGothic"/>
                <a:cs typeface="AKOUBT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8380" y="2474499"/>
            <a:ext cx="2382440" cy="6536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JLMQRA+MRUOTN+ArialMT"/>
                <a:cs typeface="JLMQRA+MRUOTN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AKOUBT+MS-UIGothic"/>
                <a:cs typeface="AKOUBT+MS-UIGothic"/>
              </a:rPr>
              <a:t>危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2000" spc="25">
                <a:solidFill>
                  <a:srgbClr val="000000"/>
                </a:solidFill>
                <a:latin typeface="AKOUBT+MS-UIGothic"/>
                <a:cs typeface="AKOUBT+MS-UIGothic"/>
              </a:rPr>
              <a:t>源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2000" spc="23">
                <a:solidFill>
                  <a:srgbClr val="000000"/>
                </a:solidFill>
                <a:latin typeface="AKOUBT+MS-UIGothic"/>
                <a:cs typeface="AKOUBT+MS-UIGothic"/>
              </a:rPr>
              <a:t>流程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08380" y="3030124"/>
            <a:ext cx="2382441" cy="6536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JLMQRA+MRUOTN+ArialMT"/>
                <a:cs typeface="JLMQRA+MRUOTN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AKOUBT+MS-UIGothic"/>
                <a:cs typeface="AKOUBT+MS-UIGothic"/>
              </a:rPr>
              <a:t>危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2000" spc="25">
                <a:solidFill>
                  <a:srgbClr val="000000"/>
                </a:solidFill>
                <a:latin typeface="AKOUBT+MS-UIGothic"/>
                <a:cs typeface="AKOUBT+MS-UIGothic"/>
              </a:rPr>
              <a:t>源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识别实</a:t>
            </a:r>
            <a:r>
              <a:rPr sz="2000">
                <a:solidFill>
                  <a:srgbClr val="000000"/>
                </a:solidFill>
                <a:latin typeface="AKOUBT+MS-UIGothic"/>
                <a:cs typeface="AKOUBT+MS-UIGothic"/>
              </a:rPr>
              <a:t>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8380" y="3585749"/>
            <a:ext cx="4666297" cy="17631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JLMQRA+MRUOTN+ArialMT"/>
                <a:cs typeface="JLMQRA+MRUOTN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AKOUBT+MS-UIGothic"/>
                <a:cs typeface="AKOUBT+MS-UIGothic"/>
              </a:rPr>
              <a:t>危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2000" spc="25">
                <a:solidFill>
                  <a:srgbClr val="000000"/>
                </a:solidFill>
                <a:latin typeface="AKOUBT+MS-UIGothic"/>
                <a:cs typeface="AKOUBT+MS-UIGothic"/>
              </a:rPr>
              <a:t>源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000000"/>
                </a:solidFill>
                <a:latin typeface="AKOUBT+MS-UIGothic"/>
                <a:cs typeface="AKOUBT+MS-UIGothic"/>
              </a:rPr>
              <a:t>防措施与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000" spc="23">
                <a:solidFill>
                  <a:srgbClr val="000000"/>
                </a:solidFill>
                <a:latin typeface="AKOUBT+MS-UIGothic"/>
                <a:cs typeface="AKOUBT+MS-UIGothic"/>
              </a:rPr>
              <a:t>急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2000">
                <a:solidFill>
                  <a:srgbClr val="000000"/>
                </a:solidFill>
                <a:latin typeface="AKOUBT+MS-UIGothic"/>
                <a:cs typeface="AKOUBT+MS-UIGothic"/>
              </a:rPr>
              <a:t>理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JLMQRA+MRUOTN+ArialMT"/>
                <a:cs typeface="JLMQRA+MRUOTN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AKOUBT+MS-UIGothic"/>
                <a:cs typeface="AKOUBT+MS-UIGothic"/>
              </a:rPr>
              <a:t>危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2000" spc="25">
                <a:solidFill>
                  <a:srgbClr val="000000"/>
                </a:solidFill>
                <a:latin typeface="AKOUBT+MS-UIGothic"/>
                <a:cs typeface="AKOUBT+MS-UIGothic"/>
              </a:rPr>
              <a:t>源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2000" spc="25">
                <a:solidFill>
                  <a:srgbClr val="000000"/>
                </a:solidFill>
                <a:latin typeface="AKOUBT+MS-UIGothic"/>
                <a:cs typeface="AKOUBT+MS-UIGothic"/>
              </a:rPr>
              <a:t>材料的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000000"/>
                </a:solidFill>
                <a:latin typeface="AKOUBT+MS-UIGothic"/>
                <a:cs typeface="AKOUBT+MS-UIGothic"/>
              </a:rPr>
              <a:t>用与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000" spc="25">
                <a:solidFill>
                  <a:srgbClr val="000000"/>
                </a:solidFill>
                <a:latin typeface="AKOUBT+MS-UIGothic"/>
                <a:cs typeface="AKOUBT+MS-UIGothic"/>
              </a:rPr>
              <a:t>展</a:t>
            </a:r>
            <a:r>
              <a:rPr sz="2000" spc="23">
                <a:solidFill>
                  <a:srgbClr val="000000"/>
                </a:solidFill>
                <a:latin typeface="SimSun"/>
                <a:cs typeface="SimSun"/>
              </a:rPr>
              <a:t>趋势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JLMQRA+MRUOTN+ArialMT"/>
                <a:cs typeface="JLMQRA+MRUOTN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AKOUBT+MS-UIGothic"/>
                <a:cs typeface="AKOUBT+MS-UIGothic"/>
              </a:rPr>
              <a:t>安全文化与危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2000" spc="23">
                <a:solidFill>
                  <a:srgbClr val="000000"/>
                </a:solidFill>
                <a:latin typeface="AKOUBT+MS-UIGothic"/>
                <a:cs typeface="AKOUBT+MS-UIGothic"/>
              </a:rPr>
              <a:t>源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识别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7242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AKOUBT+MS-UIGothic"/>
                <a:cs typeface="AKOUBT+MS-UIGothic"/>
              </a:rPr>
              <a:t>危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3450">
                <a:solidFill>
                  <a:srgbClr val="000000"/>
                </a:solidFill>
                <a:latin typeface="AKOUBT+MS-UIGothic"/>
                <a:cs typeface="AKOUBT+MS-UIGothic"/>
              </a:rPr>
              <a:t>源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3450">
                <a:solidFill>
                  <a:srgbClr val="000000"/>
                </a:solidFill>
                <a:latin typeface="AKOUBT+MS-UIGothic"/>
                <a:cs typeface="AKOUBT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定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与分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62626"/>
                </a:solidFill>
                <a:latin typeface="AKOUBT+MS-UIGothic"/>
                <a:cs typeface="AKOUBT+MS-UIGothic"/>
              </a:rPr>
              <a:t>危</a:t>
            </a:r>
            <a:r>
              <a:rPr sz="1550" spc="25">
                <a:solidFill>
                  <a:srgbClr val="262626"/>
                </a:solidFill>
                <a:latin typeface="SimSun"/>
                <a:cs typeface="SimSun"/>
              </a:rPr>
              <a:t>险</a:t>
            </a:r>
            <a:r>
              <a:rPr sz="1550" spc="25">
                <a:solidFill>
                  <a:srgbClr val="262626"/>
                </a:solidFill>
                <a:latin typeface="AKOUBT+MS-UIGothic"/>
                <a:cs typeface="AKOUBT+MS-UIGothic"/>
              </a:rPr>
              <a:t>源定</a:t>
            </a:r>
            <a:r>
              <a:rPr sz="1550">
                <a:solidFill>
                  <a:srgbClr val="26262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源是指可能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致人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员伤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害或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财产损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失的潜在不安全因素。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62626"/>
                </a:solidFill>
                <a:latin typeface="AKOUBT+MS-UIGothic"/>
                <a:cs typeface="AKOUBT+MS-UIGothic"/>
              </a:rPr>
              <a:t>危</a:t>
            </a:r>
            <a:r>
              <a:rPr sz="1550" spc="25">
                <a:solidFill>
                  <a:srgbClr val="262626"/>
                </a:solidFill>
                <a:latin typeface="SimSun"/>
                <a:cs typeface="SimSun"/>
              </a:rPr>
              <a:t>险</a:t>
            </a:r>
            <a:r>
              <a:rPr sz="1550" spc="25">
                <a:solidFill>
                  <a:srgbClr val="262626"/>
                </a:solidFill>
                <a:latin typeface="AKOUBT+MS-UIGothic"/>
                <a:cs typeface="AKOUBT+MS-UIGothic"/>
              </a:rPr>
              <a:t>源分</a:t>
            </a:r>
            <a:r>
              <a:rPr sz="1550">
                <a:solidFill>
                  <a:srgbClr val="262626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源可分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，分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别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是生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96999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程中的危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源和生活中的危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危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源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识别</a:t>
            </a: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的意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FFFDFD"/>
                </a:solidFill>
                <a:latin typeface="AKOUBT+MS-UIGothic"/>
                <a:cs typeface="AKOUBT+MS-UIGothic"/>
              </a:rPr>
              <a:t>防事故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FFFDFD"/>
                </a:solidFill>
                <a:latin typeface="AKOUBT+MS-UIGothic"/>
                <a:cs typeface="AKOUBT+MS-UIGothic"/>
              </a:rPr>
              <a:t>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2000" spc="25">
                <a:solidFill>
                  <a:srgbClr val="FFFDFD"/>
                </a:solidFill>
                <a:latin typeface="AKOUBT+MS-UIGothic"/>
                <a:cs typeface="AKOUBT+MS-UIGothic"/>
              </a:rPr>
              <a:t>足法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2000" spc="25">
                <a:solidFill>
                  <a:srgbClr val="FFFDFD"/>
                </a:solidFill>
                <a:latin typeface="AKOUBT+MS-UIGothic"/>
                <a:cs typeface="AKOUBT+MS-UIGothic"/>
              </a:rPr>
              <a:t>要求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过识别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源，可以采取措施消除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或控制危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因素，从而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防事故的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于企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而言，开展危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工作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足国家安全生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的要求，可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以避免因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违规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操作而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致的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处罚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AKOUBT+MS-UIGothic"/>
                <a:cs typeface="AKOUBT+MS-UIGothic"/>
              </a:rPr>
              <a:t>提高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2000" spc="23">
                <a:solidFill>
                  <a:srgbClr val="FFFDFD"/>
                </a:solidFill>
                <a:latin typeface="AKOUBT+MS-UIGothic"/>
                <a:cs typeface="AKOUBT+MS-UIGothic"/>
              </a:rPr>
              <a:t>工安全意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训员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工如何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源，可以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工的安全意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事件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KOUBT+MS-UIGothic"/>
                <a:cs typeface="AKOUBT+MS-UIGothic"/>
              </a:rPr>
              <a:t>的能力。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危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源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识别</a:t>
            </a: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31325" y="146548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AKOUBT+MS-UIGothic"/>
                <a:cs typeface="AKOUBT+MS-UIGothic"/>
              </a:rPr>
              <a:t>列表分析法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07514" y="1533430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AKOUBT+MS-UIGothic"/>
                <a:cs typeface="AKOUBT+MS-UIGothic"/>
              </a:rPr>
              <a:t>直接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观</a:t>
            </a:r>
            <a:r>
              <a:rPr sz="2000" spc="23">
                <a:solidFill>
                  <a:srgbClr val="262626"/>
                </a:solidFill>
                <a:latin typeface="AKOUBT+MS-UIGothic"/>
                <a:cs typeface="AKOUBT+MS-UIGothic"/>
              </a:rPr>
              <a:t>察法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40444" y="2297803"/>
            <a:ext cx="29934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列出可能存在的危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源，并逐一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行分析和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估。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17269" y="2365747"/>
            <a:ext cx="31389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直接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察生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产现场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操作行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存在的危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源。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59594" y="391467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AKOUBT+MS-UIGothic"/>
                <a:cs typeface="AKOUBT+MS-UIGothic"/>
              </a:rPr>
              <a:t>流程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图</a:t>
            </a:r>
            <a:r>
              <a:rPr sz="2000">
                <a:solidFill>
                  <a:srgbClr val="262626"/>
                </a:solidFill>
                <a:latin typeface="AKOUBT+MS-UIGothic"/>
                <a:cs typeface="AKOUBT+MS-UIGothic"/>
              </a:rPr>
              <a:t>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579244" y="3982624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AKOUBT+MS-UIGothic"/>
                <a:cs typeface="AKOUBT+MS-UIGothic"/>
              </a:rPr>
              <a:t>事故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树</a:t>
            </a:r>
            <a:r>
              <a:rPr sz="2000" spc="25">
                <a:solidFill>
                  <a:srgbClr val="262626"/>
                </a:solidFill>
                <a:latin typeface="AKOUBT+MS-UIGothic"/>
                <a:cs typeface="AKOUBT+MS-UIGothic"/>
              </a:rPr>
              <a:t>分析法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640444" y="4746997"/>
            <a:ext cx="29934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过绘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制生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流程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，分析各个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可能存在的危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源。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017269" y="4814943"/>
            <a:ext cx="29934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分析已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经发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生的事故案例，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找出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致事故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生的危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源。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7242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AKOUBT+MS-UIGothic"/>
                <a:cs typeface="AKOUBT+MS-UIGothic"/>
              </a:rPr>
              <a:t>危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3450">
                <a:solidFill>
                  <a:srgbClr val="000000"/>
                </a:solidFill>
                <a:latin typeface="AKOUBT+MS-UIGothic"/>
                <a:cs typeface="AKOUBT+MS-UIGothic"/>
              </a:rPr>
              <a:t>源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3450">
                <a:solidFill>
                  <a:srgbClr val="000000"/>
                </a:solidFill>
                <a:latin typeface="AKOUBT+MS-UIGothic"/>
                <a:cs typeface="AKOUBT+MS-UIGothic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危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源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调查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62626"/>
                </a:solidFill>
                <a:latin typeface="SimSun"/>
                <a:cs typeface="SimSun"/>
              </a:rPr>
              <a:t>识别</a:t>
            </a:r>
            <a:r>
              <a:rPr sz="1550" spc="25">
                <a:solidFill>
                  <a:srgbClr val="262626"/>
                </a:solidFill>
                <a:latin typeface="AKOUBT+MS-UIGothic"/>
                <a:cs typeface="AKOUBT+MS-UIGothic"/>
              </a:rPr>
              <a:t>危</a:t>
            </a:r>
            <a:r>
              <a:rPr sz="1550" spc="25">
                <a:solidFill>
                  <a:srgbClr val="262626"/>
                </a:solidFill>
                <a:latin typeface="SimSun"/>
                <a:cs typeface="SimSun"/>
              </a:rPr>
              <a:t>险</a:t>
            </a:r>
            <a:r>
              <a:rPr sz="1550">
                <a:solidFill>
                  <a:srgbClr val="262626"/>
                </a:solidFill>
                <a:latin typeface="AKOUBT+MS-UIGothic"/>
                <a:cs typeface="AKOUBT+MS-UIGothic"/>
              </a:rPr>
              <a:t>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过现场调查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史数据分析等方式，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出可能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安全生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构成威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的危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AKOUBT+MS-UIGothic"/>
                <a:cs typeface="AKOUBT+MS-UIGothic"/>
              </a:rPr>
              <a:t>建立危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50" spc="25">
                <a:solidFill>
                  <a:srgbClr val="FFFFFF"/>
                </a:solidFill>
                <a:latin typeface="AKOUBT+MS-UIGothic"/>
                <a:cs typeface="AKOUBT+MS-UIGothic"/>
              </a:rPr>
              <a:t>源清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22208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识别</a:t>
            </a: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出的危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行分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、整理，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形成危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源清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危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源分析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3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262626"/>
                </a:solidFill>
                <a:latin typeface="AKOUBT+MS-UIGothic"/>
                <a:cs typeface="AKOUBT+MS-UIGothic"/>
              </a:rPr>
              <a:t>危</a:t>
            </a:r>
            <a:r>
              <a:rPr sz="2000" spc="15">
                <a:solidFill>
                  <a:srgbClr val="262626"/>
                </a:solidFill>
                <a:latin typeface="SimSun"/>
                <a:cs typeface="SimSun"/>
              </a:rPr>
              <a:t>险</a:t>
            </a:r>
            <a:r>
              <a:rPr sz="2000" spc="15">
                <a:solidFill>
                  <a:srgbClr val="262626"/>
                </a:solidFill>
                <a:latin typeface="AKOUBT+MS-UIGothic"/>
                <a:cs typeface="AKOUBT+MS-UIGothic"/>
              </a:rPr>
              <a:t>源性</a:t>
            </a:r>
            <a:r>
              <a:rPr sz="2000" spc="15">
                <a:solidFill>
                  <a:srgbClr val="262626"/>
                </a:solidFill>
                <a:latin typeface="SimSun"/>
                <a:cs typeface="SimSun"/>
              </a:rPr>
              <a:t>质</a:t>
            </a:r>
            <a:r>
              <a:rPr sz="2000" spc="14">
                <a:solidFill>
                  <a:srgbClr val="262626"/>
                </a:solidFill>
                <a:latin typeface="AKOUBT+MS-UIGothic"/>
                <a:cs typeface="AKOUBT+MS-UIGothic"/>
              </a:rPr>
              <a:t>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7647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源的性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型、危害程度等方面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行分析，了解其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安全生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的具体影响。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268224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262626"/>
                </a:solidFill>
                <a:latin typeface="AKOUBT+MS-UIGothic"/>
                <a:cs typeface="AKOUBT+MS-UIGothic"/>
              </a:rPr>
              <a:t>危</a:t>
            </a:r>
            <a:r>
              <a:rPr sz="2000" spc="15">
                <a:solidFill>
                  <a:srgbClr val="262626"/>
                </a:solidFill>
                <a:latin typeface="SimSun"/>
                <a:cs typeface="SimSun"/>
              </a:rPr>
              <a:t>险</a:t>
            </a:r>
            <a:r>
              <a:rPr sz="2000" spc="15">
                <a:solidFill>
                  <a:srgbClr val="262626"/>
                </a:solidFill>
                <a:latin typeface="AKOUBT+MS-UIGothic"/>
                <a:cs typeface="AKOUBT+MS-UIGothic"/>
              </a:rPr>
              <a:t>源相互影响分析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91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分析不同危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源之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的相互影响，以及可能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连锁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AKOUBT+MS-UIGothic"/>
                <a:cs typeface="AKOUB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危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源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风险评</a:t>
            </a:r>
            <a:r>
              <a:rPr sz="2300">
                <a:solidFill>
                  <a:srgbClr val="262626"/>
                </a:solidFill>
                <a:latin typeface="AKOUBT+MS-UIGothic"/>
                <a:cs typeface="AKOUBT+MS-UIGothic"/>
              </a:rPr>
              <a:t> 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估危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源可能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致的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，以及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工和周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边环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境造成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的潜在影响。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AKOUBT+MS-UIGothic"/>
                <a:cs typeface="AKOUBT+MS-UIGothic"/>
              </a:rPr>
              <a:t>可接受</a:t>
            </a: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风险评</a:t>
            </a:r>
            <a:r>
              <a:rPr sz="2300">
                <a:solidFill>
                  <a:srgbClr val="262626"/>
                </a:solidFill>
                <a:latin typeface="AKOUBT+MS-UIGothic"/>
                <a:cs typeface="AKOUBT+MS-UIGothic"/>
              </a:rPr>
              <a:t>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50370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根据法律法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、企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业标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准等，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估可接受的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危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源控制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AKOUBT+MS-UIGothic"/>
                <a:cs typeface="AKOUBT+MS-UIGothic"/>
              </a:rPr>
              <a:t>制定控制措施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63591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根据危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源分析、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估的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果，制定相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的控制措施，包括工程技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措施、管理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措施等。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300" spc="25">
                <a:solidFill>
                  <a:srgbClr val="FFFFFF"/>
                </a:solidFill>
                <a:latin typeface="AKOUBT+MS-UIGothic"/>
                <a:cs typeface="AKOUBT+MS-UIGothic"/>
              </a:rPr>
              <a:t>施控制措施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597972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将制定的控制措施落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工作中，并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对实</a:t>
            </a: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施效果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督和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AKOUBT+MS-UIGothic"/>
                <a:cs typeface="AKOUB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7242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AKOUBT+MS-UIGothic"/>
                <a:cs typeface="AKOUBT+MS-UIGothic"/>
              </a:rPr>
              <a:t>危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3450">
                <a:solidFill>
                  <a:srgbClr val="000000"/>
                </a:solidFill>
                <a:latin typeface="AKOUBT+MS-UIGothic"/>
                <a:cs typeface="AKOUBT+MS-UIGothic"/>
              </a:rPr>
              <a:t>源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识别实</a:t>
            </a:r>
            <a:r>
              <a:rPr sz="3450">
                <a:solidFill>
                  <a:srgbClr val="000000"/>
                </a:solidFill>
                <a:latin typeface="AKOUBT+MS-UIGothic"/>
                <a:cs typeface="AKOUBT+MS-UIGothic"/>
              </a:rPr>
              <a:t>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机械加工企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危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262626"/>
                </a:solidFill>
                <a:latin typeface="AKOUBT+MS-UIGothic"/>
                <a:cs typeface="AKOUBT+MS-UIGothic"/>
              </a:rPr>
              <a:t>源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识别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205084" y="11257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AKOUBT+MS-UIGothic"/>
                <a:cs typeface="AKOUBT+MS-UIGothic"/>
              </a:rPr>
              <a:t>触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57910" y="1568355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AKOUBT+MS-UIGothic"/>
                <a:cs typeface="AKOUBT+MS-UIGothic"/>
              </a:rPr>
              <a:t>机械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伤</a:t>
            </a:r>
            <a:r>
              <a:rPr sz="2000">
                <a:solidFill>
                  <a:srgbClr val="262626"/>
                </a:solidFill>
                <a:latin typeface="AKOUBT+MS-UIGothic"/>
                <a:cs typeface="AKOUBT+MS-UIGothic"/>
              </a:rPr>
              <a:t>害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97290" y="1802993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KVJHGR+DPSHRG+Calibri-Light"/>
                <a:cs typeface="KVJHGR+DPSHRG+Calibri-Light"/>
              </a:rPr>
              <a:t>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14509" y="1967603"/>
            <a:ext cx="240982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不正确的操作或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可能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电击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063239" y="2137638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KVJHGR+DPSHRG+Calibri-Light"/>
                <a:cs typeface="KVJHGR+DPSHRG+Calibri-Light"/>
              </a:rPr>
              <a:t>1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24509" y="2410197"/>
            <a:ext cx="240982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机械加工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、割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害。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898380" y="384038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AKOUBT+MS-UIGothic"/>
                <a:cs typeface="AKOUBT+MS-UIGothic"/>
              </a:rPr>
              <a:t>噪音和振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393189" y="434393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AKOUBT+MS-UIGothic"/>
                <a:cs typeface="AKOUBT+MS-UIGothic"/>
              </a:rPr>
              <a:t>高温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环</a:t>
            </a:r>
            <a:r>
              <a:rPr sz="2000">
                <a:solidFill>
                  <a:srgbClr val="262626"/>
                </a:solidFill>
                <a:latin typeface="AKOUBT+MS-UIGothic"/>
                <a:cs typeface="AKOUBT+MS-UIGothic"/>
              </a:rPr>
              <a:t>境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023984" y="4388713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KVJHGR+DPSHRG+Calibri-Light"/>
                <a:cs typeface="KVJHGR+DPSHRG+Calibri-Light"/>
              </a:rPr>
              <a:t>3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493884" y="4510778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于高噪音和振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境中可能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致听力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和身体疲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3441065" y="4602073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KVJHGR+DPSHRG+Calibri-Light"/>
                <a:cs typeface="KVJHGR+DPSHRG+Calibri-Light"/>
              </a:rPr>
              <a:t>4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59789" y="5185147"/>
            <a:ext cx="240982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加工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生的高温可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烫伤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AKOUBT+MS-UIGothic"/>
                <a:cs typeface="AKOUBT+MS-UIGothic"/>
              </a:rPr>
              <a:t>衰竭。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https://d.book118.com/098043064074006030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AKOUBT+MS-UIGothic</vt:lpstr>
      <vt:lpstr>SimSun</vt:lpstr>
      <vt:lpstr>JLMQRA+MRUOTN+ArialMT</vt:lpstr>
      <vt:lpstr>Times New Roman</vt:lpstr>
      <vt:lpstr>KVJHGR+DPSHRG+Calibri-Light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2024-09-07T02:37:51.354</cp:lastPrinted>
  <dcterms:created xsi:type="dcterms:W3CDTF">2024-09-06T18:37:51Z</dcterms:created>
  <dcterms:modified xsi:type="dcterms:W3CDTF">2024-09-06T18:37:52Z</dcterms:modified>
</cp:coreProperties>
</file>