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6" r:id="rId2"/>
    <p:sldMasterId id="2147483717"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131ADE-87C7-4B54-A8E2-69AAED8A1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FFE794-49C2-4941-AA4D-361076697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A09432-2A6A-4ACC-BDB5-DC0395CA5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F4E5A1-7945-411A-92C2-37B0B948B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42F8C3-CE02-41A8-8430-2871229476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D149BB-EE3E-4068-A22D-B6703581CB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25A4E5-6711-4E3F-8802-5204E515E7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127808-7912-40C9-A1C8-1E9642A44A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95645-7547-4AED-AA3F-B30EB18B3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86B75-0D25-4C8B-B493-0DC01629B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F2368-9766-4D84-86BB-61CE406E7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050" name="Rectangle 2"/>
          <p:cNvSpPr>
            <a:spLocks noGrp="1" noChangeArrowheads="1"/>
          </p:cNvSpPr>
          <p:nvPr>
            <p:ph type="ctrTitle"/>
          </p:nvPr>
        </p:nvSpPr>
        <p:spPr>
          <a:xfrm>
            <a:off x="611188" y="3789363"/>
            <a:ext cx="7772400" cy="1150937"/>
          </a:xfrm>
        </p:spPr>
        <p:txBody>
          <a:bodyPr/>
          <a:lstStyle>
            <a:lvl1pPr>
              <a:defRPr sz="3600" b="1"/>
            </a:lvl1pPr>
          </a:lstStyle>
          <a:p>
            <a:r>
              <a:rPr lang="zh-CN"/>
              <a:t>单击此处编辑母版标题样式</a:t>
            </a:r>
          </a:p>
        </p:txBody>
      </p:sp>
      <p:sp>
        <p:nvSpPr>
          <p:cNvPr id="2051" name="Rectangle 3"/>
          <p:cNvSpPr>
            <a:spLocks noGrp="1" noChangeArrowheads="1"/>
          </p:cNvSpPr>
          <p:nvPr>
            <p:ph type="subTitle" idx="1"/>
          </p:nvPr>
        </p:nvSpPr>
        <p:spPr>
          <a:xfrm>
            <a:off x="1331913" y="5013325"/>
            <a:ext cx="6400800" cy="795338"/>
          </a:xfrm>
        </p:spPr>
        <p:txBody>
          <a:bodyPr/>
          <a:lstStyle>
            <a:lvl1pPr marL="0" indent="0" algn="ctr">
              <a:defRPr/>
            </a:lvl1pPr>
          </a:lstStyle>
          <a:p>
            <a:r>
              <a:rPr lang="zh-CN"/>
              <a:t>单击此处编辑母版副标题样式</a:t>
            </a:r>
          </a:p>
        </p:txBody>
      </p:sp>
      <p:sp>
        <p:nvSpPr>
          <p:cNvPr id="2052"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2053"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2054"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9"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5"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4"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25000"/>
              </a:lnSpc>
              <a:spcBef>
                <a:spcPct val="30000"/>
              </a:spcBef>
              <a:spcAft>
                <a:spcPct val="0"/>
              </a:spcAft>
              <a:buClrTx/>
              <a:buSzTx/>
              <a:buFontTx/>
              <a:buNone/>
              <a:defRPr/>
            </a:pPr>
            <a:endParaRPr kumimoji="0" lang="zh-CN" altLang="en-US" sz="3200" b="1" i="0" u="none" strike="noStrike" kern="0" cap="none" spc="0" normalizeH="0" baseline="0" noProof="0" smtClean="0">
              <a:ln>
                <a:noFill/>
              </a:ln>
              <a:solidFill>
                <a:srgbClr val="80A33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spTree>
  </p:cSld>
  <p:clrMapOvr>
    <a:masterClrMapping/>
  </p:clrMapOvr>
  <p:transition>
    <p:fade thruBlk="1"/>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image" Target="../media/image4.jpeg" /><Relationship Id="rId6" Type="http://schemas.openxmlformats.org/officeDocument/2006/relationships/image" Target="../media/image5.jpeg" /><Relationship Id="rId7" Type="http://schemas.openxmlformats.org/officeDocument/2006/relationships/image" Target="../media/image6.jpeg" /><Relationship Id="rId8"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Layout" Target="../slideLayouts/slideLayout22.xml" /><Relationship Id="rId11" Type="http://schemas.openxmlformats.org/officeDocument/2006/relationships/image" Target="../media/image1.jpeg" /><Relationship Id="rId12" Type="http://schemas.openxmlformats.org/officeDocument/2006/relationships/image" Target="../media/image2.jpeg" /><Relationship Id="rId13" Type="http://schemas.openxmlformats.org/officeDocument/2006/relationships/image" Target="../media/image3.jpeg" /><Relationship Id="rId14" Type="http://schemas.openxmlformats.org/officeDocument/2006/relationships/image" Target="../media/image4.jpeg" /><Relationship Id="rId15" Type="http://schemas.openxmlformats.org/officeDocument/2006/relationships/image" Target="../media/image7.jpeg" /><Relationship Id="rId16" Type="http://schemas.openxmlformats.org/officeDocument/2006/relationships/image" Target="../media/image8.jpeg" /><Relationship Id="rId17" Type="http://schemas.openxmlformats.org/officeDocument/2006/relationships/theme" Target="../theme/theme3.xml" /><Relationship Id="rId2" Type="http://schemas.openxmlformats.org/officeDocument/2006/relationships/slideLayout" Target="../slideLayouts/slideLayout14.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slideLayout" Target="../slideLayouts/slideLayout17.xml" /><Relationship Id="rId6" Type="http://schemas.openxmlformats.org/officeDocument/2006/relationships/slideLayout" Target="../slideLayouts/slideLayout18.xml" /><Relationship Id="rId7" Type="http://schemas.openxmlformats.org/officeDocument/2006/relationships/slideLayout" Target="../slideLayouts/slideLayout19.xml" /><Relationship Id="rId8" Type="http://schemas.openxmlformats.org/officeDocument/2006/relationships/slideLayout" Target="../slideLayouts/slideLayout20.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7"/>
          <a:stretch>
            <a:fillRect/>
          </a:stretch>
        </a:blipFill>
      </p:bgPr>
    </p:bg>
    <p:spTree>
      <p:nvGrpSpPr>
        <p:cNvPr id="1" name=""/>
        <p:cNvGrpSpPr/>
        <p:nvPr/>
      </p:nvGrpSpPr>
      <p:grpSpPr/>
      <p:grpSp>
        <p:nvGrpSpPr>
          <p:cNvPr id="6149" name="Group 7"/>
          <p:cNvGrpSpPr/>
          <p:nvPr/>
        </p:nvGrpSpPr>
        <p:grpSpPr>
          <a:xfrm>
            <a:off x="7239000" y="5791200"/>
            <a:ext cx="1752600" cy="762000"/>
            <a:chExt cx="1104" cy="480"/>
          </a:xfrm>
        </p:grpSpPr>
        <p:pic>
          <p:nvPicPr>
            <p:cNvPr id="6147" name="Object 8"/>
            <p:cNvPicPr/>
            <p:nvPr/>
          </p:nvPicPr>
          <p:blipFill>
            <a:blip r:embed="rId2"/>
            <a:stretch>
              <a:fillRect/>
            </a:stretch>
          </p:blipFill>
          <p:spPr>
            <a:xfrm>
              <a:off x="0" y="0"/>
              <a:ext cx="480" cy="480"/>
            </a:xfrm>
            <a:prstGeom prst="rect">
              <a:avLst/>
            </a:prstGeom>
            <a:noFill/>
            <a:ln>
              <a:noFill/>
              <a:miter lim="800000"/>
            </a:ln>
            <a:effectLst/>
          </p:spPr>
        </p:pic>
        <p:pic>
          <p:nvPicPr>
            <p:cNvPr id="6155" name="Picture 9"/>
            <p:cNvPicPr/>
            <p:nvPr/>
          </p:nvPicPr>
          <p:blipFill>
            <a:blip r:embed="rId3"/>
            <a:stretch>
              <a:fillRect/>
            </a:stretch>
          </p:blipFill>
          <p:spPr>
            <a:xfrm>
              <a:off x="480" y="96"/>
              <a:ext cx="240" cy="217"/>
            </a:xfrm>
            <a:prstGeom prst="rect">
              <a:avLst/>
            </a:prstGeom>
            <a:noFill/>
            <a:ln>
              <a:noFill/>
              <a:miter lim="800000"/>
            </a:ln>
          </p:spPr>
        </p:pic>
        <p:pic>
          <p:nvPicPr>
            <p:cNvPr id="6156" name="Picture 10"/>
            <p:cNvPicPr/>
            <p:nvPr/>
          </p:nvPicPr>
          <p:blipFill>
            <a:blip r:embed="rId4"/>
            <a:stretch>
              <a:fillRect/>
            </a:stretch>
          </p:blipFill>
          <p:spPr>
            <a:xfrm>
              <a:off x="768" y="96"/>
              <a:ext cx="240" cy="211"/>
            </a:xfrm>
            <a:prstGeom prst="rect">
              <a:avLst/>
            </a:prstGeom>
            <a:noFill/>
            <a:ln>
              <a:noFill/>
              <a:miter lim="800000"/>
            </a:ln>
          </p:spPr>
        </p:pic>
        <p:pic>
          <p:nvPicPr>
            <p:cNvPr id="6157" name="Picture 11"/>
            <p:cNvPicPr/>
            <p:nvPr/>
          </p:nvPicPr>
          <p:blipFill>
            <a:blip r:embed="rId5"/>
            <a:stretch>
              <a:fillRect/>
            </a:stretch>
          </p:blipFill>
          <p:spPr>
            <a:xfrm>
              <a:off x="480" y="336"/>
              <a:ext cx="336" cy="72"/>
            </a:xfrm>
            <a:prstGeom prst="rect">
              <a:avLst/>
            </a:prstGeom>
            <a:noFill/>
            <a:ln>
              <a:noFill/>
              <a:miter lim="800000"/>
            </a:ln>
          </p:spPr>
        </p:pic>
        <p:pic>
          <p:nvPicPr>
            <p:cNvPr id="6158" name="Picture 12"/>
            <p:cNvPicPr/>
            <p:nvPr/>
          </p:nvPicPr>
          <p:blipFill>
            <a:blip r:embed="rId6"/>
            <a:stretch>
              <a:fillRect/>
            </a:stretch>
          </p:blipFill>
          <p:spPr>
            <a:xfrm>
              <a:off x="864" y="336"/>
              <a:ext cx="240" cy="69"/>
            </a:xfrm>
            <a:prstGeom prst="rect">
              <a:avLst/>
            </a:prstGeom>
            <a:noFill/>
            <a:ln>
              <a:noFill/>
              <a:miter lim="800000"/>
            </a:ln>
          </p:spPr>
        </p:pic>
      </p:grpSp>
      <p:sp>
        <p:nvSpPr>
          <p:cNvPr id="6150" name="Rectangle 2"/>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a:r>
              <a:t>单击此处编辑母版标题样式</a:t>
            </a:r>
          </a:p>
        </p:txBody>
      </p:sp>
      <p:sp>
        <p:nvSpPr>
          <p:cNvPr id="6151" name="Rectangle 3"/>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a:r>
              <a:t>	单击此处编辑母版文本样式</a:t>
            </a:r>
          </a:p>
          <a:p>
            <a:pPr lvl="1"/>
            <a:r>
              <a:t>     第二级</a:t>
            </a:r>
          </a:p>
          <a:p>
            <a:pPr lvl="2"/>
          </a:p>
        </p:txBody>
      </p:sp>
      <p:sp>
        <p:nvSpPr>
          <p:cNvPr id="6152" name="Rectangle 4"/>
          <p:cNvSpPr>
            <a:spLocks noGrp="1" noChangeArrowheads="1"/>
          </p:cNvSpPr>
          <p:nvPr>
            <p:ph type="dt" sz="half" idx="2"/>
          </p:nvPr>
        </p:nvSpPr>
        <p:spPr bwMode="auto">
          <a:xfrm>
            <a:off x="457200" y="6245225"/>
            <a:ext cx="2133600" cy="476250"/>
          </a:xfrm>
          <a:prstGeom prst="rect">
            <a:avLst/>
          </a:prstGeom>
          <a:ln>
            <a:miter lim="800000"/>
          </a:ln>
        </p:spPr>
        <p:txBody>
          <a:bodyPr numCol="1"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6153" name="Rectangle 5"/>
          <p:cNvSpPr>
            <a:spLocks noGrp="1" noChangeArrowheads="1"/>
          </p:cNvSpPr>
          <p:nvPr>
            <p:ph type="ftr" sz="quarter" idx="3"/>
          </p:nvPr>
        </p:nvSpPr>
        <p:spPr bwMode="auto">
          <a:xfrm>
            <a:off x="3124200" y="6245225"/>
            <a:ext cx="2895600" cy="476250"/>
          </a:xfrm>
          <a:prstGeom prst="rect">
            <a:avLst/>
          </a:prstGeom>
          <a:ln>
            <a:miter lim="800000"/>
          </a:ln>
        </p:spPr>
        <p:txBody>
          <a:bodyPr numCol="1"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6154" name="Rectangle 6"/>
          <p:cNvSpPr>
            <a:spLocks noGrp="1" noChangeArrowheads="1"/>
          </p:cNvSpPr>
          <p:nvPr>
            <p:ph type="sldNum" sz="quarter" idx="4"/>
          </p:nvPr>
        </p:nvSpPr>
        <p:spPr bwMode="auto">
          <a:xfrm>
            <a:off x="6553200" y="6245225"/>
            <a:ext cx="2133600" cy="476250"/>
          </a:xfrm>
          <a:prstGeom prst="rect">
            <a:avLst/>
          </a:prstGeom>
          <a:ln>
            <a:miter lim="800000"/>
          </a:ln>
        </p:spPr>
        <p:txBody>
          <a:bodyPr numCol="1"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8C85AAC8-8583-4E00-B808-5A39A39D8FF0}" type="slidenum">
              <a:rPr lang="zh-CN" altLang="en-US" sz="1400"/>
              <a:t>*</a:t>
            </a:fld>
            <a:endParaRPr lang="fr-FR" altLang="en-US" sz="1400"/>
          </a:p>
        </p:txBody>
      </p:sp>
    </p:spTree>
  </p:cSld>
  <p:clrMap bg1="lt1" tx1="dk1" bg2="lt2" tx2="dk2" accent1="accent1" accent2="accent2" accent3="accent3" accent4="accent4" accent5="accent5" accent6="accent6" hlink="hlink" folHlink="folHlink"/>
  <p:sldLayoutIdLst>
    <p:sldLayoutId id="2147483660" r:id="rId1"/>
  </p:sldLayoutIdLst>
  <mc:AlternateContent>
    <mc:Choice xmlns:p14="http://schemas.microsoft.com/office/powerpoint/2010/main" Requires="p14">
      <p:transition p14:dur="700">
        <p:fade thruBlk="1"/>
      </p:transition>
    </mc:Choice>
    <mc:Fallback>
      <p:transition>
        <p:fade thruBlk="1"/>
      </p:transition>
    </mc:Fallback>
  </mc:AlternateContent>
  <p:timing/>
  <p:txStyles>
    <p:titleStyle>
      <a:lvl1pPr marL="0" indent="0" algn="ctr" defTabSz="914400" rtl="0" eaLnBrk="0" fontAlgn="base" hangingPunct="0">
        <a:lnSpc>
          <a:spcPct val="100000"/>
        </a:lnSpc>
        <a:spcBef>
          <a:spcPct val="0"/>
        </a:spcBef>
        <a:spcAft>
          <a:spcPct val="0"/>
        </a:spcAft>
        <a:buClrTx/>
        <a:buSzTx/>
        <a:buFontTx/>
        <a:buNone/>
        <a:defRPr kumimoji="0" sz="3200" b="0" i="0" u="none" baseline="0">
          <a:solidFill>
            <a:srgbClr val="80A331"/>
          </a:solidFill>
          <a:latin typeface="+mj-lt"/>
          <a:ea typeface="+mj-ea"/>
          <a:cs typeface="+mj-cs"/>
        </a:defRPr>
      </a:lvl1pPr>
      <a:lvl2pPr algn="ctr" rtl="0" eaLnBrk="0" fontAlgn="base" hangingPunct="0">
        <a:spcBef>
          <a:spcPct val="0"/>
        </a:spcBef>
        <a:spcAft>
          <a:spcPct val="0"/>
        </a:spcAft>
        <a:defRPr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sz="3200">
          <a:solidFill>
            <a:srgbClr val="80A331"/>
          </a:solidFill>
          <a:latin typeface="Arial" pitchFamily="34" charset="0"/>
          <a:ea typeface="微软雅黑" pitchFamily="34" charset="-122"/>
        </a:defRPr>
      </a:lvl5pPr>
      <a:lvl6pPr marL="457200" algn="ctr" rtl="0" fontAlgn="base">
        <a:spcBef>
          <a:spcPct val="0"/>
        </a:spcBef>
        <a:spcAft>
          <a:spcPct val="0"/>
        </a:spcAft>
        <a:defRPr sz="3200">
          <a:solidFill>
            <a:srgbClr val="80A331"/>
          </a:solidFill>
          <a:latin typeface="Arial" pitchFamily="34" charset="0"/>
          <a:ea typeface="微软雅黑" pitchFamily="34" charset="-122"/>
        </a:defRPr>
      </a:lvl6pPr>
      <a:lvl7pPr marL="914400" algn="ctr" rtl="0" fontAlgn="base">
        <a:spcBef>
          <a:spcPct val="0"/>
        </a:spcBef>
        <a:spcAft>
          <a:spcPct val="0"/>
        </a:spcAft>
        <a:defRPr sz="3200">
          <a:solidFill>
            <a:srgbClr val="80A331"/>
          </a:solidFill>
          <a:latin typeface="Arial" pitchFamily="34" charset="0"/>
          <a:ea typeface="微软雅黑" pitchFamily="34" charset="-122"/>
        </a:defRPr>
      </a:lvl7pPr>
      <a:lvl8pPr marL="1371600" algn="ctr" rtl="0" fontAlgn="base">
        <a:spcBef>
          <a:spcPct val="0"/>
        </a:spcBef>
        <a:spcAft>
          <a:spcPct val="0"/>
        </a:spcAft>
        <a:defRPr sz="3200">
          <a:solidFill>
            <a:srgbClr val="80A331"/>
          </a:solidFill>
          <a:latin typeface="Arial" pitchFamily="34" charset="0"/>
          <a:ea typeface="微软雅黑" pitchFamily="34" charset="-122"/>
        </a:defRPr>
      </a:lvl8pPr>
      <a:lvl9pPr marL="1828800" algn="ctr" rtl="0" fontAlgn="base">
        <a:spcBef>
          <a:spcPct val="0"/>
        </a:spcBef>
        <a:spcAft>
          <a:spcPct val="0"/>
        </a:spcAft>
        <a:defRPr sz="3200">
          <a:solidFill>
            <a:srgbClr val="80A331"/>
          </a:solidFill>
          <a:latin typeface="Arial" pitchFamily="34" charset="0"/>
          <a:ea typeface="微软雅黑" pitchFamily="34" charset="-122"/>
        </a:defRPr>
      </a:lvl9pPr>
    </p:titleStyle>
    <p:bodyStyle>
      <a:lvl1pPr marL="342900" indent="-342900" algn="l" defTabSz="914400" rtl="0" eaLnBrk="0" fontAlgn="base" hangingPunct="0">
        <a:lnSpc>
          <a:spcPct val="125000"/>
        </a:lnSpc>
        <a:spcBef>
          <a:spcPct val="30000"/>
        </a:spcBef>
        <a:spcAft>
          <a:spcPct val="0"/>
        </a:spcAft>
        <a:buClrTx/>
        <a:buSzTx/>
        <a:buFontTx/>
        <a:buNone/>
        <a:defRPr kumimoji="0"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1800" b="0" i="0" u="none" baseline="0">
          <a:solidFill>
            <a:srgbClr val="80A331"/>
          </a:solidFill>
          <a:latin typeface="+mn-lt"/>
          <a:ea typeface="+mn-ea"/>
        </a:defRPr>
      </a:lvl5pPr>
      <a:lvl6pPr marL="2514600" indent="-228600" algn="l" rtl="0" fontAlgn="base">
        <a:spcBef>
          <a:spcPct val="20000"/>
        </a:spcBef>
        <a:spcAft>
          <a:spcPct val="0"/>
        </a:spcAft>
        <a:buChar char="»"/>
        <a:defRPr>
          <a:solidFill>
            <a:srgbClr val="80A331"/>
          </a:solidFill>
          <a:latin typeface="+mn-lt"/>
          <a:ea typeface="+mn-ea"/>
        </a:defRPr>
      </a:lvl6pPr>
      <a:lvl7pPr marL="2971800" indent="-228600" algn="l" rtl="0" fontAlgn="base">
        <a:spcBef>
          <a:spcPct val="20000"/>
        </a:spcBef>
        <a:spcAft>
          <a:spcPct val="0"/>
        </a:spcAft>
        <a:buChar char="»"/>
        <a:defRPr>
          <a:solidFill>
            <a:srgbClr val="80A331"/>
          </a:solidFill>
          <a:latin typeface="+mn-lt"/>
          <a:ea typeface="+mn-ea"/>
        </a:defRPr>
      </a:lvl7pPr>
      <a:lvl8pPr marL="3429000" indent="-228600" algn="l" rtl="0" fontAlgn="base">
        <a:spcBef>
          <a:spcPct val="20000"/>
        </a:spcBef>
        <a:spcAft>
          <a:spcPct val="0"/>
        </a:spcAft>
        <a:buChar char="»"/>
        <a:defRPr>
          <a:solidFill>
            <a:srgbClr val="80A331"/>
          </a:solidFill>
          <a:latin typeface="+mn-lt"/>
          <a:ea typeface="+mn-ea"/>
        </a:defRPr>
      </a:lvl8pPr>
      <a:lvl9pPr marL="3886200" indent="-228600" algn="l" rtl="0" fontAlgn="base">
        <a:spcBef>
          <a:spcPct val="20000"/>
        </a:spcBef>
        <a:spcAft>
          <a:spcPct val="0"/>
        </a:spcAft>
        <a:buChar char="»"/>
        <a:defRPr>
          <a:solidFill>
            <a:srgbClr val="80A33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6"/>
          <a:stretch>
            <a:fillRect/>
          </a:stretch>
        </a:blipFill>
      </p:bgPr>
    </p:bg>
    <p:spTree>
      <p:nvGrpSpPr>
        <p:cNvPr id="1" name=""/>
        <p:cNvGrpSpPr/>
        <p:nvPr/>
      </p:nvGrpSpPr>
      <p:grpSpPr/>
      <p:sp>
        <p:nvSpPr>
          <p:cNvPr id="1028" name="Rectangle 2"/>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a:r>
              <a:t>单击此处编辑母版标题样式</a:t>
            </a:r>
          </a:p>
        </p:txBody>
      </p:sp>
      <p:sp>
        <p:nvSpPr>
          <p:cNvPr id="1029" name="Rectangle 3"/>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a:r>
              <a:t>	单击此处编辑母版文本样式</a:t>
            </a:r>
          </a:p>
          <a:p>
            <a:pPr lvl="1"/>
            <a:r>
              <a:t>     第二级</a:t>
            </a:r>
          </a:p>
          <a:p>
            <a:pPr lvl="2"/>
          </a:p>
        </p:txBody>
      </p:sp>
      <p:sp>
        <p:nvSpPr>
          <p:cNvPr id="1030" name="Rectangle 4"/>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fr-FR" altLang="en-US" sz="1400"/>
          </a:p>
        </p:txBody>
      </p:sp>
      <p:sp>
        <p:nvSpPr>
          <p:cNvPr id="1031" name="Rectangle 5"/>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fr-FR" altLang="en-US" sz="1400"/>
          </a:p>
        </p:txBody>
      </p:sp>
      <p:sp>
        <p:nvSpPr>
          <p:cNvPr id="1032"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81779C7-697C-483D-9826-ABAFDC589836}" type="slidenum">
              <a:rPr lang="zh-CN" altLang="en-US" sz="1400"/>
              <a:t>*</a:t>
            </a:fld>
            <a:endParaRPr lang="fr-FR" altLang="en-US" sz="1400"/>
          </a:p>
        </p:txBody>
      </p:sp>
      <p:grpSp>
        <p:nvGrpSpPr>
          <p:cNvPr id="1033" name="Group 7"/>
          <p:cNvGrpSpPr/>
          <p:nvPr/>
        </p:nvGrpSpPr>
        <p:grpSpPr>
          <a:xfrm>
            <a:off x="7239000" y="6019800"/>
            <a:ext cx="1752600" cy="762000"/>
            <a:chExt cx="1104" cy="480"/>
          </a:xfrm>
        </p:grpSpPr>
        <p:pic>
          <p:nvPicPr>
            <p:cNvPr id="1026" name="Object 8"/>
            <p:cNvPicPr/>
            <p:nvPr/>
          </p:nvPicPr>
          <p:blipFill>
            <a:blip r:embed="rId11"/>
            <a:stretch>
              <a:fillRect/>
            </a:stretch>
          </p:blipFill>
          <p:spPr>
            <a:xfrm>
              <a:off x="0" y="0"/>
              <a:ext cx="480" cy="480"/>
            </a:xfrm>
            <a:prstGeom prst="rect">
              <a:avLst/>
            </a:prstGeom>
            <a:noFill/>
            <a:ln>
              <a:noFill/>
              <a:miter lim="800000"/>
            </a:ln>
            <a:effectLst/>
          </p:spPr>
        </p:pic>
        <p:pic>
          <p:nvPicPr>
            <p:cNvPr id="1034" name="Picture 9"/>
            <p:cNvPicPr/>
            <p:nvPr/>
          </p:nvPicPr>
          <p:blipFill>
            <a:blip r:embed="rId12"/>
            <a:stretch>
              <a:fillRect/>
            </a:stretch>
          </p:blipFill>
          <p:spPr>
            <a:xfrm>
              <a:off x="480" y="96"/>
              <a:ext cx="240" cy="217"/>
            </a:xfrm>
            <a:prstGeom prst="rect">
              <a:avLst/>
            </a:prstGeom>
            <a:noFill/>
            <a:ln>
              <a:noFill/>
              <a:miter lim="800000"/>
            </a:ln>
          </p:spPr>
        </p:pic>
        <p:pic>
          <p:nvPicPr>
            <p:cNvPr id="1035" name="Picture 10"/>
            <p:cNvPicPr/>
            <p:nvPr/>
          </p:nvPicPr>
          <p:blipFill>
            <a:blip r:embed="rId13"/>
            <a:stretch>
              <a:fillRect/>
            </a:stretch>
          </p:blipFill>
          <p:spPr>
            <a:xfrm>
              <a:off x="768" y="96"/>
              <a:ext cx="240" cy="211"/>
            </a:xfrm>
            <a:prstGeom prst="rect">
              <a:avLst/>
            </a:prstGeom>
            <a:noFill/>
            <a:ln>
              <a:noFill/>
              <a:miter lim="800000"/>
            </a:ln>
          </p:spPr>
        </p:pic>
        <p:pic>
          <p:nvPicPr>
            <p:cNvPr id="1036" name="Picture 11"/>
            <p:cNvPicPr/>
            <p:nvPr/>
          </p:nvPicPr>
          <p:blipFill>
            <a:blip r:embed="rId14"/>
            <a:stretch>
              <a:fillRect/>
            </a:stretch>
          </p:blipFill>
          <p:spPr>
            <a:xfrm>
              <a:off x="480" y="336"/>
              <a:ext cx="336" cy="72"/>
            </a:xfrm>
            <a:prstGeom prst="rect">
              <a:avLst/>
            </a:prstGeom>
            <a:noFill/>
            <a:ln>
              <a:noFill/>
              <a:miter lim="800000"/>
            </a:ln>
          </p:spPr>
        </p:pic>
        <p:pic>
          <p:nvPicPr>
            <p:cNvPr id="1037" name="Picture 12"/>
            <p:cNvPicPr/>
            <p:nvPr/>
          </p:nvPicPr>
          <p:blipFill>
            <a:blip r:embed="rId15"/>
            <a:stretch>
              <a:fillRect/>
            </a:stretch>
          </p:blipFill>
          <p:spPr>
            <a:xfrm>
              <a:off x="864" y="336"/>
              <a:ext cx="240" cy="69"/>
            </a:xfrm>
            <a:prstGeom prst="rect">
              <a:avLst/>
            </a:prstGeom>
            <a:noFill/>
            <a:ln>
              <a:noFill/>
              <a:miter lim="800000"/>
            </a:ln>
          </p:spPr>
        </p:pic>
      </p:grpSp>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Lst>
  <mc:AlternateContent>
    <mc:Choice xmlns:p14="http://schemas.microsoft.com/office/powerpoint/2010/main" Requires="p14">
      <p:transition p14:dur="700">
        <p:fade thruBlk="1"/>
      </p:transition>
    </mc:Choice>
    <mc:Fallback>
      <p:transition>
        <p:fade thruBlk="1"/>
      </p:transition>
    </mc:Fallback>
  </mc:AlternateContent>
  <p:timing/>
  <p:txStyles>
    <p:titleStyle>
      <a:lvl1pPr marL="0" indent="0" algn="ctr" defTabSz="914400" rtl="0" eaLnBrk="0" fontAlgn="base" hangingPunct="0">
        <a:lnSpc>
          <a:spcPct val="100000"/>
        </a:lnSpc>
        <a:spcBef>
          <a:spcPct val="0"/>
        </a:spcBef>
        <a:spcAft>
          <a:spcPct val="0"/>
        </a:spcAft>
        <a:buClrTx/>
        <a:buSzTx/>
        <a:buFontTx/>
        <a:buNone/>
        <a:defRPr kumimoji="0" sz="3200" b="0" i="0" u="none" baseline="0">
          <a:solidFill>
            <a:srgbClr val="80A331"/>
          </a:solidFill>
          <a:latin typeface="+mj-lt"/>
          <a:ea typeface="+mj-ea"/>
          <a:cs typeface="+mj-cs"/>
        </a:defRPr>
      </a:lvl1pPr>
      <a:lvl2pPr algn="ctr" rtl="0" eaLnBrk="0" fontAlgn="base" hangingPunct="0">
        <a:spcBef>
          <a:spcPct val="0"/>
        </a:spcBef>
        <a:spcAft>
          <a:spcPct val="0"/>
        </a:spcAft>
        <a:defRPr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sz="3200">
          <a:solidFill>
            <a:srgbClr val="80A331"/>
          </a:solidFill>
          <a:latin typeface="Arial" pitchFamily="34" charset="0"/>
          <a:ea typeface="微软雅黑" pitchFamily="34" charset="-122"/>
        </a:defRPr>
      </a:lvl5pPr>
      <a:lvl6pPr marL="457200" algn="ctr" rtl="0" fontAlgn="base">
        <a:spcBef>
          <a:spcPct val="0"/>
        </a:spcBef>
        <a:spcAft>
          <a:spcPct val="0"/>
        </a:spcAft>
        <a:defRPr sz="3200">
          <a:solidFill>
            <a:srgbClr val="80A331"/>
          </a:solidFill>
          <a:latin typeface="Arial" pitchFamily="34" charset="0"/>
          <a:ea typeface="微软雅黑" pitchFamily="34" charset="-122"/>
        </a:defRPr>
      </a:lvl6pPr>
      <a:lvl7pPr marL="914400" algn="ctr" rtl="0" fontAlgn="base">
        <a:spcBef>
          <a:spcPct val="0"/>
        </a:spcBef>
        <a:spcAft>
          <a:spcPct val="0"/>
        </a:spcAft>
        <a:defRPr sz="3200">
          <a:solidFill>
            <a:srgbClr val="80A331"/>
          </a:solidFill>
          <a:latin typeface="Arial" pitchFamily="34" charset="0"/>
          <a:ea typeface="微软雅黑" pitchFamily="34" charset="-122"/>
        </a:defRPr>
      </a:lvl7pPr>
      <a:lvl8pPr marL="1371600" algn="ctr" rtl="0" fontAlgn="base">
        <a:spcBef>
          <a:spcPct val="0"/>
        </a:spcBef>
        <a:spcAft>
          <a:spcPct val="0"/>
        </a:spcAft>
        <a:defRPr sz="3200">
          <a:solidFill>
            <a:srgbClr val="80A331"/>
          </a:solidFill>
          <a:latin typeface="Arial" pitchFamily="34" charset="0"/>
          <a:ea typeface="微软雅黑" pitchFamily="34" charset="-122"/>
        </a:defRPr>
      </a:lvl8pPr>
      <a:lvl9pPr marL="1828800" algn="ctr" rtl="0" fontAlgn="base">
        <a:spcBef>
          <a:spcPct val="0"/>
        </a:spcBef>
        <a:spcAft>
          <a:spcPct val="0"/>
        </a:spcAft>
        <a:defRPr sz="3200">
          <a:solidFill>
            <a:srgbClr val="80A331"/>
          </a:solidFill>
          <a:latin typeface="Arial" pitchFamily="34" charset="0"/>
          <a:ea typeface="微软雅黑" pitchFamily="34" charset="-122"/>
        </a:defRPr>
      </a:lvl9pPr>
    </p:titleStyle>
    <p:bodyStyle>
      <a:lvl1pPr marL="342900" indent="-342900" algn="l" defTabSz="914400" rtl="0" eaLnBrk="0" fontAlgn="base" hangingPunct="0">
        <a:lnSpc>
          <a:spcPct val="125000"/>
        </a:lnSpc>
        <a:spcBef>
          <a:spcPct val="30000"/>
        </a:spcBef>
        <a:spcAft>
          <a:spcPct val="0"/>
        </a:spcAft>
        <a:buClrTx/>
        <a:buSzTx/>
        <a:buFontTx/>
        <a:buNone/>
        <a:defRPr kumimoji="0"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1800" b="0" i="0" u="none" baseline="0">
          <a:solidFill>
            <a:srgbClr val="80A331"/>
          </a:solidFill>
          <a:latin typeface="+mn-lt"/>
          <a:ea typeface="+mn-ea"/>
        </a:defRPr>
      </a:lvl5pPr>
      <a:lvl6pPr marL="2514600" indent="-228600" algn="l" rtl="0" fontAlgn="base">
        <a:spcBef>
          <a:spcPct val="20000"/>
        </a:spcBef>
        <a:spcAft>
          <a:spcPct val="0"/>
        </a:spcAft>
        <a:buChar char="»"/>
        <a:defRPr>
          <a:solidFill>
            <a:srgbClr val="80A331"/>
          </a:solidFill>
          <a:latin typeface="+mn-lt"/>
          <a:ea typeface="+mn-ea"/>
        </a:defRPr>
      </a:lvl6pPr>
      <a:lvl7pPr marL="2971800" indent="-228600" algn="l" rtl="0" fontAlgn="base">
        <a:spcBef>
          <a:spcPct val="20000"/>
        </a:spcBef>
        <a:spcAft>
          <a:spcPct val="0"/>
        </a:spcAft>
        <a:buChar char="»"/>
        <a:defRPr>
          <a:solidFill>
            <a:srgbClr val="80A331"/>
          </a:solidFill>
          <a:latin typeface="+mn-lt"/>
          <a:ea typeface="+mn-ea"/>
        </a:defRPr>
      </a:lvl7pPr>
      <a:lvl8pPr marL="3429000" indent="-228600" algn="l" rtl="0" fontAlgn="base">
        <a:spcBef>
          <a:spcPct val="20000"/>
        </a:spcBef>
        <a:spcAft>
          <a:spcPct val="0"/>
        </a:spcAft>
        <a:buChar char="»"/>
        <a:defRPr>
          <a:solidFill>
            <a:srgbClr val="80A331"/>
          </a:solidFill>
          <a:latin typeface="+mn-lt"/>
          <a:ea typeface="+mn-ea"/>
        </a:defRPr>
      </a:lvl8pPr>
      <a:lvl9pPr marL="3886200" indent="-228600" algn="l" rtl="0" fontAlgn="base">
        <a:spcBef>
          <a:spcPct val="20000"/>
        </a:spcBef>
        <a:spcAft>
          <a:spcPct val="0"/>
        </a:spcAft>
        <a:buChar char="»"/>
        <a:defRPr>
          <a:solidFill>
            <a:srgbClr val="80A33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em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e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emf"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emf"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45122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p:nvPr/>
        </p:nvSpPr>
        <p:spPr>
          <a:xfrm>
            <a:off x="3563938" y="5949950"/>
            <a:ext cx="3733800" cy="94456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342900" lvl="0" indent="-342900" eaLnBrk="1" hangingPunct="1">
              <a:spcBef>
                <a:spcPct val="20000"/>
              </a:spcBef>
            </a:pPr>
            <a:r>
              <a:rPr sz="2800" b="1">
                <a:solidFill>
                  <a:srgbClr val="FF0000"/>
                </a:solidFill>
                <a:ea typeface="黑体" pitchFamily="49" charset="-122"/>
              </a:rPr>
              <a:t>倚动软件工厂实验室</a:t>
            </a:r>
            <a:r>
              <a:rPr sz="2800">
                <a:solidFill>
                  <a:schemeClr val="tx2"/>
                </a:solidFill>
              </a:rPr>
              <a:t> </a:t>
            </a:r>
            <a:br>
              <a:rPr sz="2800" b="1">
                <a:solidFill>
                  <a:srgbClr val="000000"/>
                </a:solidFill>
              </a:rPr>
            </a:br>
            <a:endParaRPr sz="2800" b="1">
              <a:solidFill>
                <a:srgbClr val="000000"/>
              </a:solidFill>
            </a:endParaRPr>
          </a:p>
        </p:txBody>
      </p:sp>
      <p:sp>
        <p:nvSpPr>
          <p:cNvPr id="8195" name="Rectangle 3"/>
          <p:cNvSpPr/>
          <p:nvPr>
            <p:ph type="ctrTitle" idx="4294967295"/>
          </p:nvPr>
        </p:nvSpPr>
        <p:spPr>
          <a:xfrm>
            <a:off x="971550" y="3860800"/>
            <a:ext cx="7704138" cy="1150938"/>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Arial"/>
                <a:ea typeface="微软雅黑" pitchFamily="34" charset="-122"/>
              </a:defRPr>
            </a:lvl1pPr>
          </a:lstStyle>
          <a:p>
            <a:pPr lvl="0" eaLnBrk="1" hangingPunct="1"/>
            <a:r>
              <a:rPr lang="zh-CN" altLang="en-US" sz="3600" b="1"/>
              <a:t>第三章  </a:t>
            </a:r>
            <a:r>
              <a:rPr lang="zh-CN" altLang="en-US" sz="3600" b="1">
                <a:solidFill>
                  <a:schemeClr val="folHlink"/>
                </a:solidFill>
              </a:rPr>
              <a:t>移动商务价值链与商业模式</a:t>
            </a:r>
            <a:br>
              <a:rPr lang="zh-CN" altLang="en-US" sz="3600" b="1">
                <a:solidFill>
                  <a:schemeClr val="folHlink"/>
                </a:solidFill>
              </a:rPr>
            </a:br>
            <a:endParaRPr lang="zh-CN" altLang="en-US" sz="3600" b="1"/>
          </a:p>
        </p:txBody>
      </p:sp>
      <p:sp>
        <p:nvSpPr>
          <p:cNvPr id="8196" name="Title 1"/>
          <p:cNvSpPr txBox="1"/>
          <p:nvPr>
            <p:custDataLst>
              <p:tags r:id="rId2"/>
            </p:custDataLst>
          </p:nvPr>
        </p:nvSpPr>
        <p:spPr bwMode="auto">
          <a:xfrm>
            <a:off x="1258888" y="1052512"/>
            <a:ext cx="7007225" cy="1398588"/>
          </a:xfrm>
          <a:prstGeom prst="rect">
            <a:avLst/>
          </a:prstGeom>
          <a:noFill/>
          <a:ln w="9525">
            <a:noFill/>
            <a:miter lim="800000"/>
          </a:ln>
        </p:spPr>
        <p:txBody>
          <a:bodyPr numCol="1" rtlCol="0" anchor="ctr" anchorCtr="0" compatLnSpc="1">
            <a:prstTxWarp prst="textNoShape">
              <a:avLst/>
            </a:prstTxWarp>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marR="0" lvl="0" indent="0" algn="ctr"/>
            <a:r>
              <a:rPr lang="zh-CN" altLang="en-US" sz="7200" b="1">
                <a:solidFill>
                  <a:srgbClr val="3333FF"/>
                </a:solidFill>
                <a:latin typeface="华文行楷" pitchFamily="2" charset="-122"/>
                <a:ea typeface="华文行楷" pitchFamily="2" charset="-122"/>
              </a:rPr>
              <a:t>移动电子商务</a:t>
            </a:r>
            <a:endParaRPr lang="zh-CN" altLang="en-US" sz="7200" b="1">
              <a:solidFill>
                <a:srgbClr val="3333FF"/>
              </a:solidFill>
              <a:latin typeface="华文行楷" pitchFamily="2" charset="-122"/>
              <a:ea typeface="华文行楷" pitchFamily="2" charset="-122"/>
            </a:endParaRPr>
          </a:p>
        </p:txBody>
      </p:sp>
      <p:sp>
        <p:nvSpPr>
          <p:cNvPr id="8197" name="TextBox 819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p:nvPr>
            <p:ph type="title" idx="4294967295"/>
          </p:nvPr>
        </p:nvSpPr>
        <p:spPr>
          <a:xfrm>
            <a:off x="0" y="228600"/>
            <a:ext cx="6477000" cy="868362"/>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zh-CN" sz="4000"/>
              <a:t> 本章要点</a:t>
            </a:r>
            <a:endParaRPr lang="zh-CN" altLang="zh-CN" sz="4000"/>
          </a:p>
        </p:txBody>
      </p:sp>
      <p:sp>
        <p:nvSpPr>
          <p:cNvPr id="9219" name="AutoShape 3"/>
          <p:cNvSpPr/>
          <p:nvPr/>
        </p:nvSpPr>
        <p:spPr>
          <a:xfrm>
            <a:off x="2124075" y="2708275"/>
            <a:ext cx="5380038" cy="457200"/>
          </a:xfrm>
          <a:prstGeom prst="roundRect">
            <a:avLst>
              <a:gd name="adj" fmla="val 16667"/>
            </a:avLst>
          </a:prstGeom>
          <a:gradFill rotWithShape="1">
            <a:gsLst>
              <a:gs pos="0">
                <a:srgbClr val="ECEDEF"/>
              </a:gs>
              <a:gs pos="50000">
                <a:srgbClr val="FBFBFC"/>
              </a:gs>
              <a:gs pos="100000">
                <a:srgbClr val="ECEDEF"/>
              </a:gs>
            </a:gsLst>
            <a:lin ang="5400000" scaled="1"/>
          </a:gradFill>
          <a:ln w="12700">
            <a:solidFill>
              <a:schemeClr val="bg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9220" name="AutoShape 4"/>
          <p:cNvSpPr/>
          <p:nvPr/>
        </p:nvSpPr>
        <p:spPr>
          <a:xfrm>
            <a:off x="1743075" y="2589212"/>
            <a:ext cx="685800" cy="685800"/>
          </a:xfrm>
          <a:prstGeom prst="diamond">
            <a:avLst/>
          </a:prstGeom>
          <a:solidFill>
            <a:srgbClr val="CC0000"/>
          </a:solidFill>
          <a:ln w="25400">
            <a:solidFill>
              <a:schemeClr val="bg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zh-CN">
              <a:solidFill>
                <a:srgbClr val="CC0000"/>
              </a:solidFill>
            </a:endParaRPr>
          </a:p>
        </p:txBody>
      </p:sp>
      <p:sp>
        <p:nvSpPr>
          <p:cNvPr id="9221" name="Text Box 5"/>
          <p:cNvSpPr/>
          <p:nvPr/>
        </p:nvSpPr>
        <p:spPr>
          <a:xfrm>
            <a:off x="2352675" y="2763838"/>
            <a:ext cx="3429000" cy="36671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r>
              <a:rPr lang="zh-CN" altLang="en-US" b="1">
                <a:solidFill>
                  <a:srgbClr val="000000"/>
                </a:solidFill>
              </a:rPr>
              <a:t>  移动商务价值链简介</a:t>
            </a:r>
            <a:endParaRPr lang="zh-CN" altLang="en-US" b="1">
              <a:solidFill>
                <a:srgbClr val="000000"/>
              </a:solidFill>
            </a:endParaRPr>
          </a:p>
        </p:txBody>
      </p:sp>
      <p:sp>
        <p:nvSpPr>
          <p:cNvPr id="9222" name="Text Box 6"/>
          <p:cNvSpPr/>
          <p:nvPr/>
        </p:nvSpPr>
        <p:spPr>
          <a:xfrm>
            <a:off x="1887538" y="2708275"/>
            <a:ext cx="354012"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a:r>
              <a:rPr lang="zh-CN" altLang="zh-CN" sz="2400">
                <a:solidFill>
                  <a:schemeClr val="bg1"/>
                </a:solidFill>
              </a:rPr>
              <a:t>1</a:t>
            </a:r>
            <a:endParaRPr lang="zh-CN" altLang="zh-CN" sz="2400">
              <a:solidFill>
                <a:schemeClr val="bg1"/>
              </a:solidFill>
            </a:endParaRPr>
          </a:p>
        </p:txBody>
      </p:sp>
      <p:sp>
        <p:nvSpPr>
          <p:cNvPr id="9223" name="AutoShape 7"/>
          <p:cNvSpPr/>
          <p:nvPr/>
        </p:nvSpPr>
        <p:spPr>
          <a:xfrm>
            <a:off x="2073275" y="3832225"/>
            <a:ext cx="5378450" cy="457200"/>
          </a:xfrm>
          <a:prstGeom prst="roundRect">
            <a:avLst>
              <a:gd name="adj" fmla="val 16667"/>
            </a:avLst>
          </a:prstGeom>
          <a:gradFill rotWithShape="1">
            <a:gsLst>
              <a:gs pos="0">
                <a:srgbClr val="ECEDEF"/>
              </a:gs>
              <a:gs pos="50000">
                <a:srgbClr val="FBFBFC"/>
              </a:gs>
              <a:gs pos="100000">
                <a:srgbClr val="ECEDEF"/>
              </a:gs>
            </a:gsLst>
            <a:lin ang="5400000" scaled="1"/>
          </a:gradFill>
          <a:ln w="12700">
            <a:solidFill>
              <a:schemeClr val="bg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9224" name="AutoShape 8"/>
          <p:cNvSpPr/>
          <p:nvPr/>
        </p:nvSpPr>
        <p:spPr>
          <a:xfrm>
            <a:off x="1692275" y="3644900"/>
            <a:ext cx="685800" cy="685800"/>
          </a:xfrm>
          <a:prstGeom prst="diamond">
            <a:avLst/>
          </a:prstGeom>
          <a:solidFill>
            <a:srgbClr val="CC0000"/>
          </a:solidFill>
          <a:ln w="25400">
            <a:solidFill>
              <a:schemeClr val="bg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zh-CN">
              <a:solidFill>
                <a:srgbClr val="CC0000"/>
              </a:solidFill>
            </a:endParaRPr>
          </a:p>
        </p:txBody>
      </p:sp>
      <p:sp>
        <p:nvSpPr>
          <p:cNvPr id="9225" name="Text Box 9"/>
          <p:cNvSpPr/>
          <p:nvPr/>
        </p:nvSpPr>
        <p:spPr>
          <a:xfrm>
            <a:off x="2301875" y="3889375"/>
            <a:ext cx="3429000" cy="36512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r>
              <a:rPr lang="zh-CN" altLang="en-US" b="1">
                <a:solidFill>
                  <a:srgbClr val="000000"/>
                </a:solidFill>
              </a:rPr>
              <a:t>  移动商务的主要商业模式</a:t>
            </a:r>
            <a:endParaRPr lang="zh-CN" altLang="en-US" b="1">
              <a:solidFill>
                <a:srgbClr val="000000"/>
              </a:solidFill>
            </a:endParaRPr>
          </a:p>
        </p:txBody>
      </p:sp>
      <p:sp>
        <p:nvSpPr>
          <p:cNvPr id="9226" name="Text Box 10"/>
          <p:cNvSpPr/>
          <p:nvPr/>
        </p:nvSpPr>
        <p:spPr>
          <a:xfrm>
            <a:off x="1835150" y="3762375"/>
            <a:ext cx="3556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a:r>
              <a:rPr lang="zh-CN" altLang="zh-CN" sz="2400">
                <a:solidFill>
                  <a:schemeClr val="bg1"/>
                </a:solidFill>
              </a:rPr>
              <a:t>2</a:t>
            </a:r>
            <a:endParaRPr lang="zh-CN" altLang="zh-CN" sz="2400">
              <a:solidFill>
                <a:schemeClr val="bg1"/>
              </a:solidFill>
            </a:endParaRPr>
          </a:p>
        </p:txBody>
      </p:sp>
      <p:sp>
        <p:nvSpPr>
          <p:cNvPr id="9227" name="Text Box 11"/>
          <p:cNvSpPr/>
          <p:nvPr/>
        </p:nvSpPr>
        <p:spPr>
          <a:xfrm>
            <a:off x="381000" y="1447800"/>
            <a:ext cx="354012"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a:endParaRPr lang="zh-CN" altLang="zh-CN" sz="2400">
              <a:solidFill>
                <a:schemeClr val="bg1"/>
              </a:solidFill>
            </a:endParaRPr>
          </a:p>
        </p:txBody>
      </p:sp>
      <p:sp>
        <p:nvSpPr>
          <p:cNvPr id="9228" name="TextBox 922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移动商务价值链与商业模式《移动电子商务》钟元生主编，复旦大学出版共30页，您现在浏览的是第2页!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3" name="Rectangle 2"/>
          <p:cNvSpPr/>
          <p:nvPr>
            <p:ph type="title" idx="4294967295"/>
          </p:nvPr>
        </p:nvSpPr>
        <p:spPr>
          <a:xfrm>
            <a:off x="228600" y="228600"/>
            <a:ext cx="6477000" cy="868362"/>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sz="4000"/>
              <a:t>本章</a:t>
            </a:r>
            <a:r>
              <a:rPr lang="zh-CN" altLang="zh-CN" sz="4000"/>
              <a:t>导</a:t>
            </a:r>
            <a:r>
              <a:rPr lang="zh-CN" altLang="en-US" sz="4000"/>
              <a:t>读</a:t>
            </a:r>
            <a:endParaRPr lang="zh-CN" altLang="en-US" sz="4000"/>
          </a:p>
        </p:txBody>
      </p:sp>
      <p:sp>
        <p:nvSpPr>
          <p:cNvPr id="5124" name="Rectangle 3"/>
          <p:cNvSpPr/>
          <p:nvPr/>
        </p:nvSpPr>
        <p:spPr>
          <a:xfrm>
            <a:off x="0" y="1304925"/>
            <a:ext cx="9144000" cy="0"/>
          </a:xfrm>
          <a:prstGeom prst="rect">
            <a:avLst/>
          </a:prstGeom>
          <a:noFill/>
          <a:ln>
            <a:noFill/>
            <a:miter lim="800000"/>
          </a:ln>
        </p:spPr>
        <p:txBody>
          <a:bodyPr wrap="none"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5125" name="Rectangle 4"/>
          <p:cNvSpPr/>
          <p:nvPr/>
        </p:nvSpPr>
        <p:spPr>
          <a:xfrm>
            <a:off x="0" y="1571625"/>
            <a:ext cx="9144000" cy="0"/>
          </a:xfrm>
          <a:prstGeom prst="rect">
            <a:avLst/>
          </a:prstGeom>
          <a:noFill/>
          <a:ln>
            <a:noFill/>
            <a:miter lim="800000"/>
          </a:ln>
        </p:spPr>
        <p:txBody>
          <a:bodyPr wrap="none"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pic>
        <p:nvPicPr>
          <p:cNvPr id="5122" name="Object 5"/>
          <p:cNvPicPr/>
          <p:nvPr/>
        </p:nvPicPr>
        <p:blipFill>
          <a:blip r:embed="rId2"/>
          <a:stretch>
            <a:fillRect/>
          </a:stretch>
        </p:blipFill>
        <p:spPr>
          <a:xfrm>
            <a:off x="900112" y="1123950"/>
            <a:ext cx="7162800" cy="5248275"/>
          </a:xfrm>
          <a:prstGeom prst="rect">
            <a:avLst/>
          </a:prstGeom>
          <a:noFill/>
          <a:ln>
            <a:noFill/>
            <a:miter lim="800000"/>
          </a:ln>
        </p:spPr>
      </p:pic>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移动商务价值链与商业模式《移动电子商务》钟元生主编，复旦大学出版共30页，您现在浏览的是第3页!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移动商务价值链的作用</a:t>
            </a:r>
            <a:endParaRPr lang="zh-CN" altLang="en-US"/>
          </a:p>
        </p:txBody>
      </p:sp>
      <p:grpSp>
        <p:nvGrpSpPr>
          <p:cNvPr id="11267" name="Group 3"/>
          <p:cNvGrpSpPr/>
          <p:nvPr/>
        </p:nvGrpSpPr>
        <p:grpSpPr>
          <a:xfrm>
            <a:off x="3500438" y="2636838"/>
            <a:ext cx="2668588" cy="2274888"/>
            <a:chExt cx="2670092" cy="2275413"/>
          </a:xfrm>
        </p:grpSpPr>
        <p:sp>
          <p:nvSpPr>
            <p:cNvPr id="11283" name="椭圆 6"/>
            <p:cNvSpPr/>
            <p:nvPr/>
          </p:nvSpPr>
          <p:spPr bwMode="auto">
            <a:xfrm rot="10800000">
              <a:off x="366365" y="0"/>
              <a:ext cx="2295129" cy="2275413"/>
            </a:xfrm>
            <a:custGeom>
              <a:gdLst>
                <a:gd name="GT0" fmla="+- l w 0"/>
                <a:gd name="GT1" fmla="+- t h 0"/>
              </a:gdLst>
              <a:cxnLst>
                <a:cxn ang="0">
                  <a:pos x="1337569" y="0"/>
                </a:cxn>
                <a:cxn ang="0">
                  <a:pos x="2295129" y="404701"/>
                </a:cxn>
                <a:cxn ang="0">
                  <a:pos x="384531" y="2275413"/>
                </a:cxn>
                <a:cxn ang="0">
                  <a:pos x="0" y="1337569"/>
                </a:cxn>
                <a:cxn ang="0">
                  <a:pos x="1337569" y="0"/>
                </a:cxn>
              </a:cxnLst>
              <a:rect l="l" t="t" r="GT0" b="GT1"/>
              <a:pathLst>
                <a:path w="2295129" h="2275413">
                  <a:moveTo>
                    <a:pt x="1337568" y="0"/>
                  </a:moveTo>
                  <a:cubicBezTo>
                    <a:pt x="1713211" y="0"/>
                    <a:pt x="2052687" y="154850"/>
                    <a:pt x="2295129" y="404701"/>
                  </a:cubicBezTo>
                  <a:cubicBezTo>
                    <a:pt x="1827474" y="1308842"/>
                    <a:pt x="772209" y="2025485"/>
                    <a:pt x="384531" y="2275413"/>
                  </a:cubicBezTo>
                  <a:cubicBezTo>
                    <a:pt x="146596" y="2034317"/>
                    <a:pt x="0" y="1703062"/>
                    <a:pt x="0" y="1337568"/>
                  </a:cubicBezTo>
                  <a:cubicBezTo>
                    <a:pt x="0" y="598850"/>
                    <a:pt x="598850" y="0"/>
                    <a:pt x="1337568" y="0"/>
                  </a:cubicBezTo>
                  <a:close/>
                </a:path>
              </a:pathLst>
            </a:custGeom>
            <a:gradFill rotWithShape="1">
              <a:gsLst>
                <a:gs pos="0">
                  <a:srgbClr val="C73E01"/>
                </a:gs>
                <a:gs pos="42999">
                  <a:srgbClr val="FF7711"/>
                </a:gs>
                <a:gs pos="67000">
                  <a:srgbClr val="FFAA01"/>
                </a:gs>
                <a:gs pos="80000">
                  <a:srgbClr val="FFC000"/>
                </a:gs>
                <a:gs pos="100000">
                  <a:srgbClr val="FECE02"/>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1284" name="Group 5"/>
            <p:cNvGrpSpPr/>
            <p:nvPr/>
          </p:nvGrpSpPr>
          <p:grpSpPr>
            <a:xfrm>
              <a:off x="373997" y="-1946"/>
              <a:ext cx="2298192" cy="2279904"/>
              <a:chExt cx="2298192" cy="2279904"/>
            </a:xfrm>
          </p:grpSpPr>
          <p:pic>
            <p:nvPicPr>
              <p:cNvPr id="11290" name="椭圆 6"/>
              <p:cNvPicPr/>
              <p:nvPr/>
            </p:nvPicPr>
            <p:blipFill>
              <a:blip r:embed="rId2"/>
              <a:stretch>
                <a:fillRect/>
              </a:stretch>
            </p:blipFill>
            <p:spPr>
              <a:xfrm>
                <a:off x="0" y="0"/>
                <a:ext cx="2298192" cy="2279904"/>
              </a:xfrm>
              <a:prstGeom prst="rect">
                <a:avLst/>
              </a:prstGeom>
              <a:noFill/>
              <a:ln>
                <a:noFill/>
                <a:miter lim="800000"/>
              </a:ln>
            </p:spPr>
          </p:pic>
          <p:sp>
            <p:nvSpPr>
              <p:cNvPr id="11291" name="Text Box 7"/>
              <p:cNvSpPr/>
              <p:nvPr/>
            </p:nvSpPr>
            <p:spPr>
              <a:xfrm rot="10800000">
                <a:off x="966" y="1946"/>
                <a:ext cx="2295129" cy="2275413"/>
              </a:xfrm>
              <a:prstGeom prst="rect">
                <a:avLst/>
              </a:prstGeom>
              <a:noFill/>
              <a:ln>
                <a:noFill/>
                <a:miter lim="800000"/>
              </a:ln>
            </p:spPr>
            <p:txBody>
              <a:bodyPr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en-US">
                  <a:solidFill>
                    <a:srgbClr val="FFFFFF"/>
                  </a:solidFill>
                </a:endParaRPr>
              </a:p>
            </p:txBody>
          </p:sp>
        </p:grpSp>
        <p:grpSp>
          <p:nvGrpSpPr>
            <p:cNvPr id="11285" name="Group 8"/>
            <p:cNvGrpSpPr/>
            <p:nvPr/>
          </p:nvGrpSpPr>
          <p:grpSpPr>
            <a:xfrm>
              <a:off x="2007725" y="376006"/>
              <a:ext cx="512064" cy="1018032"/>
              <a:chExt cx="512064" cy="1018032"/>
            </a:xfrm>
          </p:grpSpPr>
          <p:pic>
            <p:nvPicPr>
              <p:cNvPr id="11288" name="椭圆 6"/>
              <p:cNvPicPr/>
              <p:nvPr/>
            </p:nvPicPr>
            <p:blipFill>
              <a:blip r:embed="rId3"/>
              <a:stretch>
                <a:fillRect/>
              </a:stretch>
            </p:blipFill>
            <p:spPr>
              <a:xfrm>
                <a:off x="0" y="0"/>
                <a:ext cx="512064" cy="1018032"/>
              </a:xfrm>
              <a:prstGeom prst="rect">
                <a:avLst/>
              </a:prstGeom>
              <a:noFill/>
              <a:ln>
                <a:noFill/>
                <a:miter lim="800000"/>
              </a:ln>
            </p:spPr>
          </p:pic>
          <p:sp>
            <p:nvSpPr>
              <p:cNvPr id="11289" name="Text Box 10"/>
              <p:cNvSpPr/>
              <p:nvPr/>
            </p:nvSpPr>
            <p:spPr>
              <a:xfrm rot="5160000">
                <a:off x="-104483" y="332404"/>
                <a:ext cx="717362" cy="355635"/>
              </a:xfrm>
              <a:prstGeom prst="rect">
                <a:avLst/>
              </a:prstGeom>
              <a:noFill/>
              <a:ln>
                <a:noFill/>
                <a:miter lim="800000"/>
              </a:ln>
            </p:spPr>
            <p:txBody>
              <a:bodyPr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en-US">
                  <a:solidFill>
                    <a:srgbClr val="FFFFFF"/>
                  </a:solidFill>
                </a:endParaRPr>
              </a:p>
            </p:txBody>
          </p:sp>
        </p:grpSp>
        <p:sp>
          <p:nvSpPr>
            <p:cNvPr id="11286" name="椭圆 7"/>
            <p:cNvSpPr/>
            <p:nvPr/>
          </p:nvSpPr>
          <p:spPr>
            <a:xfrm rot="18960000">
              <a:off x="0" y="722069"/>
              <a:ext cx="2653328" cy="419772"/>
            </a:xfrm>
            <a:prstGeom prst="ellipse">
              <a:avLst/>
            </a:prstGeom>
            <a:gradFill rotWithShape="1">
              <a:gsLst>
                <a:gs pos="0">
                  <a:srgbClr val="7D2701"/>
                </a:gs>
                <a:gs pos="39999">
                  <a:srgbClr val="CC570B"/>
                </a:gs>
                <a:gs pos="64000">
                  <a:srgbClr val="FF7711"/>
                </a:gs>
                <a:gs pos="80000">
                  <a:srgbClr val="FFAA01"/>
                </a:gs>
                <a:gs pos="94000">
                  <a:srgbClr val="FFC000"/>
                </a:gs>
                <a:gs pos="100000">
                  <a:srgbClr val="FECE02"/>
                </a:gs>
              </a:gsLst>
              <a:lin ang="3000000" scaled="1"/>
            </a:gradFill>
            <a:ln>
              <a:noFill/>
              <a:miter lim="800000"/>
            </a:ln>
          </p:spPr>
          <p:txBody>
            <a:bodyPr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en-US">
                <a:solidFill>
                  <a:srgbClr val="FFFFFF"/>
                </a:solidFill>
              </a:endParaRPr>
            </a:p>
          </p:txBody>
        </p:sp>
        <p:sp>
          <p:nvSpPr>
            <p:cNvPr id="11287" name="TextBox 11"/>
            <p:cNvSpPr/>
            <p:nvPr/>
          </p:nvSpPr>
          <p:spPr>
            <a:xfrm flipH="1">
              <a:off x="1101357" y="1394877"/>
              <a:ext cx="1309173" cy="36933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r>
                <a:rPr lang="zh-CN" altLang="en-US">
                  <a:solidFill>
                    <a:schemeClr val="bg1"/>
                  </a:solidFill>
                  <a:latin typeface="微软雅黑" pitchFamily="34" charset="-122"/>
                  <a:ea typeface="微软雅黑" pitchFamily="34" charset="-122"/>
                </a:rPr>
                <a:t>实现价值的传递</a:t>
              </a:r>
              <a:endParaRPr lang="zh-CN" altLang="en-US"/>
            </a:p>
          </p:txBody>
        </p:sp>
      </p:grpSp>
      <p:grpSp>
        <p:nvGrpSpPr>
          <p:cNvPr id="11268" name="Group 13"/>
          <p:cNvGrpSpPr/>
          <p:nvPr/>
        </p:nvGrpSpPr>
        <p:grpSpPr>
          <a:xfrm>
            <a:off x="2771775" y="2781300"/>
            <a:ext cx="2309812" cy="2274888"/>
            <a:chExt cx="2310500" cy="2275414"/>
          </a:xfrm>
        </p:grpSpPr>
        <p:sp>
          <p:nvSpPr>
            <p:cNvPr id="11276" name="椭圆 6"/>
            <p:cNvSpPr/>
            <p:nvPr/>
          </p:nvSpPr>
          <p:spPr bwMode="auto">
            <a:xfrm>
              <a:off x="15371" y="1"/>
              <a:ext cx="2295129" cy="2275413"/>
            </a:xfrm>
            <a:custGeom>
              <a:gdLst>
                <a:gd name="GT0" fmla="+- l w 0"/>
                <a:gd name="GT1" fmla="+- t h 0"/>
              </a:gdLst>
              <a:cxnLst>
                <a:cxn ang="0">
                  <a:pos x="1337569" y="0"/>
                </a:cxn>
                <a:cxn ang="0">
                  <a:pos x="2295129" y="404701"/>
                </a:cxn>
                <a:cxn ang="0">
                  <a:pos x="384531" y="2275413"/>
                </a:cxn>
                <a:cxn ang="0">
                  <a:pos x="0" y="1337569"/>
                </a:cxn>
                <a:cxn ang="0">
                  <a:pos x="1337569" y="0"/>
                </a:cxn>
              </a:cxnLst>
              <a:rect l="l" t="t" r="GT0" b="GT1"/>
              <a:pathLst>
                <a:path w="2295129" h="2275413">
                  <a:moveTo>
                    <a:pt x="1337568" y="0"/>
                  </a:moveTo>
                  <a:cubicBezTo>
                    <a:pt x="1713211" y="0"/>
                    <a:pt x="2052687" y="154850"/>
                    <a:pt x="2295129" y="404701"/>
                  </a:cubicBezTo>
                  <a:cubicBezTo>
                    <a:pt x="1827474" y="1308842"/>
                    <a:pt x="772209" y="2025485"/>
                    <a:pt x="384531" y="2275413"/>
                  </a:cubicBezTo>
                  <a:cubicBezTo>
                    <a:pt x="146596" y="2034317"/>
                    <a:pt x="0" y="1703062"/>
                    <a:pt x="0" y="1337568"/>
                  </a:cubicBezTo>
                  <a:cubicBezTo>
                    <a:pt x="0" y="598850"/>
                    <a:pt x="598850" y="0"/>
                    <a:pt x="1337568" y="0"/>
                  </a:cubicBezTo>
                  <a:close/>
                </a:path>
              </a:pathLst>
            </a:custGeom>
            <a:gradFill rotWithShape="1">
              <a:gsLst>
                <a:gs pos="0">
                  <a:srgbClr val="BE1247"/>
                </a:gs>
                <a:gs pos="25000">
                  <a:srgbClr val="D2144F"/>
                </a:gs>
                <a:gs pos="42000">
                  <a:srgbClr val="BE1247"/>
                </a:gs>
                <a:gs pos="100000">
                  <a:srgbClr val="FA9496"/>
                </a:gs>
              </a:gsLst>
              <a:lin ang="36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1277" name="Group 15"/>
            <p:cNvGrpSpPr/>
            <p:nvPr/>
          </p:nvGrpSpPr>
          <p:grpSpPr>
            <a:xfrm>
              <a:off x="291492" y="254963"/>
              <a:ext cx="877824" cy="725424"/>
              <a:chExt cx="877824" cy="725424"/>
            </a:xfrm>
          </p:grpSpPr>
          <p:pic>
            <p:nvPicPr>
              <p:cNvPr id="11281" name="椭圆 11"/>
              <p:cNvPicPr/>
              <p:nvPr/>
            </p:nvPicPr>
            <p:blipFill>
              <a:blip r:embed="rId4"/>
              <a:stretch>
                <a:fillRect/>
              </a:stretch>
            </p:blipFill>
            <p:spPr>
              <a:xfrm>
                <a:off x="0" y="0"/>
                <a:ext cx="877824" cy="725424"/>
              </a:xfrm>
              <a:prstGeom prst="rect">
                <a:avLst/>
              </a:prstGeom>
              <a:noFill/>
              <a:ln>
                <a:noFill/>
                <a:miter lim="800000"/>
              </a:ln>
            </p:spPr>
          </p:pic>
          <p:sp>
            <p:nvSpPr>
              <p:cNvPr id="11282" name="Text Box 17"/>
              <p:cNvSpPr/>
              <p:nvPr/>
            </p:nvSpPr>
            <p:spPr>
              <a:xfrm rot="19380000">
                <a:off x="77519" y="185574"/>
                <a:ext cx="717362" cy="355635"/>
              </a:xfrm>
              <a:prstGeom prst="rect">
                <a:avLst/>
              </a:prstGeom>
              <a:noFill/>
              <a:ln>
                <a:noFill/>
                <a:miter lim="800000"/>
              </a:ln>
            </p:spPr>
            <p:txBody>
              <a:bodyPr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en-US">
                  <a:solidFill>
                    <a:srgbClr val="FFFFFF"/>
                  </a:solidFill>
                </a:endParaRPr>
              </a:p>
            </p:txBody>
          </p:sp>
        </p:grpSp>
        <p:grpSp>
          <p:nvGrpSpPr>
            <p:cNvPr id="11278" name="Group 18"/>
            <p:cNvGrpSpPr/>
            <p:nvPr/>
          </p:nvGrpSpPr>
          <p:grpSpPr>
            <a:xfrm>
              <a:off x="-1116" y="-1069"/>
              <a:ext cx="2298192" cy="2273808"/>
              <a:chExt cx="2298192" cy="2273808"/>
            </a:xfrm>
          </p:grpSpPr>
          <p:pic>
            <p:nvPicPr>
              <p:cNvPr id="11279" name="椭圆 6"/>
              <p:cNvPicPr/>
              <p:nvPr/>
            </p:nvPicPr>
            <p:blipFill>
              <a:blip r:embed="rId5"/>
              <a:stretch>
                <a:fillRect/>
              </a:stretch>
            </p:blipFill>
            <p:spPr>
              <a:xfrm>
                <a:off x="0" y="0"/>
                <a:ext cx="2298192" cy="2273808"/>
              </a:xfrm>
              <a:prstGeom prst="rect">
                <a:avLst/>
              </a:prstGeom>
              <a:noFill/>
              <a:ln>
                <a:noFill/>
                <a:miter lim="800000"/>
              </a:ln>
            </p:spPr>
          </p:pic>
          <p:sp>
            <p:nvSpPr>
              <p:cNvPr id="11280" name="Text Box 20"/>
              <p:cNvSpPr/>
              <p:nvPr/>
            </p:nvSpPr>
            <p:spPr>
              <a:xfrm>
                <a:off x="1116" y="1069"/>
                <a:ext cx="2295129" cy="2275413"/>
              </a:xfrm>
              <a:prstGeom prst="rect">
                <a:avLst/>
              </a:prstGeom>
              <a:noFill/>
              <a:ln>
                <a:noFill/>
                <a:miter lim="800000"/>
              </a:ln>
            </p:spPr>
            <p:txBody>
              <a:bodyPr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en-US">
                  <a:solidFill>
                    <a:srgbClr val="FFFFFF"/>
                  </a:solidFill>
                </a:endParaRPr>
              </a:p>
            </p:txBody>
          </p:sp>
        </p:grpSp>
      </p:grpSp>
      <p:sp>
        <p:nvSpPr>
          <p:cNvPr id="11269" name="TextBox 11"/>
          <p:cNvSpPr/>
          <p:nvPr/>
        </p:nvSpPr>
        <p:spPr>
          <a:xfrm flipH="1">
            <a:off x="3292475" y="3498850"/>
            <a:ext cx="1308100" cy="36512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r>
              <a:rPr lang="zh-CN" altLang="en-US">
                <a:solidFill>
                  <a:schemeClr val="bg1"/>
                </a:solidFill>
                <a:latin typeface="微软雅黑" pitchFamily="34" charset="-122"/>
                <a:ea typeface="微软雅黑" pitchFamily="34" charset="-122"/>
              </a:rPr>
              <a:t>增值服务</a:t>
            </a:r>
            <a:endParaRPr lang="zh-CN" altLang="en-US"/>
          </a:p>
        </p:txBody>
      </p:sp>
      <p:cxnSp>
        <p:nvCxnSpPr>
          <p:cNvPr id="11270" name="直接连接符 14"/>
          <p:cNvCxnSpPr/>
          <p:nvPr/>
        </p:nvCxnSpPr>
        <p:spPr>
          <a:xfrm>
            <a:off x="5872162" y="2781300"/>
            <a:ext cx="2000250" cy="0"/>
          </a:xfrm>
          <a:prstGeom prst="line">
            <a:avLst/>
          </a:prstGeom>
          <a:noFill/>
          <a:ln>
            <a:solidFill>
              <a:srgbClr val="262626"/>
            </a:solidFill>
            <a:prstDash val="sysDash"/>
            <a:miter lim="800000"/>
            <a:headEnd type="oval"/>
          </a:ln>
        </p:spPr>
      </p:cxnSp>
      <p:cxnSp>
        <p:nvCxnSpPr>
          <p:cNvPr id="11271" name="直接连接符 15"/>
          <p:cNvCxnSpPr/>
          <p:nvPr/>
        </p:nvCxnSpPr>
        <p:spPr>
          <a:xfrm>
            <a:off x="1141412" y="4953000"/>
            <a:ext cx="2000250" cy="0"/>
          </a:xfrm>
          <a:prstGeom prst="line">
            <a:avLst/>
          </a:prstGeom>
          <a:noFill/>
          <a:ln>
            <a:solidFill>
              <a:srgbClr val="262626"/>
            </a:solidFill>
            <a:prstDash val="sysDash"/>
            <a:miter lim="800000"/>
            <a:tailEnd type="oval"/>
          </a:ln>
        </p:spPr>
      </p:cxnSp>
      <p:sp>
        <p:nvSpPr>
          <p:cNvPr id="11272" name="TextBox 11"/>
          <p:cNvSpPr/>
          <p:nvPr/>
        </p:nvSpPr>
        <p:spPr>
          <a:xfrm flipH="1">
            <a:off x="755650" y="4498975"/>
            <a:ext cx="208915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lang="zh-CN" altLang="en-US" sz="1200">
                <a:solidFill>
                  <a:srgbClr val="80A331"/>
                </a:solidFill>
                <a:latin typeface="微软雅黑" pitchFamily="34" charset="-122"/>
                <a:ea typeface="微软雅黑" pitchFamily="34" charset="-122"/>
              </a:rPr>
              <a:t>是将价值附加到客户所购买的产品和服务中的一种方式</a:t>
            </a:r>
            <a:endParaRPr lang="zh-CN" altLang="en-US" sz="1200">
              <a:solidFill>
                <a:srgbClr val="80A331"/>
              </a:solidFill>
              <a:latin typeface="微软雅黑" pitchFamily="34" charset="-122"/>
              <a:ea typeface="微软雅黑" pitchFamily="34" charset="-122"/>
            </a:endParaRPr>
          </a:p>
        </p:txBody>
      </p:sp>
      <p:sp>
        <p:nvSpPr>
          <p:cNvPr id="11273" name="TextBox 11"/>
          <p:cNvSpPr/>
          <p:nvPr/>
        </p:nvSpPr>
        <p:spPr>
          <a:xfrm flipH="1">
            <a:off x="1069975" y="4135438"/>
            <a:ext cx="1455738" cy="33496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lang="zh-CN" altLang="en-US" sz="1600" b="1">
                <a:solidFill>
                  <a:srgbClr val="80A331"/>
                </a:solidFill>
                <a:latin typeface="微软雅黑" pitchFamily="34" charset="-122"/>
                <a:ea typeface="微软雅黑" pitchFamily="34" charset="-122"/>
              </a:rPr>
              <a:t>增值服务</a:t>
            </a:r>
            <a:r>
              <a:rPr lang="zh-CN" altLang="en-US" sz="1600" b="1">
                <a:latin typeface="微软雅黑" pitchFamily="34" charset="-122"/>
                <a:ea typeface="微软雅黑" pitchFamily="34" charset="-122"/>
              </a:rPr>
              <a:t>   </a:t>
            </a:r>
            <a:endParaRPr lang="en-US" altLang="en-US" sz="1600" b="1">
              <a:latin typeface="微软雅黑" pitchFamily="34" charset="-122"/>
              <a:ea typeface="微软雅黑" pitchFamily="34" charset="-122"/>
            </a:endParaRPr>
          </a:p>
        </p:txBody>
      </p:sp>
      <p:sp>
        <p:nvSpPr>
          <p:cNvPr id="11274" name="TextBox 11"/>
          <p:cNvSpPr/>
          <p:nvPr/>
        </p:nvSpPr>
        <p:spPr>
          <a:xfrm flipH="1">
            <a:off x="6300788" y="3141662"/>
            <a:ext cx="2016125" cy="63976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lang="zh-CN" altLang="en-US" sz="1200">
                <a:solidFill>
                  <a:srgbClr val="80A331"/>
                </a:solidFill>
                <a:latin typeface="微软雅黑" pitchFamily="34" charset="-122"/>
                <a:ea typeface="微软雅黑" pitchFamily="34" charset="-122"/>
              </a:rPr>
              <a:t>价值在以移动网络运行商为核心，由上中下游的多个部分组成的一根链条上传递</a:t>
            </a:r>
            <a:endParaRPr lang="zh-CN" altLang="en-US">
              <a:solidFill>
                <a:srgbClr val="80A331"/>
              </a:solidFill>
            </a:endParaRPr>
          </a:p>
        </p:txBody>
      </p:sp>
      <p:sp>
        <p:nvSpPr>
          <p:cNvPr id="11275" name="TextBox 11"/>
          <p:cNvSpPr/>
          <p:nvPr/>
        </p:nvSpPr>
        <p:spPr>
          <a:xfrm flipH="1">
            <a:off x="6372225" y="2813050"/>
            <a:ext cx="1625600" cy="33496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lang="zh-CN" altLang="en-US" sz="1600" b="1">
                <a:solidFill>
                  <a:srgbClr val="80A331"/>
                </a:solidFill>
                <a:latin typeface="微软雅黑" pitchFamily="34" charset="-122"/>
                <a:ea typeface="微软雅黑" pitchFamily="34" charset="-122"/>
              </a:rPr>
              <a:t>实现价值的传递</a:t>
            </a:r>
            <a:endParaRPr lang="zh-CN" altLang="en-US">
              <a:solidFill>
                <a:srgbClr val="80A331"/>
              </a:solidFill>
            </a:endParaRPr>
          </a:p>
        </p:txBody>
      </p:sp>
      <p:sp>
        <p:nvSpPr>
          <p:cNvPr id="11292" name="TextBox 11291"/>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移动商务价值链与商业模式《移动电子商务》钟元生主编，复旦大学出版共30页，您现在浏览的是第4页!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代移动商务价值链</a:t>
            </a:r>
            <a:endParaRPr lang="zh-CN" altLang="en-US"/>
          </a:p>
        </p:txBody>
      </p:sp>
      <p:sp>
        <p:nvSpPr>
          <p:cNvPr id="13315" name="Rectangle 3"/>
          <p:cNvSpPr/>
          <p:nvPr>
            <p:ph type="body" idx="4294967295"/>
          </p:nvPr>
        </p:nvSpPr>
        <p:spPr>
          <a:xfrm>
            <a:off x="396875" y="3286125"/>
            <a:ext cx="8289925" cy="284003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1" eaLnBrk="1" hangingPunct="1">
              <a:buFont typeface="Wingdings" pitchFamily="2" charset="2"/>
              <a:buChar char="Ø"/>
            </a:pPr>
            <a:r>
              <a:rPr lang="zh-CN" altLang="en-US" b="1"/>
              <a:t>无线服务商为电子信号实现无线传输提供最基本的网络条件。</a:t>
            </a:r>
            <a:endParaRPr lang="zh-CN" altLang="en-US" b="1"/>
          </a:p>
          <a:p>
            <a:pPr lvl="1" eaLnBrk="1" hangingPunct="1">
              <a:buFont typeface="Wingdings" pitchFamily="2" charset="2"/>
              <a:buChar char="Ø"/>
            </a:pPr>
            <a:r>
              <a:rPr lang="zh-CN" altLang="en-US" b="1"/>
              <a:t>终端设备制造商制造供用户使用的移动终端设备。</a:t>
            </a:r>
            <a:endParaRPr lang="zh-CN" altLang="en-US" b="1"/>
          </a:p>
          <a:p>
            <a:pPr lvl="1" eaLnBrk="1" hangingPunct="1">
              <a:buFont typeface="Wingdings" pitchFamily="2" charset="2"/>
              <a:buChar char="Ø"/>
            </a:pPr>
            <a:r>
              <a:rPr lang="zh-CN" altLang="en-US" b="1"/>
              <a:t>中间服务提供商为终端设备制造商提供安装在终端设备上的应用程序。</a:t>
            </a:r>
            <a:endParaRPr lang="zh-CN" altLang="en-US" b="1"/>
          </a:p>
          <a:p>
            <a:pPr lvl="1" eaLnBrk="1" hangingPunct="1">
              <a:buFont typeface="Wingdings" pitchFamily="2" charset="2"/>
              <a:buChar char="Ø"/>
            </a:pPr>
            <a:r>
              <a:rPr lang="zh-CN" altLang="en-US" b="1"/>
              <a:t>最终用户是利用无线终端设备享受无线服务提供商提供的无线服务的个体。</a:t>
            </a:r>
            <a:r>
              <a:rPr lang="zh-CN" altLang="en-US" sz="1400" b="1"/>
              <a:t>	</a:t>
            </a:r>
            <a:endParaRPr lang="zh-CN" altLang="en-US" sz="1400" b="1"/>
          </a:p>
          <a:p>
            <a:pPr lvl="0" eaLnBrk="1" hangingPunct="1"/>
            <a:endParaRPr lang="zh-CN" altLang="en-US" sz="2000" b="0"/>
          </a:p>
        </p:txBody>
      </p:sp>
      <p:pic>
        <p:nvPicPr>
          <p:cNvPr id="13316" name="Picture 4"/>
          <p:cNvPicPr/>
          <p:nvPr/>
        </p:nvPicPr>
        <p:blipFill>
          <a:blip r:embed="rId2"/>
          <a:stretch>
            <a:fillRect/>
          </a:stretch>
        </p:blipFill>
        <p:spPr>
          <a:xfrm>
            <a:off x="2411412" y="1773238"/>
            <a:ext cx="4321175" cy="1154112"/>
          </a:xfrm>
          <a:prstGeom prst="rect">
            <a:avLst/>
          </a:prstGeom>
          <a:noFill/>
          <a:ln>
            <a:noFill/>
            <a:miter lim="800000"/>
          </a:ln>
        </p:spPr>
      </p:pic>
      <p:sp>
        <p:nvSpPr>
          <p:cNvPr id="13317" name="Text Box 5"/>
          <p:cNvSpPr/>
          <p:nvPr/>
        </p:nvSpPr>
        <p:spPr>
          <a:xfrm>
            <a:off x="2032000" y="3681412"/>
            <a:ext cx="5080000" cy="50323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endParaRPr lang="zh-CN" altLang="zh-CN" sz="900" b="1">
              <a:solidFill>
                <a:srgbClr val="000000"/>
              </a:solidFill>
              <a:latin typeface="宋体" pitchFamily="2" charset="-122"/>
              <a:sym typeface="宋体" pitchFamily="2" charset="-122"/>
            </a:endParaRPr>
          </a:p>
          <a:p>
            <a:pPr marL="0" lvl="0" indent="0" algn="ctr" eaLnBrk="1" hangingPunct="1"/>
            <a:endParaRPr lang="zh-CN" altLang="zh-CN"/>
          </a:p>
        </p:txBody>
      </p:sp>
      <p:sp>
        <p:nvSpPr>
          <p:cNvPr id="13318" name="TextBox 1331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移动商务价值链与商业模式《移动电子商务》钟元生主编，复旦大学出版共30页，您现在浏览的是第5页!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第三代移动商务价值链</a:t>
            </a:r>
            <a:endParaRPr lang="zh-CN" altLang="en-US"/>
          </a:p>
        </p:txBody>
      </p:sp>
      <p:sp>
        <p:nvSpPr>
          <p:cNvPr id="15363" name="Rectangle 3"/>
          <p:cNvSpPr/>
          <p:nvPr>
            <p:ph type="body" idx="4294967295"/>
          </p:nvPr>
        </p:nvSpPr>
        <p:spPr>
          <a:xfrm>
            <a:off x="468312" y="3862388"/>
            <a:ext cx="8218488" cy="22653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buFont typeface="Wingdings" pitchFamily="2" charset="2"/>
              <a:buChar char="Ø"/>
            </a:pPr>
            <a:r>
              <a:rPr sz="2000" b="0"/>
              <a:t>门户和接入服务提供商为内容服务提供商提供接入无线网络的接口，在内容服务提供商和无线网络运营商之间架起一座可以互通的“桥梁”。</a:t>
            </a:r>
            <a:endParaRPr sz="2000" b="0"/>
          </a:p>
          <a:p>
            <a:pPr lvl="0" eaLnBrk="1" hangingPunct="1">
              <a:buFont typeface="Wingdings" pitchFamily="2" charset="2"/>
              <a:buChar char="Ø"/>
            </a:pPr>
            <a:r>
              <a:rPr sz="2000" b="0"/>
              <a:t>支持性服务提供商提供使移动电子商务得以顺利进行的支持性服务，如付费平台的建立、付费支持、安全保证等。</a:t>
            </a:r>
            <a:endParaRPr sz="2000" b="0"/>
          </a:p>
        </p:txBody>
      </p:sp>
      <p:pic>
        <p:nvPicPr>
          <p:cNvPr id="15364" name="Picture 4"/>
          <p:cNvPicPr/>
          <p:nvPr/>
        </p:nvPicPr>
        <p:blipFill>
          <a:blip r:embed="rId2"/>
          <a:stretch>
            <a:fillRect/>
          </a:stretch>
        </p:blipFill>
        <p:spPr>
          <a:xfrm>
            <a:off x="1692275" y="1989138"/>
            <a:ext cx="5472112" cy="1008062"/>
          </a:xfrm>
          <a:prstGeom prst="rect">
            <a:avLst/>
          </a:prstGeom>
          <a:noFill/>
          <a:ln>
            <a:noFill/>
            <a:miter lim="800000"/>
          </a:ln>
        </p:spPr>
      </p:pic>
      <p:sp>
        <p:nvSpPr>
          <p:cNvPr id="15365" name="TextBox 1536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移动商务价值链与商业模式《移动电子商务》钟元生主编，复旦大学出版共30页，您现在浏览的是第6页!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移动商务价值链的创新趋势</a:t>
            </a:r>
            <a:endParaRPr lang="zh-CN" altLang="en-US"/>
          </a:p>
        </p:txBody>
      </p:sp>
      <p:sp>
        <p:nvSpPr>
          <p:cNvPr id="17411" name="Rectangle 3"/>
          <p:cNvSpPr/>
          <p:nvPr>
            <p:ph type="body"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1" eaLnBrk="1" hangingPunct="1">
              <a:buFont typeface="Wingdings" pitchFamily="2" charset="2"/>
              <a:buChar char="Ø"/>
            </a:pPr>
            <a:r>
              <a:rPr lang="zh-CN" altLang="en-US" sz="2400"/>
              <a:t>移动互联网商业宣传热点</a:t>
            </a:r>
            <a:endParaRPr lang="zh-CN" altLang="en-US" sz="2400"/>
          </a:p>
          <a:p>
            <a:pPr lvl="1" eaLnBrk="1" hangingPunct="1">
              <a:buFont typeface="Wingdings" pitchFamily="2" charset="2"/>
              <a:buChar char="Ø"/>
            </a:pPr>
            <a:r>
              <a:rPr lang="zh-CN" altLang="en-US" sz="2400"/>
              <a:t>移动电子商务企业应用中心</a:t>
            </a:r>
            <a:endParaRPr lang="zh-CN" altLang="en-US" sz="2400"/>
          </a:p>
          <a:p>
            <a:pPr lvl="1" eaLnBrk="1" hangingPunct="1">
              <a:buFont typeface="Wingdings" pitchFamily="2" charset="2"/>
              <a:buChar char="Ø"/>
            </a:pPr>
            <a:r>
              <a:rPr lang="zh-CN" altLang="en-US" sz="2400"/>
              <a:t>无线互联网</a:t>
            </a:r>
            <a:endParaRPr lang="zh-CN" altLang="en-US" sz="2400"/>
          </a:p>
          <a:p>
            <a:pPr lvl="1" eaLnBrk="1" hangingPunct="1">
              <a:buFont typeface="Wingdings" pitchFamily="2" charset="2"/>
              <a:buChar char="Ø"/>
            </a:pPr>
            <a:r>
              <a:rPr lang="zh-CN" altLang="en-US" sz="2400"/>
              <a:t>手机扫描</a:t>
            </a:r>
            <a:endParaRPr lang="zh-CN" altLang="en-US" sz="2400"/>
          </a:p>
          <a:p>
            <a:pPr lvl="1" eaLnBrk="1" hangingPunct="1">
              <a:buFont typeface="Wingdings" pitchFamily="2" charset="2"/>
              <a:buChar char="Ø"/>
            </a:pPr>
            <a:r>
              <a:rPr lang="zh-CN" altLang="en-US" sz="2400"/>
              <a:t>移动安全</a:t>
            </a:r>
            <a:endParaRPr lang="zh-CN" altLang="en-US" sz="2400"/>
          </a:p>
          <a:p>
            <a:pPr lvl="1" eaLnBrk="1" hangingPunct="1">
              <a:buFont typeface="Wingdings" pitchFamily="2" charset="2"/>
              <a:buChar char="Ø"/>
            </a:pPr>
            <a:r>
              <a:rPr lang="zh-CN" altLang="en-US" sz="2400"/>
              <a:t>无线广告</a:t>
            </a:r>
            <a:endParaRPr lang="zh-CN" altLang="en-US" sz="2400"/>
          </a:p>
          <a:p>
            <a:pPr lvl="0" eaLnBrk="1" hangingPunct="1">
              <a:buFont typeface="Wingdings" pitchFamily="2" charset="2"/>
              <a:buChar char="Ø"/>
            </a:pPr>
            <a:endParaRPr lang="zh-CN" altLang="en-US"/>
          </a:p>
          <a:p>
            <a:pPr lvl="0" eaLnBrk="1" hangingPunct="1">
              <a:buFont typeface="Wingdings" pitchFamily="2" charset="2"/>
              <a:buChar char="Ø"/>
            </a:pPr>
            <a:endParaRPr lang="zh-CN" altLang="en-US"/>
          </a:p>
        </p:txBody>
      </p:sp>
      <p:sp>
        <p:nvSpPr>
          <p:cNvPr id="17412" name="TextBox 17411"/>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移动商务价值链与商业模式《移动电子商务》钟元生主编，复旦大学出版共30页，您现在浏览的是第7页!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短信定制的移动信息服务模式</a:t>
            </a:r>
            <a:endParaRPr lang="zh-CN" altLang="en-US"/>
          </a:p>
        </p:txBody>
      </p:sp>
      <p:sp>
        <p:nvSpPr>
          <p:cNvPr id="19459" name="Rectangle 3"/>
          <p:cNvSpPr/>
          <p:nvPr>
            <p:ph type="body" idx="4294967295"/>
          </p:nvPr>
        </p:nvSpPr>
        <p:spPr>
          <a:xfrm>
            <a:off x="457200" y="1600200"/>
            <a:ext cx="8229600" cy="44211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r>
              <a:rPr lang="zh-CN" altLang="en-US" sz="2000" b="0"/>
              <a:t>		</a:t>
            </a:r>
            <a:endParaRPr lang="zh-CN" altLang="en-US" sz="2000" b="0"/>
          </a:p>
          <a:p>
            <a:pPr lvl="0" eaLnBrk="1" hangingPunct="1"/>
            <a:endParaRPr lang="zh-CN" altLang="en-US" sz="2000" b="0"/>
          </a:p>
          <a:p>
            <a:pPr lvl="0" eaLnBrk="1" hangingPunct="1"/>
            <a:r>
              <a:rPr lang="zh-CN" altLang="en-US" sz="2000" b="0"/>
              <a:t>		短信定制服务是移动商务的主要服务内容之一，移动通信网络提供短信定制服务的方式有两种：普通短信定制服务（Short Messaging Service，SMS）和多媒体短信定制服务（Multimedia Messaging Service，MMS）。</a:t>
            </a:r>
            <a:endParaRPr lang="zh-CN" altLang="en-US" sz="2000" b="0"/>
          </a:p>
          <a:p>
            <a:pPr lvl="0" eaLnBrk="1" hangingPunct="1"/>
            <a:r>
              <a:rPr lang="zh-CN" altLang="en-US" sz="2000" b="0"/>
              <a:t>	</a:t>
            </a:r>
            <a:endParaRPr lang="zh-CN" altLang="en-US" sz="2000" b="0"/>
          </a:p>
        </p:txBody>
      </p:sp>
      <p:sp>
        <p:nvSpPr>
          <p:cNvPr id="19460" name="TextBox 19459"/>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移动商务价值链与商业模式《移动电子商务》钟元生主编，复旦大学出版共30页，您现在浏览的是第8页!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移动广告收费模式</a:t>
            </a:r>
            <a:endParaRPr lang="zh-CN" altLang="en-US"/>
          </a:p>
        </p:txBody>
      </p:sp>
      <p:sp>
        <p:nvSpPr>
          <p:cNvPr id="21507" name="Rectangle 3"/>
          <p:cNvSpPr/>
          <p:nvPr>
            <p:ph type="body"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r>
              <a:rPr lang="zh-CN" altLang="en-US"/>
              <a:t>		</a:t>
            </a:r>
            <a:r>
              <a:rPr lang="zh-CN" altLang="en-US" sz="2000" b="0"/>
              <a:t>从移动互联网角度看，移动广告是指由广告主通过移动终端向目标受众群体投放的产品服务相关的品牌、销售、商业或其他信息。</a:t>
            </a:r>
            <a:endParaRPr lang="zh-CN" altLang="en-US" sz="2000" b="0"/>
          </a:p>
          <a:p>
            <a:pPr lvl="0" eaLnBrk="1" hangingPunct="1"/>
            <a:r>
              <a:rPr lang="zh-CN" altLang="en-US" sz="2400" b="0"/>
              <a:t>		</a:t>
            </a:r>
            <a:r>
              <a:rPr lang="zh-CN" altLang="en-US" sz="2000" b="0"/>
              <a:t>移动广告的特点：</a:t>
            </a:r>
            <a:endParaRPr lang="zh-CN" altLang="en-US" sz="2000" b="0"/>
          </a:p>
          <a:p>
            <a:pPr lvl="2" eaLnBrk="1" hangingPunct="1">
              <a:lnSpc>
                <a:spcPct val="125000"/>
              </a:lnSpc>
              <a:buFont typeface="Wingdings" pitchFamily="2" charset="2"/>
              <a:buChar char="Ø"/>
            </a:pPr>
            <a:r>
              <a:rPr lang="zh-CN" altLang="en-US" b="1"/>
              <a:t>具有移动的特性，灵活性很强；</a:t>
            </a:r>
            <a:endParaRPr lang="zh-CN" altLang="en-US" b="1"/>
          </a:p>
          <a:p>
            <a:pPr lvl="2" eaLnBrk="1" hangingPunct="1">
              <a:lnSpc>
                <a:spcPct val="125000"/>
              </a:lnSpc>
              <a:buFont typeface="Wingdings" pitchFamily="2" charset="2"/>
              <a:buChar char="Ø"/>
            </a:pPr>
            <a:r>
              <a:rPr lang="zh-CN" altLang="en-US" b="1"/>
              <a:t>手机用户群庞大；</a:t>
            </a:r>
            <a:endParaRPr lang="zh-CN" altLang="en-US" b="1"/>
          </a:p>
          <a:p>
            <a:pPr lvl="2" eaLnBrk="1" hangingPunct="1">
              <a:lnSpc>
                <a:spcPct val="125000"/>
              </a:lnSpc>
              <a:buFont typeface="Wingdings" pitchFamily="2" charset="2"/>
              <a:buChar char="Ø"/>
            </a:pPr>
            <a:r>
              <a:rPr lang="zh-CN" altLang="en-US" b="1"/>
              <a:t>用户个人信息全面，便于分析；</a:t>
            </a:r>
            <a:endParaRPr lang="zh-CN" altLang="en-US" b="1"/>
          </a:p>
          <a:p>
            <a:pPr lvl="2" eaLnBrk="1" hangingPunct="1">
              <a:lnSpc>
                <a:spcPct val="125000"/>
              </a:lnSpc>
              <a:buFont typeface="Wingdings" pitchFamily="2" charset="2"/>
              <a:buChar char="Ø"/>
            </a:pPr>
            <a:r>
              <a:rPr lang="zh-CN" altLang="en-US" b="1"/>
              <a:t>手机媒体广告可直接到达目标群体；</a:t>
            </a:r>
            <a:endParaRPr lang="zh-CN" altLang="en-US" b="1"/>
          </a:p>
          <a:p>
            <a:pPr lvl="2" eaLnBrk="1" hangingPunct="1">
              <a:lnSpc>
                <a:spcPct val="125000"/>
              </a:lnSpc>
              <a:buFont typeface="Wingdings" pitchFamily="2" charset="2"/>
              <a:buChar char="Ø"/>
            </a:pPr>
            <a:r>
              <a:rPr lang="zh-CN" altLang="en-US" b="1"/>
              <a:t>手机媒体广告具有自发传播性。</a:t>
            </a:r>
            <a:endParaRPr lang="zh-CN" altLang="en-US" b="1"/>
          </a:p>
        </p:txBody>
      </p:sp>
      <p:sp>
        <p:nvSpPr>
          <p:cNvPr id="21508" name="TextBox 2150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移动商务价值链与商业模式《移动电子商务》钟元生主编，复旦大学出版共30页，您现在浏览的是第9页!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移动广告收费模式</a:t>
            </a:r>
            <a:endParaRPr lang="zh-CN" altLang="en-US"/>
          </a:p>
        </p:txBody>
      </p:sp>
      <p:sp>
        <p:nvSpPr>
          <p:cNvPr id="23555" name="Rectangle 3"/>
          <p:cNvSpPr/>
          <p:nvPr>
            <p:ph type="body" idx="4294967295"/>
          </p:nvPr>
        </p:nvSpPr>
        <p:spPr>
          <a:xfrm>
            <a:off x="395288" y="4292600"/>
            <a:ext cx="8291512" cy="23383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r>
              <a:rPr lang="zh-CN" altLang="en-US"/>
              <a:t>		</a:t>
            </a:r>
            <a:endParaRPr lang="zh-CN" altLang="en-US" b="0"/>
          </a:p>
        </p:txBody>
      </p:sp>
      <p:sp>
        <p:nvSpPr>
          <p:cNvPr id="23556" name="Text Box 4"/>
          <p:cNvSpPr/>
          <p:nvPr/>
        </p:nvSpPr>
        <p:spPr>
          <a:xfrm>
            <a:off x="755650" y="1917700"/>
            <a:ext cx="4719638" cy="51752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lang="zh-CN" altLang="en-US" sz="2800" b="1">
                <a:solidFill>
                  <a:srgbClr val="80A331"/>
                </a:solidFill>
              </a:rPr>
              <a:t>移动广告模式</a:t>
            </a:r>
            <a:endParaRPr lang="zh-CN" altLang="en-US" sz="2800" b="1">
              <a:solidFill>
                <a:srgbClr val="80A331"/>
              </a:solidFill>
            </a:endParaRPr>
          </a:p>
        </p:txBody>
      </p:sp>
      <p:pic>
        <p:nvPicPr>
          <p:cNvPr id="23557" name="Picture 5"/>
          <p:cNvPicPr/>
          <p:nvPr/>
        </p:nvPicPr>
        <p:blipFill>
          <a:blip r:embed="rId2"/>
          <a:stretch>
            <a:fillRect/>
          </a:stretch>
        </p:blipFill>
        <p:spPr>
          <a:xfrm>
            <a:off x="1763712" y="2997200"/>
            <a:ext cx="6138862" cy="1728788"/>
          </a:xfrm>
          <a:prstGeom prst="rect">
            <a:avLst/>
          </a:prstGeom>
          <a:noFill/>
          <a:ln>
            <a:noFill/>
            <a:miter lim="800000"/>
          </a:ln>
        </p:spPr>
      </p:pic>
      <p:sp>
        <p:nvSpPr>
          <p:cNvPr id="23558" name="TextBox 2355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移动商务价值链与商业模式《移动电子商务》钟元生主编，复旦大学出版共30页，您现在浏览的是第10页!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移动广告收费模式</a:t>
            </a:r>
            <a:endParaRPr lang="zh-CN" altLang="en-US"/>
          </a:p>
        </p:txBody>
      </p:sp>
      <p:sp>
        <p:nvSpPr>
          <p:cNvPr id="25603" name="Rectangle 3"/>
          <p:cNvSpPr/>
          <p:nvPr>
            <p:ph type="body"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r>
              <a:rPr lang="zh-CN" altLang="en-US"/>
              <a:t>	移动广告的发展趋势</a:t>
            </a:r>
            <a:endParaRPr lang="zh-CN" altLang="en-US"/>
          </a:p>
          <a:p>
            <a:pPr lvl="1" eaLnBrk="1" hangingPunct="1">
              <a:buFontTx/>
              <a:buAutoNum type="arabicPeriod"/>
            </a:pPr>
            <a:r>
              <a:rPr lang="zh-CN" altLang="en-US"/>
              <a:t>坚持用户主导性，走绿色广告之路</a:t>
            </a:r>
            <a:endParaRPr lang="zh-CN" altLang="en-US"/>
          </a:p>
          <a:p>
            <a:pPr lvl="1" eaLnBrk="1" hangingPunct="1">
              <a:buFontTx/>
              <a:buAutoNum type="arabicPeriod"/>
            </a:pPr>
            <a:r>
              <a:rPr lang="zh-CN" altLang="en-US"/>
              <a:t>建立精准的客户群，严格保护用户隐私</a:t>
            </a:r>
            <a:endParaRPr lang="zh-CN" altLang="en-US"/>
          </a:p>
          <a:p>
            <a:pPr lvl="1" eaLnBrk="1" hangingPunct="1">
              <a:buFontTx/>
              <a:buAutoNum type="arabicPeriod"/>
            </a:pPr>
            <a:r>
              <a:rPr lang="zh-CN" altLang="en-US"/>
              <a:t>实施精确营销和分众化营销</a:t>
            </a:r>
            <a:endParaRPr lang="zh-CN" altLang="en-US"/>
          </a:p>
          <a:p>
            <a:pPr lvl="1" eaLnBrk="1" hangingPunct="1">
              <a:buFontTx/>
              <a:buAutoNum type="arabicPeriod"/>
            </a:pPr>
            <a:r>
              <a:rPr lang="zh-CN" altLang="en-US"/>
              <a:t>加强业务创新、内容整合，实现多方共赢</a:t>
            </a:r>
            <a:endParaRPr lang="zh-CN" altLang="en-US"/>
          </a:p>
        </p:txBody>
      </p:sp>
      <p:sp>
        <p:nvSpPr>
          <p:cNvPr id="25604" name="AutoShape 4"/>
          <p:cNvSpPr/>
          <p:nvPr/>
        </p:nvSpPr>
        <p:spPr>
          <a:xfrm>
            <a:off x="3600450" y="3422650"/>
            <a:ext cx="469900" cy="371475"/>
          </a:xfrm>
          <a:prstGeom prst="rightArrow">
            <a:avLst>
              <a:gd name="adj1" fmla="val 50000"/>
              <a:gd name="adj2" fmla="val 52707"/>
            </a:avLst>
          </a:prstGeom>
          <a:solidFill>
            <a:srgbClr val="FFFFFF"/>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5605" name="AutoShape 5"/>
          <p:cNvSpPr/>
          <p:nvPr/>
        </p:nvSpPr>
        <p:spPr>
          <a:xfrm>
            <a:off x="1331912" y="4510088"/>
            <a:ext cx="469900" cy="371475"/>
          </a:xfrm>
          <a:prstGeom prst="rightArrow">
            <a:avLst>
              <a:gd name="adj1" fmla="val 50000"/>
              <a:gd name="adj2" fmla="val 52707"/>
            </a:avLst>
          </a:prstGeom>
          <a:solidFill>
            <a:srgbClr val="FFFFFF"/>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5606" name="AutoShape 6"/>
          <p:cNvSpPr/>
          <p:nvPr/>
        </p:nvSpPr>
        <p:spPr>
          <a:xfrm>
            <a:off x="3598862" y="5602288"/>
            <a:ext cx="469900" cy="371475"/>
          </a:xfrm>
          <a:prstGeom prst="rightArrow">
            <a:avLst>
              <a:gd name="adj1" fmla="val 50000"/>
              <a:gd name="adj2" fmla="val 52707"/>
            </a:avLst>
          </a:prstGeom>
          <a:solidFill>
            <a:srgbClr val="FFFFFF"/>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5607" name="Text Box 7"/>
          <p:cNvSpPr txBox="1">
            <a:spLocks noChangeArrowheads="1"/>
          </p:cNvSpPr>
          <p:nvPr/>
        </p:nvSpPr>
        <p:spPr bwMode="auto">
          <a:xfrm>
            <a:off x="1444625" y="5497513"/>
            <a:ext cx="2074863" cy="457200"/>
          </a:xfrm>
          <a:prstGeom prst="rect">
            <a:avLst/>
          </a:prstGeom>
          <a:noFill/>
          <a:ln w="9525">
            <a:noFill/>
            <a:miter lim="800000"/>
          </a:ln>
          <a:effectLst>
            <a:outerShdw dist="17961" dir="2700000" algn="ctr" rotWithShape="0">
              <a:srgbClr val="003300">
                <a:alpha val="50000"/>
              </a:srgbClr>
            </a:outerShdw>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marR="0" lvl="0" indent="0" algn="ctr" eaLnBrk="1" hangingPunct="1">
              <a:spcBef>
                <a:spcPct val="50000"/>
              </a:spcBef>
            </a:pPr>
            <a:r>
              <a:rPr lang="zh-CN" altLang="en-US" sz="2400" b="1">
                <a:solidFill>
                  <a:srgbClr val="FFFFFF"/>
                </a:solidFill>
              </a:rPr>
              <a:t> </a:t>
            </a:r>
            <a:endParaRPr lang="en-US" altLang="zh-CN" sz="2400" b="1">
              <a:solidFill>
                <a:srgbClr val="FFFFFF"/>
              </a:solidFill>
            </a:endParaRPr>
          </a:p>
        </p:txBody>
      </p:sp>
      <p:sp>
        <p:nvSpPr>
          <p:cNvPr id="25608" name="AutoShape 8"/>
          <p:cNvSpPr/>
          <p:nvPr/>
        </p:nvSpPr>
        <p:spPr>
          <a:xfrm>
            <a:off x="1331912" y="5589588"/>
            <a:ext cx="469900" cy="371475"/>
          </a:xfrm>
          <a:prstGeom prst="rightArrow">
            <a:avLst>
              <a:gd name="adj1" fmla="val 50000"/>
              <a:gd name="adj2" fmla="val 52707"/>
            </a:avLst>
          </a:prstGeom>
          <a:solidFill>
            <a:srgbClr val="FFFFFF"/>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5609" name="TextBox 2560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移动商务价值链与商业模式《移动电子商务》钟元生主编，复旦大学出版共30页，您现在浏览的是第11页!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手机报模式</a:t>
            </a:r>
            <a:endParaRPr lang="zh-CN" altLang="en-US"/>
          </a:p>
        </p:txBody>
      </p:sp>
      <p:sp>
        <p:nvSpPr>
          <p:cNvPr id="27651" name="Rectangle 3"/>
          <p:cNvSpPr/>
          <p:nvPr>
            <p:ph type="body" idx="4294967295"/>
          </p:nvPr>
        </p:nvSpPr>
        <p:spPr>
          <a:xfrm>
            <a:off x="468312" y="1412875"/>
            <a:ext cx="8218488" cy="60483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lnSpc>
                <a:spcPct val="115000"/>
              </a:lnSpc>
            </a:pPr>
            <a:r>
              <a:rPr lang="zh-CN" altLang="en-US"/>
              <a:t>手机报的盈利模式</a:t>
            </a:r>
            <a:endParaRPr lang="zh-CN" altLang="en-US"/>
          </a:p>
          <a:p>
            <a:pPr lvl="0" eaLnBrk="1" hangingPunct="1">
              <a:lnSpc>
                <a:spcPct val="115000"/>
              </a:lnSpc>
            </a:pPr>
            <a:endParaRPr lang="zh-CN" altLang="en-US"/>
          </a:p>
        </p:txBody>
      </p:sp>
      <p:grpSp>
        <p:nvGrpSpPr>
          <p:cNvPr id="27652" name="Group 4"/>
          <p:cNvGrpSpPr/>
          <p:nvPr/>
        </p:nvGrpSpPr>
        <p:grpSpPr>
          <a:xfrm>
            <a:off x="1057275" y="2133600"/>
            <a:ext cx="2171700" cy="4035425"/>
            <a:chExt cx="1367" cy="2542"/>
          </a:xfrm>
        </p:grpSpPr>
        <p:sp>
          <p:nvSpPr>
            <p:cNvPr id="27682" name="AutoShape 3"/>
            <p:cNvSpPr/>
            <p:nvPr/>
          </p:nvSpPr>
          <p:spPr>
            <a:xfrm>
              <a:off x="0" y="194"/>
              <a:ext cx="1363" cy="1800"/>
            </a:xfrm>
            <a:prstGeom prst="roundRect">
              <a:avLst>
                <a:gd name="adj" fmla="val 17509"/>
              </a:avLst>
            </a:prstGeom>
            <a:gradFill rotWithShape="1">
              <a:gsLst>
                <a:gs pos="0">
                  <a:srgbClr val="4E91D4"/>
                </a:gs>
                <a:gs pos="100000">
                  <a:srgbClr val="3477A4"/>
                </a:gs>
              </a:gsLst>
              <a:lin ang="189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83" name="AutoShape 4"/>
            <p:cNvSpPr/>
            <p:nvPr/>
          </p:nvSpPr>
          <p:spPr>
            <a:xfrm>
              <a:off x="21" y="199"/>
              <a:ext cx="1322" cy="1766"/>
            </a:xfrm>
            <a:prstGeom prst="roundRect">
              <a:avLst>
                <a:gd name="adj" fmla="val 16667"/>
              </a:avLst>
            </a:prstGeom>
            <a:solidFill>
              <a:srgbClr val="3CA1E6"/>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84" name="AutoShape 5"/>
            <p:cNvSpPr/>
            <p:nvPr/>
          </p:nvSpPr>
          <p:spPr>
            <a:xfrm>
              <a:off x="32" y="1499"/>
              <a:ext cx="1304" cy="447"/>
            </a:xfrm>
            <a:prstGeom prst="roundRect">
              <a:avLst>
                <a:gd name="adj" fmla="val 50000"/>
              </a:avLst>
            </a:prstGeom>
            <a:gradFill rotWithShape="1">
              <a:gsLst>
                <a:gs pos="0">
                  <a:srgbClr val="3CA1E6">
                    <a:alpha val="0"/>
                  </a:srgbClr>
                </a:gs>
                <a:gs pos="100000">
                  <a:srgbClr val="9BCFF2"/>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85" name="AutoShape 6"/>
            <p:cNvSpPr/>
            <p:nvPr/>
          </p:nvSpPr>
          <p:spPr>
            <a:xfrm>
              <a:off x="32" y="213"/>
              <a:ext cx="1304" cy="446"/>
            </a:xfrm>
            <a:prstGeom prst="roundRect">
              <a:avLst>
                <a:gd name="adj" fmla="val 50000"/>
              </a:avLst>
            </a:prstGeom>
            <a:gradFill rotWithShape="1">
              <a:gsLst>
                <a:gs pos="0">
                  <a:srgbClr val="BEE0F7"/>
                </a:gs>
                <a:gs pos="100000">
                  <a:srgbClr val="3CA1E6">
                    <a:alpha val="0"/>
                  </a:srgbClr>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86" name="AutoShape 7"/>
            <p:cNvSpPr/>
            <p:nvPr/>
          </p:nvSpPr>
          <p:spPr>
            <a:xfrm>
              <a:off x="4" y="1994"/>
              <a:ext cx="1363" cy="548"/>
            </a:xfrm>
            <a:prstGeom prst="roundRect">
              <a:avLst>
                <a:gd name="adj" fmla="val 40389"/>
              </a:avLst>
            </a:prstGeom>
            <a:gradFill rotWithShape="1">
              <a:gsLst>
                <a:gs pos="0">
                  <a:srgbClr val="729EB4"/>
                </a:gs>
                <a:gs pos="100000">
                  <a:schemeClr val="bg1"/>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87" name="AutoShape 8"/>
            <p:cNvSpPr/>
            <p:nvPr/>
          </p:nvSpPr>
          <p:spPr>
            <a:xfrm>
              <a:off x="32" y="2009"/>
              <a:ext cx="1304" cy="487"/>
            </a:xfrm>
            <a:prstGeom prst="roundRect">
              <a:avLst>
                <a:gd name="adj" fmla="val 50000"/>
              </a:avLst>
            </a:prstGeom>
            <a:gradFill rotWithShape="1">
              <a:gsLst>
                <a:gs pos="0">
                  <a:srgbClr val="7DAFD4"/>
                </a:gs>
                <a:gs pos="100000">
                  <a:schemeClr val="bg1"/>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grpSp>
          <p:nvGrpSpPr>
            <p:cNvPr id="27688" name="Group 11"/>
            <p:cNvGrpSpPr/>
            <p:nvPr/>
          </p:nvGrpSpPr>
          <p:grpSpPr>
            <a:xfrm>
              <a:off x="469" y="0"/>
              <a:ext cx="405" cy="405"/>
              <a:chExt cx="668" cy="668"/>
            </a:xfrm>
          </p:grpSpPr>
          <p:sp>
            <p:nvSpPr>
              <p:cNvPr id="27691" name="Oval 10"/>
              <p:cNvSpPr/>
              <p:nvPr/>
            </p:nvSpPr>
            <p:spPr>
              <a:xfrm>
                <a:off x="0" y="0"/>
                <a:ext cx="668" cy="668"/>
              </a:xfrm>
              <a:prstGeom prst="ellipse">
                <a:avLst/>
              </a:prstGeom>
              <a:solidFill>
                <a:srgbClr val="333333"/>
              </a:solidFill>
              <a:ln>
                <a:noFill/>
                <a:miter lim="800000"/>
              </a:ln>
            </p:spPr>
            <p:txBody>
              <a:bodyPr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92" name="Oval 11"/>
              <p:cNvSpPr/>
              <p:nvPr/>
            </p:nvSpPr>
            <p:spPr>
              <a:xfrm>
                <a:off x="7" y="5"/>
                <a:ext cx="646" cy="647"/>
              </a:xfrm>
              <a:prstGeom prst="ellipse">
                <a:avLst/>
              </a:prstGeom>
              <a:gradFill rotWithShape="1">
                <a:gsLst>
                  <a:gs pos="0">
                    <a:srgbClr val="636869"/>
                  </a:gs>
                  <a:gs pos="100000">
                    <a:srgbClr val="D6E1E2"/>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93" name="Oval 12"/>
              <p:cNvSpPr/>
              <p:nvPr/>
            </p:nvSpPr>
            <p:spPr>
              <a:xfrm>
                <a:off x="15" y="9"/>
                <a:ext cx="631" cy="631"/>
              </a:xfrm>
              <a:prstGeom prst="ellipse">
                <a:avLst/>
              </a:prstGeom>
              <a:gradFill rotWithShape="1">
                <a:gsLst>
                  <a:gs pos="0">
                    <a:srgbClr val="D6E1E2">
                      <a:alpha val="0"/>
                    </a:srgbClr>
                  </a:gs>
                  <a:gs pos="100000">
                    <a:srgbClr val="F1F5F5"/>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94" name="Oval 13"/>
              <p:cNvSpPr/>
              <p:nvPr/>
            </p:nvSpPr>
            <p:spPr>
              <a:xfrm>
                <a:off x="22" y="15"/>
                <a:ext cx="600" cy="589"/>
              </a:xfrm>
              <a:prstGeom prst="ellipse">
                <a:avLst/>
              </a:prstGeom>
              <a:gradFill rotWithShape="1">
                <a:gsLst>
                  <a:gs pos="0">
                    <a:srgbClr val="AAB2B3"/>
                  </a:gs>
                  <a:gs pos="100000">
                    <a:srgbClr val="D6E1E2">
                      <a:alpha val="48000"/>
                    </a:srgbClr>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95" name="Oval 14"/>
              <p:cNvSpPr/>
              <p:nvPr/>
            </p:nvSpPr>
            <p:spPr>
              <a:xfrm>
                <a:off x="57" y="31"/>
                <a:ext cx="533" cy="479"/>
              </a:xfrm>
              <a:prstGeom prst="ellipse">
                <a:avLst/>
              </a:prstGeom>
              <a:gradFill rotWithShape="1">
                <a:gsLst>
                  <a:gs pos="0">
                    <a:srgbClr val="FFFFFF"/>
                  </a:gs>
                  <a:gs pos="100000">
                    <a:srgbClr val="D6E1E2">
                      <a:alpha val="37999"/>
                    </a:srgbClr>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grpSp>
        <p:sp>
          <p:nvSpPr>
            <p:cNvPr id="27689" name="Text Box 15"/>
            <p:cNvSpPr/>
            <p:nvPr/>
          </p:nvSpPr>
          <p:spPr>
            <a:xfrm>
              <a:off x="556" y="58"/>
              <a:ext cx="223" cy="288"/>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r>
                <a:rPr lang="en-US" altLang="zh-CN" sz="2400">
                  <a:solidFill>
                    <a:srgbClr val="000000"/>
                  </a:solidFill>
                </a:rPr>
                <a:t>1</a:t>
              </a:r>
              <a:endParaRPr lang="en-US" altLang="zh-CN"/>
            </a:p>
          </p:txBody>
        </p:sp>
        <p:sp>
          <p:nvSpPr>
            <p:cNvPr id="27690" name="Text Box 16"/>
            <p:cNvSpPr/>
            <p:nvPr/>
          </p:nvSpPr>
          <p:spPr>
            <a:xfrm>
              <a:off x="48" y="480"/>
              <a:ext cx="1296" cy="72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a:p>
              <a:pPr marL="0" lvl="0" indent="0" eaLnBrk="1" hangingPunct="1"/>
              <a:endParaRPr lang="zh-CN" altLang="en-US"/>
            </a:p>
            <a:p>
              <a:pPr marL="0" lvl="0" indent="0" algn="ctr" eaLnBrk="1" hangingPunct="1"/>
              <a:r>
                <a:rPr lang="zh-CN" altLang="en-US"/>
                <a:t>对彩信定制用户收取包月订阅费实行盈利</a:t>
              </a:r>
              <a:endParaRPr lang="zh-CN" altLang="en-US"/>
            </a:p>
          </p:txBody>
        </p:sp>
      </p:grpSp>
      <p:grpSp>
        <p:nvGrpSpPr>
          <p:cNvPr id="27653" name="Group 19"/>
          <p:cNvGrpSpPr/>
          <p:nvPr/>
        </p:nvGrpSpPr>
        <p:grpSpPr>
          <a:xfrm>
            <a:off x="3419475" y="2133600"/>
            <a:ext cx="2168525" cy="4035425"/>
            <a:chExt cx="1365" cy="2542"/>
          </a:xfrm>
        </p:grpSpPr>
        <p:sp>
          <p:nvSpPr>
            <p:cNvPr id="27669" name="AutoShape 18"/>
            <p:cNvSpPr/>
            <p:nvPr/>
          </p:nvSpPr>
          <p:spPr>
            <a:xfrm>
              <a:off x="0" y="194"/>
              <a:ext cx="1363" cy="1800"/>
            </a:xfrm>
            <a:prstGeom prst="roundRect">
              <a:avLst>
                <a:gd name="adj" fmla="val 17509"/>
              </a:avLst>
            </a:prstGeom>
            <a:gradFill rotWithShape="1">
              <a:gsLst>
                <a:gs pos="0">
                  <a:srgbClr val="34B034"/>
                </a:gs>
                <a:gs pos="100000">
                  <a:srgbClr val="3F8B4A"/>
                </a:gs>
              </a:gsLst>
              <a:lin ang="189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0" name="AutoShape 19"/>
            <p:cNvSpPr/>
            <p:nvPr/>
          </p:nvSpPr>
          <p:spPr>
            <a:xfrm>
              <a:off x="21" y="199"/>
              <a:ext cx="1322" cy="1766"/>
            </a:xfrm>
            <a:prstGeom prst="roundRect">
              <a:avLst>
                <a:gd name="adj" fmla="val 16667"/>
              </a:avLst>
            </a:prstGeom>
            <a:solidFill>
              <a:srgbClr val="73E77E"/>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1" name="AutoShape 20"/>
            <p:cNvSpPr/>
            <p:nvPr/>
          </p:nvSpPr>
          <p:spPr>
            <a:xfrm>
              <a:off x="32" y="1499"/>
              <a:ext cx="1304" cy="447"/>
            </a:xfrm>
            <a:prstGeom prst="roundRect">
              <a:avLst>
                <a:gd name="adj" fmla="val 50000"/>
              </a:avLst>
            </a:prstGeom>
            <a:gradFill rotWithShape="1">
              <a:gsLst>
                <a:gs pos="0">
                  <a:srgbClr val="73E77E"/>
                </a:gs>
                <a:gs pos="100000">
                  <a:srgbClr val="B3F2B9"/>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2" name="AutoShape 21"/>
            <p:cNvSpPr/>
            <p:nvPr/>
          </p:nvSpPr>
          <p:spPr>
            <a:xfrm>
              <a:off x="32" y="213"/>
              <a:ext cx="1304" cy="446"/>
            </a:xfrm>
            <a:prstGeom prst="roundRect">
              <a:avLst>
                <a:gd name="adj" fmla="val 50000"/>
              </a:avLst>
            </a:prstGeom>
            <a:gradFill rotWithShape="1">
              <a:gsLst>
                <a:gs pos="0">
                  <a:srgbClr val="D0F7D4"/>
                </a:gs>
                <a:gs pos="100000">
                  <a:srgbClr val="73E77E"/>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3" name="Oval 22"/>
            <p:cNvSpPr/>
            <p:nvPr/>
          </p:nvSpPr>
          <p:spPr>
            <a:xfrm>
              <a:off x="469" y="0"/>
              <a:ext cx="405" cy="405"/>
            </a:xfrm>
            <a:prstGeom prst="ellipse">
              <a:avLst/>
            </a:prstGeom>
            <a:solidFill>
              <a:srgbClr val="333333"/>
            </a:solidFill>
            <a:ln>
              <a:noFill/>
              <a:miter lim="800000"/>
            </a:ln>
          </p:spPr>
          <p:txBody>
            <a:bodyPr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4" name="Oval 23"/>
            <p:cNvSpPr/>
            <p:nvPr/>
          </p:nvSpPr>
          <p:spPr>
            <a:xfrm>
              <a:off x="473" y="3"/>
              <a:ext cx="392" cy="392"/>
            </a:xfrm>
            <a:prstGeom prst="ellipse">
              <a:avLst/>
            </a:prstGeom>
            <a:gradFill rotWithShape="1">
              <a:gsLst>
                <a:gs pos="0">
                  <a:srgbClr val="636869"/>
                </a:gs>
                <a:gs pos="100000">
                  <a:srgbClr val="D6E1E2"/>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5" name="Oval 24"/>
            <p:cNvSpPr/>
            <p:nvPr/>
          </p:nvSpPr>
          <p:spPr>
            <a:xfrm>
              <a:off x="478" y="5"/>
              <a:ext cx="383" cy="383"/>
            </a:xfrm>
            <a:prstGeom prst="ellipse">
              <a:avLst/>
            </a:prstGeom>
            <a:gradFill rotWithShape="1">
              <a:gsLst>
                <a:gs pos="0">
                  <a:srgbClr val="D6E1E2">
                    <a:alpha val="0"/>
                  </a:srgbClr>
                </a:gs>
                <a:gs pos="100000">
                  <a:srgbClr val="F1F5F5"/>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6" name="Oval 25"/>
            <p:cNvSpPr/>
            <p:nvPr/>
          </p:nvSpPr>
          <p:spPr>
            <a:xfrm>
              <a:off x="482" y="9"/>
              <a:ext cx="364" cy="357"/>
            </a:xfrm>
            <a:prstGeom prst="ellipse">
              <a:avLst/>
            </a:prstGeom>
            <a:gradFill rotWithShape="1">
              <a:gsLst>
                <a:gs pos="0">
                  <a:srgbClr val="AAB2B3"/>
                </a:gs>
                <a:gs pos="100000">
                  <a:srgbClr val="D6E1E2">
                    <a:alpha val="48000"/>
                  </a:srgbClr>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7" name="Oval 26"/>
            <p:cNvSpPr/>
            <p:nvPr/>
          </p:nvSpPr>
          <p:spPr>
            <a:xfrm>
              <a:off x="504" y="19"/>
              <a:ext cx="323" cy="290"/>
            </a:xfrm>
            <a:prstGeom prst="ellipse">
              <a:avLst/>
            </a:prstGeom>
            <a:gradFill rotWithShape="1">
              <a:gsLst>
                <a:gs pos="0">
                  <a:srgbClr val="FFFFFF"/>
                </a:gs>
                <a:gs pos="100000">
                  <a:srgbClr val="D6E1E2">
                    <a:alpha val="37999"/>
                  </a:srgbClr>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78" name="Text Box 27"/>
            <p:cNvSpPr/>
            <p:nvPr/>
          </p:nvSpPr>
          <p:spPr>
            <a:xfrm>
              <a:off x="556" y="58"/>
              <a:ext cx="223" cy="288"/>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r>
                <a:rPr lang="en-US" altLang="zh-CN" sz="2400">
                  <a:solidFill>
                    <a:srgbClr val="000000"/>
                  </a:solidFill>
                </a:rPr>
                <a:t>2</a:t>
              </a:r>
              <a:endParaRPr lang="en-US" altLang="zh-CN"/>
            </a:p>
          </p:txBody>
        </p:sp>
        <p:sp>
          <p:nvSpPr>
            <p:cNvPr id="27679" name="Text Box 28"/>
            <p:cNvSpPr/>
            <p:nvPr/>
          </p:nvSpPr>
          <p:spPr>
            <a:xfrm>
              <a:off x="48" y="480"/>
              <a:ext cx="1296" cy="72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en-US" altLang="zh-CN">
                <a:solidFill>
                  <a:srgbClr val="000000"/>
                </a:solidFill>
                <a:latin typeface="Verdana" pitchFamily="34" charset="0"/>
              </a:endParaRPr>
            </a:p>
            <a:p>
              <a:pPr marL="0" lvl="0" indent="0" eaLnBrk="1" hangingPunct="1"/>
              <a:endParaRPr lang="en-US" altLang="zh-CN">
                <a:solidFill>
                  <a:srgbClr val="000000"/>
                </a:solidFill>
                <a:latin typeface="Verdana" pitchFamily="34" charset="0"/>
              </a:endParaRPr>
            </a:p>
            <a:p>
              <a:pPr marL="0" lvl="0" indent="0" algn="ctr" eaLnBrk="1" hangingPunct="1"/>
              <a:r>
                <a:rPr lang="en-US" altLang="en-US">
                  <a:solidFill>
                    <a:srgbClr val="000000"/>
                  </a:solidFill>
                  <a:latin typeface="Verdana" pitchFamily="34" charset="0"/>
                </a:rPr>
                <a:t>对</a:t>
              </a:r>
              <a:r>
                <a:rPr lang="en-US" altLang="zh-CN">
                  <a:solidFill>
                    <a:srgbClr val="000000"/>
                  </a:solidFill>
                  <a:latin typeface="Verdana" pitchFamily="34" charset="0"/>
                </a:rPr>
                <a:t>WAP</a:t>
              </a:r>
              <a:r>
                <a:rPr lang="en-US" altLang="en-US">
                  <a:solidFill>
                    <a:srgbClr val="000000"/>
                  </a:solidFill>
                  <a:latin typeface="Verdana" pitchFamily="34" charset="0"/>
                </a:rPr>
                <a:t>网站浏览用户采取按时间计费的手段</a:t>
              </a:r>
              <a:endParaRPr lang="en-US" altLang="en-US">
                <a:solidFill>
                  <a:srgbClr val="000000"/>
                </a:solidFill>
                <a:latin typeface="Verdana" pitchFamily="34" charset="0"/>
              </a:endParaRPr>
            </a:p>
          </p:txBody>
        </p:sp>
        <p:sp>
          <p:nvSpPr>
            <p:cNvPr id="27680" name="AutoShape 29"/>
            <p:cNvSpPr/>
            <p:nvPr/>
          </p:nvSpPr>
          <p:spPr>
            <a:xfrm>
              <a:off x="2" y="1994"/>
              <a:ext cx="1363" cy="548"/>
            </a:xfrm>
            <a:prstGeom prst="roundRect">
              <a:avLst>
                <a:gd name="adj" fmla="val 40389"/>
              </a:avLst>
            </a:prstGeom>
            <a:gradFill rotWithShape="1">
              <a:gsLst>
                <a:gs pos="0">
                  <a:srgbClr val="58A4AE"/>
                </a:gs>
                <a:gs pos="100000">
                  <a:schemeClr val="bg1"/>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81" name="AutoShape 30"/>
            <p:cNvSpPr/>
            <p:nvPr/>
          </p:nvSpPr>
          <p:spPr>
            <a:xfrm>
              <a:off x="30" y="2009"/>
              <a:ext cx="1304" cy="487"/>
            </a:xfrm>
            <a:prstGeom prst="roundRect">
              <a:avLst>
                <a:gd name="adj" fmla="val 50000"/>
              </a:avLst>
            </a:prstGeom>
            <a:gradFill rotWithShape="1">
              <a:gsLst>
                <a:gs pos="0">
                  <a:srgbClr val="72B2BB"/>
                </a:gs>
                <a:gs pos="100000">
                  <a:schemeClr val="bg1"/>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grpSp>
      <p:grpSp>
        <p:nvGrpSpPr>
          <p:cNvPr id="27654" name="Group 33"/>
          <p:cNvGrpSpPr/>
          <p:nvPr/>
        </p:nvGrpSpPr>
        <p:grpSpPr>
          <a:xfrm>
            <a:off x="5775325" y="2133600"/>
            <a:ext cx="2171700" cy="4035425"/>
            <a:chExt cx="1367" cy="2542"/>
          </a:xfrm>
        </p:grpSpPr>
        <p:sp>
          <p:nvSpPr>
            <p:cNvPr id="27655" name="AutoShape 32"/>
            <p:cNvSpPr/>
            <p:nvPr/>
          </p:nvSpPr>
          <p:spPr>
            <a:xfrm>
              <a:off x="4" y="194"/>
              <a:ext cx="1363" cy="1800"/>
            </a:xfrm>
            <a:prstGeom prst="roundRect">
              <a:avLst>
                <a:gd name="adj" fmla="val 17509"/>
              </a:avLst>
            </a:prstGeom>
            <a:gradFill rotWithShape="1">
              <a:gsLst>
                <a:gs pos="0">
                  <a:srgbClr val="B59F43"/>
                </a:gs>
                <a:gs pos="100000">
                  <a:srgbClr val="8F8849"/>
                </a:gs>
              </a:gsLst>
              <a:lin ang="189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56" name="AutoShape 33"/>
            <p:cNvSpPr/>
            <p:nvPr/>
          </p:nvSpPr>
          <p:spPr>
            <a:xfrm>
              <a:off x="25" y="199"/>
              <a:ext cx="1322" cy="1766"/>
            </a:xfrm>
            <a:prstGeom prst="roundRect">
              <a:avLst>
                <a:gd name="adj" fmla="val 16667"/>
              </a:avLst>
            </a:prstGeom>
            <a:solidFill>
              <a:srgbClr val="E9E065"/>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57" name="AutoShape 34"/>
            <p:cNvSpPr/>
            <p:nvPr/>
          </p:nvSpPr>
          <p:spPr>
            <a:xfrm>
              <a:off x="36" y="1499"/>
              <a:ext cx="1304" cy="447"/>
            </a:xfrm>
            <a:prstGeom prst="roundRect">
              <a:avLst>
                <a:gd name="adj" fmla="val 50000"/>
              </a:avLst>
            </a:prstGeom>
            <a:gradFill rotWithShape="1">
              <a:gsLst>
                <a:gs pos="0">
                  <a:srgbClr val="E9E065"/>
                </a:gs>
                <a:gs pos="100000">
                  <a:srgbClr val="F2EDA6"/>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58" name="AutoShape 35"/>
            <p:cNvSpPr/>
            <p:nvPr/>
          </p:nvSpPr>
          <p:spPr>
            <a:xfrm>
              <a:off x="36" y="213"/>
              <a:ext cx="1304" cy="446"/>
            </a:xfrm>
            <a:prstGeom prst="roundRect">
              <a:avLst>
                <a:gd name="adj" fmla="val 50000"/>
              </a:avLst>
            </a:prstGeom>
            <a:gradFill rotWithShape="1">
              <a:gsLst>
                <a:gs pos="0">
                  <a:srgbClr val="F8F5CC"/>
                </a:gs>
                <a:gs pos="100000">
                  <a:srgbClr val="E9E065"/>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grpSp>
          <p:nvGrpSpPr>
            <p:cNvPr id="27659" name="Group 38"/>
            <p:cNvGrpSpPr/>
            <p:nvPr/>
          </p:nvGrpSpPr>
          <p:grpSpPr>
            <a:xfrm>
              <a:off x="473" y="0"/>
              <a:ext cx="405" cy="405"/>
              <a:chExt cx="668" cy="668"/>
            </a:xfrm>
          </p:grpSpPr>
          <p:sp>
            <p:nvSpPr>
              <p:cNvPr id="27664" name="Oval 37"/>
              <p:cNvSpPr/>
              <p:nvPr/>
            </p:nvSpPr>
            <p:spPr>
              <a:xfrm>
                <a:off x="0" y="0"/>
                <a:ext cx="668" cy="668"/>
              </a:xfrm>
              <a:prstGeom prst="ellipse">
                <a:avLst/>
              </a:prstGeom>
              <a:solidFill>
                <a:srgbClr val="333333"/>
              </a:solidFill>
              <a:ln>
                <a:noFill/>
                <a:miter lim="800000"/>
              </a:ln>
            </p:spPr>
            <p:txBody>
              <a:bodyPr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65" name="Oval 38"/>
              <p:cNvSpPr/>
              <p:nvPr/>
            </p:nvSpPr>
            <p:spPr>
              <a:xfrm>
                <a:off x="7" y="5"/>
                <a:ext cx="646" cy="647"/>
              </a:xfrm>
              <a:prstGeom prst="ellipse">
                <a:avLst/>
              </a:prstGeom>
              <a:gradFill rotWithShape="1">
                <a:gsLst>
                  <a:gs pos="0">
                    <a:srgbClr val="636869"/>
                  </a:gs>
                  <a:gs pos="100000">
                    <a:srgbClr val="D6E1E2"/>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66" name="Oval 39"/>
              <p:cNvSpPr/>
              <p:nvPr/>
            </p:nvSpPr>
            <p:spPr>
              <a:xfrm>
                <a:off x="15" y="9"/>
                <a:ext cx="631" cy="631"/>
              </a:xfrm>
              <a:prstGeom prst="ellipse">
                <a:avLst/>
              </a:prstGeom>
              <a:gradFill rotWithShape="1">
                <a:gsLst>
                  <a:gs pos="0">
                    <a:srgbClr val="D6E1E2">
                      <a:alpha val="0"/>
                    </a:srgbClr>
                  </a:gs>
                  <a:gs pos="100000">
                    <a:srgbClr val="F1F5F5"/>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67" name="Oval 40"/>
              <p:cNvSpPr/>
              <p:nvPr/>
            </p:nvSpPr>
            <p:spPr>
              <a:xfrm>
                <a:off x="22" y="15"/>
                <a:ext cx="600" cy="589"/>
              </a:xfrm>
              <a:prstGeom prst="ellipse">
                <a:avLst/>
              </a:prstGeom>
              <a:gradFill rotWithShape="1">
                <a:gsLst>
                  <a:gs pos="0">
                    <a:srgbClr val="AAB2B3"/>
                  </a:gs>
                  <a:gs pos="100000">
                    <a:srgbClr val="D6E1E2">
                      <a:alpha val="48000"/>
                    </a:srgbClr>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68" name="Oval 41"/>
              <p:cNvSpPr/>
              <p:nvPr/>
            </p:nvSpPr>
            <p:spPr>
              <a:xfrm>
                <a:off x="57" y="31"/>
                <a:ext cx="533" cy="479"/>
              </a:xfrm>
              <a:prstGeom prst="ellipse">
                <a:avLst/>
              </a:prstGeom>
              <a:gradFill rotWithShape="1">
                <a:gsLst>
                  <a:gs pos="0">
                    <a:srgbClr val="FFFFFF"/>
                  </a:gs>
                  <a:gs pos="100000">
                    <a:srgbClr val="D6E1E2">
                      <a:alpha val="37999"/>
                    </a:srgbClr>
                  </a:gs>
                </a:gsLst>
                <a:lin ang="5400000" scaled="1"/>
              </a:gradFill>
              <a:ln>
                <a:no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grpSp>
        <p:sp>
          <p:nvSpPr>
            <p:cNvPr id="27660" name="Text Box 42"/>
            <p:cNvSpPr/>
            <p:nvPr/>
          </p:nvSpPr>
          <p:spPr>
            <a:xfrm>
              <a:off x="560" y="58"/>
              <a:ext cx="223" cy="288"/>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algn="ctr" eaLnBrk="1" hangingPunct="1"/>
              <a:r>
                <a:rPr lang="en-US" altLang="zh-CN" sz="2400">
                  <a:solidFill>
                    <a:srgbClr val="000000"/>
                  </a:solidFill>
                </a:rPr>
                <a:t>3</a:t>
              </a:r>
              <a:endParaRPr lang="en-US" altLang="zh-CN"/>
            </a:p>
          </p:txBody>
        </p:sp>
        <p:sp>
          <p:nvSpPr>
            <p:cNvPr id="27661" name="Text Box 43"/>
            <p:cNvSpPr/>
            <p:nvPr/>
          </p:nvSpPr>
          <p:spPr>
            <a:xfrm>
              <a:off x="52" y="480"/>
              <a:ext cx="1296" cy="72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en-US" altLang="zh-CN">
                <a:solidFill>
                  <a:srgbClr val="000000"/>
                </a:solidFill>
                <a:latin typeface="Verdana" pitchFamily="34" charset="0"/>
              </a:endParaRPr>
            </a:p>
            <a:p>
              <a:pPr marL="0" lvl="0" indent="0" algn="ctr" eaLnBrk="1" hangingPunct="1"/>
              <a:endParaRPr lang="en-US" altLang="zh-CN">
                <a:solidFill>
                  <a:srgbClr val="000000"/>
                </a:solidFill>
                <a:latin typeface="Verdana" pitchFamily="34" charset="0"/>
              </a:endParaRPr>
            </a:p>
            <a:p>
              <a:pPr marL="0" lvl="0" indent="0" algn="ctr" eaLnBrk="1" hangingPunct="1"/>
              <a:r>
                <a:rPr lang="en-US" altLang="en-US">
                  <a:solidFill>
                    <a:srgbClr val="000000"/>
                  </a:solidFill>
                  <a:latin typeface="Verdana" pitchFamily="34" charset="0"/>
                </a:rPr>
                <a:t>借鉴传统报刊的做法，通过广告吸附来实行盈利</a:t>
              </a:r>
              <a:endParaRPr lang="en-US" altLang="en-US">
                <a:solidFill>
                  <a:srgbClr val="000000"/>
                </a:solidFill>
                <a:latin typeface="Verdana" pitchFamily="34" charset="0"/>
              </a:endParaRPr>
            </a:p>
          </p:txBody>
        </p:sp>
        <p:sp>
          <p:nvSpPr>
            <p:cNvPr id="27662" name="AutoShape 44"/>
            <p:cNvSpPr/>
            <p:nvPr/>
          </p:nvSpPr>
          <p:spPr>
            <a:xfrm>
              <a:off x="0" y="1994"/>
              <a:ext cx="1363" cy="548"/>
            </a:xfrm>
            <a:prstGeom prst="roundRect">
              <a:avLst>
                <a:gd name="adj" fmla="val 40389"/>
              </a:avLst>
            </a:prstGeom>
            <a:gradFill rotWithShape="1">
              <a:gsLst>
                <a:gs pos="0">
                  <a:srgbClr val="6F9DB7"/>
                </a:gs>
                <a:gs pos="100000">
                  <a:schemeClr val="bg1"/>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sp>
          <p:nvSpPr>
            <p:cNvPr id="27663" name="AutoShape 45"/>
            <p:cNvSpPr/>
            <p:nvPr/>
          </p:nvSpPr>
          <p:spPr>
            <a:xfrm>
              <a:off x="28" y="2009"/>
              <a:ext cx="1304" cy="487"/>
            </a:xfrm>
            <a:prstGeom prst="roundRect">
              <a:avLst>
                <a:gd name="adj" fmla="val 50000"/>
              </a:avLst>
            </a:prstGeom>
            <a:gradFill rotWithShape="1">
              <a:gsLst>
                <a:gs pos="0">
                  <a:srgbClr val="98BAAF"/>
                </a:gs>
                <a:gs pos="100000">
                  <a:schemeClr val="bg1"/>
                </a:gs>
              </a:gsLst>
              <a:lin ang="54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endParaRPr lang="zh-CN" altLang="en-US"/>
            </a:p>
          </p:txBody>
        </p:sp>
      </p:grpSp>
      <p:sp>
        <p:nvSpPr>
          <p:cNvPr id="27696" name="TextBox 27695"/>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移动商务价值链与商业模式《移动电子商务》钟元生主编，复旦大学出版共30页，您现在浏览的是第12页!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移动互联网</a:t>
            </a:r>
            <a:endParaRPr lang="zh-CN" altLang="en-US"/>
          </a:p>
        </p:txBody>
      </p:sp>
      <p:sp>
        <p:nvSpPr>
          <p:cNvPr id="29699" name="Rectangle 3"/>
          <p:cNvSpPr/>
          <p:nvPr>
            <p:ph type="body" idx="4294967295"/>
          </p:nvPr>
        </p:nvSpPr>
        <p:spPr>
          <a:xfrm>
            <a:off x="457200" y="1601788"/>
            <a:ext cx="8220075" cy="33401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r>
              <a:rPr lang="zh-CN" altLang="en-US"/>
              <a:t>　　  </a:t>
            </a:r>
            <a:r>
              <a:rPr lang="zh-CN" altLang="en-US" sz="2000" b="0"/>
              <a:t>移动互联网是一个全国性的、以宽带IP为技术核心的，可同时提供语音、传真、数据、图像、多媒体等高品质电信服务的新一代开放的电信基础网络，是国家信息化建设的重要组成部分。</a:t>
            </a:r>
            <a:endParaRPr lang="zh-CN" altLang="en-US" sz="2000" b="0"/>
          </a:p>
          <a:p>
            <a:pPr lvl="0" eaLnBrk="1" hangingPunct="1"/>
            <a:r>
              <a:rPr lang="zh-CN" altLang="en-US" sz="2000" b="0"/>
              <a:t>		目前，移动互联网主要有三大方面的应用，即</a:t>
            </a:r>
            <a:endParaRPr lang="zh-CN" altLang="en-US" sz="2000" b="0"/>
          </a:p>
          <a:p>
            <a:pPr lvl="2" eaLnBrk="1" hangingPunct="1">
              <a:lnSpc>
                <a:spcPct val="125000"/>
              </a:lnSpc>
              <a:spcBef>
                <a:spcPct val="30000"/>
              </a:spcBef>
              <a:buFont typeface="Wingdings" pitchFamily="2" charset="2"/>
              <a:buChar char="Ø"/>
            </a:pPr>
            <a:r>
              <a:rPr lang="zh-CN" altLang="en-US" b="1"/>
              <a:t>公众服务</a:t>
            </a:r>
            <a:endParaRPr lang="zh-CN" altLang="en-US" b="1"/>
          </a:p>
          <a:p>
            <a:pPr lvl="2" eaLnBrk="1" hangingPunct="1">
              <a:lnSpc>
                <a:spcPct val="125000"/>
              </a:lnSpc>
              <a:spcBef>
                <a:spcPct val="30000"/>
              </a:spcBef>
              <a:buFont typeface="Wingdings" pitchFamily="2" charset="2"/>
              <a:buChar char="Ø"/>
            </a:pPr>
            <a:r>
              <a:rPr lang="zh-CN" altLang="en-US" b="1"/>
              <a:t>个人信息服务</a:t>
            </a:r>
            <a:endParaRPr lang="zh-CN" altLang="en-US" b="1"/>
          </a:p>
          <a:p>
            <a:pPr lvl="2" eaLnBrk="1" hangingPunct="1">
              <a:lnSpc>
                <a:spcPct val="125000"/>
              </a:lnSpc>
              <a:spcBef>
                <a:spcPct val="30000"/>
              </a:spcBef>
              <a:buFont typeface="Wingdings" pitchFamily="2" charset="2"/>
              <a:buChar char="Ø"/>
            </a:pPr>
            <a:r>
              <a:rPr lang="zh-CN" altLang="en-US" b="1"/>
              <a:t>商业应用</a:t>
            </a:r>
            <a:endParaRPr lang="zh-CN" altLang="en-US" b="1"/>
          </a:p>
          <a:p>
            <a:pPr lvl="2" eaLnBrk="1" hangingPunct="1">
              <a:lnSpc>
                <a:spcPct val="125000"/>
              </a:lnSpc>
              <a:spcBef>
                <a:spcPct val="30000"/>
              </a:spcBef>
              <a:buFont typeface="Wingdings" pitchFamily="2" charset="2"/>
            </a:pPr>
            <a:endParaRPr lang="zh-CN" altLang="en-US">
              <a:sym typeface="Arial"/>
            </a:endParaRPr>
          </a:p>
        </p:txBody>
      </p:sp>
      <p:sp>
        <p:nvSpPr>
          <p:cNvPr id="29700" name="Text Box 4"/>
          <p:cNvSpPr/>
          <p:nvPr/>
        </p:nvSpPr>
        <p:spPr>
          <a:xfrm>
            <a:off x="773112" y="5073650"/>
            <a:ext cx="7831138" cy="100647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41275" lvl="0" indent="-41275" eaLnBrk="1" hangingPunct="1"/>
            <a:r>
              <a:rPr lang="zh-CN" altLang="en-US">
                <a:sym typeface="Arial"/>
              </a:rPr>
              <a:t>	   </a:t>
            </a:r>
            <a:r>
              <a:rPr lang="zh-CN" altLang="en-US" sz="2000">
                <a:sym typeface="Arial"/>
              </a:rPr>
              <a:t>    </a:t>
            </a:r>
            <a:r>
              <a:rPr lang="zh-CN" altLang="en-US" sz="2000">
                <a:solidFill>
                  <a:srgbClr val="80A331"/>
                </a:solidFill>
                <a:sym typeface="Arial"/>
              </a:rPr>
              <a:t>移动互联网最主要的收费模式是后向收费，即协助合作伙伴、广告商等向终端用户推广产品，并向合作伙伴收取费用，而非向最终用户收取费用的盈利模式。</a:t>
            </a:r>
            <a:endParaRPr lang="zh-CN" altLang="en-US" sz="2000">
              <a:solidFill>
                <a:srgbClr val="80A331"/>
              </a:solidFill>
              <a:sym typeface="Arial"/>
            </a:endParaRPr>
          </a:p>
        </p:txBody>
      </p:sp>
      <p:sp>
        <p:nvSpPr>
          <p:cNvPr id="29701" name="TextBox 2970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移动商务价值链与商业模式《移动电子商务》钟元生主编，复旦大学出版共30页，您现在浏览的是第13页!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移动互联网</a:t>
            </a:r>
            <a:endParaRPr lang="zh-CN" altLang="en-US"/>
          </a:p>
        </p:txBody>
      </p:sp>
      <p:sp>
        <p:nvSpPr>
          <p:cNvPr id="31747" name="Rectangle 3"/>
          <p:cNvSpPr/>
          <p:nvPr>
            <p:ph type="body" idx="4294967295"/>
          </p:nvPr>
        </p:nvSpPr>
        <p:spPr>
          <a:xfrm>
            <a:off x="457200" y="1601788"/>
            <a:ext cx="8435975" cy="7477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buFont typeface="Wingdings" pitchFamily="2" charset="2"/>
              <a:buChar char="Ø"/>
            </a:pPr>
            <a:r>
              <a:rPr lang="zh-CN" altLang="en-US"/>
              <a:t>内容类商业模式</a:t>
            </a:r>
            <a:endParaRPr lang="zh-CN" altLang="en-US"/>
          </a:p>
        </p:txBody>
      </p:sp>
      <p:pic>
        <p:nvPicPr>
          <p:cNvPr id="31748" name="Picture 4"/>
          <p:cNvPicPr/>
          <p:nvPr/>
        </p:nvPicPr>
        <p:blipFill>
          <a:blip r:embed="rId2"/>
          <a:stretch>
            <a:fillRect/>
          </a:stretch>
        </p:blipFill>
        <p:spPr>
          <a:xfrm>
            <a:off x="1908175" y="2636838"/>
            <a:ext cx="5341938" cy="2447925"/>
          </a:xfrm>
          <a:prstGeom prst="rect">
            <a:avLst/>
          </a:prstGeom>
          <a:noFill/>
          <a:ln>
            <a:noFill/>
            <a:miter lim="800000"/>
          </a:ln>
        </p:spPr>
      </p:pic>
      <p:sp>
        <p:nvSpPr>
          <p:cNvPr id="31749" name="Text Box 5"/>
          <p:cNvSpPr/>
          <p:nvPr/>
        </p:nvSpPr>
        <p:spPr>
          <a:xfrm>
            <a:off x="396875" y="5349875"/>
            <a:ext cx="8064500" cy="100647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a:solidFill>
                  <a:srgbClr val="80A331"/>
                </a:solidFill>
              </a:rPr>
              <a:t>　　</a:t>
            </a:r>
            <a:r>
              <a:rPr sz="2000">
                <a:solidFill>
                  <a:srgbClr val="80A331"/>
                </a:solidFill>
              </a:rPr>
              <a:t>这种模式中的内容形式多种多样，在所有内容目录下的内容服务都可以收费。此种模式为目前移动互联网最主要的盈利模式，其中官方网站又占据着绝大部分份额。</a:t>
            </a:r>
            <a:endParaRPr sz="2000">
              <a:solidFill>
                <a:srgbClr val="80A331"/>
              </a:solidFill>
            </a:endParaRPr>
          </a:p>
        </p:txBody>
      </p:sp>
      <p:sp>
        <p:nvSpPr>
          <p:cNvPr id="31750" name="TextBox 31749"/>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移动商务价值链与商业模式《移动电子商务》钟元生主编，复旦大学出版共30页，您现在浏览的是第14页!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p:nvPr>
            <p:ph type="title" idx="4294967295"/>
          </p:nvPr>
        </p:nvSpPr>
        <p:spPr>
          <a:xfrm>
            <a:off x="457200" y="274638"/>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3200" b="0" i="0" u="none" baseline="0">
                <a:solidFill>
                  <a:srgbClr val="80A331"/>
                </a:solidFill>
                <a:latin typeface="+mj-lt"/>
                <a:ea typeface="+mj-ea"/>
                <a:cs typeface="+mj-cs"/>
              </a:defRPr>
            </a:lvl1pPr>
            <a:lvl2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2pPr>
            <a:lvl3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3pPr>
            <a:lvl4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4pPr>
            <a:lvl5pPr algn="ctr" rtl="0" eaLnBrk="0" fontAlgn="base" hangingPunct="0">
              <a:spcBef>
                <a:spcPct val="0"/>
              </a:spcBef>
              <a:spcAft>
                <a:spcPct val="0"/>
              </a:spcAft>
              <a:defRPr lang="zh-CN" altLang="en-US" sz="3200">
                <a:solidFill>
                  <a:srgbClr val="80A331"/>
                </a:solidFill>
                <a:latin typeface="Arial" pitchFamily="34" charset="0"/>
                <a:ea typeface="微软雅黑" pitchFamily="34" charset="-122"/>
              </a:defRPr>
            </a:lvl5pPr>
            <a:lvl6pPr marL="457200" algn="ctr" rtl="0" fontAlgn="base">
              <a:spcBef>
                <a:spcPct val="0"/>
              </a:spcBef>
              <a:spcAft>
                <a:spcPct val="0"/>
              </a:spcAft>
              <a:defRPr lang="zh-CN" altLang="en-US" sz="3200">
                <a:solidFill>
                  <a:srgbClr val="80A331"/>
                </a:solidFill>
                <a:latin typeface="Arial" pitchFamily="34" charset="0"/>
                <a:ea typeface="微软雅黑" pitchFamily="34" charset="-122"/>
              </a:defRPr>
            </a:lvl6pPr>
            <a:lvl7pPr marL="914400" algn="ctr" rtl="0" fontAlgn="base">
              <a:spcBef>
                <a:spcPct val="0"/>
              </a:spcBef>
              <a:spcAft>
                <a:spcPct val="0"/>
              </a:spcAft>
              <a:defRPr lang="zh-CN" altLang="en-US" sz="3200">
                <a:solidFill>
                  <a:srgbClr val="80A331"/>
                </a:solidFill>
                <a:latin typeface="Arial" pitchFamily="34" charset="0"/>
                <a:ea typeface="微软雅黑" pitchFamily="34" charset="-122"/>
              </a:defRPr>
            </a:lvl7pPr>
            <a:lvl8pPr marL="1371600" algn="ctr" rtl="0" fontAlgn="base">
              <a:spcBef>
                <a:spcPct val="0"/>
              </a:spcBef>
              <a:spcAft>
                <a:spcPct val="0"/>
              </a:spcAft>
              <a:defRPr lang="zh-CN" altLang="en-US" sz="3200">
                <a:solidFill>
                  <a:srgbClr val="80A331"/>
                </a:solidFill>
                <a:latin typeface="Arial" pitchFamily="34" charset="0"/>
                <a:ea typeface="微软雅黑" pitchFamily="34" charset="-122"/>
              </a:defRPr>
            </a:lvl8pPr>
            <a:lvl9pPr marL="1828800" algn="ctr" rtl="0" fontAlgn="base">
              <a:spcBef>
                <a:spcPct val="0"/>
              </a:spcBef>
              <a:spcAft>
                <a:spcPct val="0"/>
              </a:spcAft>
              <a:defRPr lang="zh-CN" altLang="en-US" sz="3200">
                <a:solidFill>
                  <a:srgbClr val="80A331"/>
                </a:solidFill>
                <a:latin typeface="Arial" pitchFamily="34" charset="0"/>
                <a:ea typeface="微软雅黑" pitchFamily="34" charset="-122"/>
              </a:defRPr>
            </a:lvl9pPr>
          </a:lstStyle>
          <a:p>
            <a:pPr lvl="0" eaLnBrk="1" hangingPunct="1"/>
            <a:r>
              <a:rPr lang="zh-CN" altLang="en-US"/>
              <a:t>移动互联网</a:t>
            </a:r>
            <a:endParaRPr lang="zh-CN" altLang="en-US"/>
          </a:p>
        </p:txBody>
      </p:sp>
      <p:sp>
        <p:nvSpPr>
          <p:cNvPr id="33795" name="Rectangle 3"/>
          <p:cNvSpPr/>
          <p:nvPr>
            <p:ph type="body" idx="4294967295"/>
          </p:nvPr>
        </p:nvSpPr>
        <p:spPr>
          <a:xfrm>
            <a:off x="457200" y="1600200"/>
            <a:ext cx="7931150" cy="6762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25000"/>
              </a:lnSpc>
              <a:spcBef>
                <a:spcPct val="30000"/>
              </a:spcBef>
              <a:spcAft>
                <a:spcPct val="0"/>
              </a:spcAft>
              <a:buClrTx/>
              <a:buSzTx/>
              <a:buFontTx/>
              <a:buNone/>
              <a:defRPr kumimoji="0" lang="zh-CN" altLang="en-US" sz="2800" b="1" i="0" u="none" baseline="0">
                <a:solidFill>
                  <a:srgbClr val="80A331"/>
                </a:solidFill>
                <a:latin typeface="+mn-lt"/>
                <a:ea typeface="+mn-ea"/>
                <a:cs typeface="+mn-cs"/>
              </a:defRPr>
            </a:lvl1pPr>
            <a:lvl2pPr marL="742950" indent="-285750" algn="l" defTabSz="914400" rtl="0" eaLnBrk="0" fontAlgn="base" hangingPunct="0">
              <a:lnSpc>
                <a:spcPct val="125000"/>
              </a:lnSpc>
              <a:spcBef>
                <a:spcPct val="30000"/>
              </a:spcBef>
              <a:spcAft>
                <a:spcPct val="0"/>
              </a:spcAft>
              <a:buClrTx/>
              <a:buSzTx/>
              <a:buFontTx/>
              <a:buNone/>
              <a:defRPr kumimoji="0" lang="zh-CN" altLang="en-US" sz="2000" b="0" i="0" u="none" baseline="0">
                <a:solidFill>
                  <a:srgbClr val="80A33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None/>
              <a:defRPr kumimoji="0" lang="zh-CN" altLang="en-US" sz="2000" b="0" i="0" u="none" baseline="0">
                <a:solidFill>
                  <a:srgbClr val="80A33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800" b="0" i="0" u="none" baseline="0">
                <a:solidFill>
                  <a:srgbClr val="80A331"/>
                </a:solidFill>
                <a:latin typeface="+mn-lt"/>
                <a:ea typeface="+mn-ea"/>
              </a:defRPr>
            </a:lvl5pPr>
            <a:lvl6pPr marL="2514600" indent="-228600" algn="l" rtl="0" fontAlgn="base">
              <a:spcBef>
                <a:spcPct val="20000"/>
              </a:spcBef>
              <a:spcAft>
                <a:spcPct val="0"/>
              </a:spcAft>
              <a:buChar char="»"/>
              <a:defRPr lang="zh-CN" altLang="en-US">
                <a:solidFill>
                  <a:srgbClr val="80A331"/>
                </a:solidFill>
                <a:latin typeface="+mn-lt"/>
                <a:ea typeface="+mn-ea"/>
              </a:defRPr>
            </a:lvl6pPr>
            <a:lvl7pPr marL="2971800" indent="-228600" algn="l" rtl="0" fontAlgn="base">
              <a:spcBef>
                <a:spcPct val="20000"/>
              </a:spcBef>
              <a:spcAft>
                <a:spcPct val="0"/>
              </a:spcAft>
              <a:buChar char="»"/>
              <a:defRPr lang="zh-CN" altLang="en-US">
                <a:solidFill>
                  <a:srgbClr val="80A331"/>
                </a:solidFill>
                <a:latin typeface="+mn-lt"/>
                <a:ea typeface="+mn-ea"/>
              </a:defRPr>
            </a:lvl7pPr>
            <a:lvl8pPr marL="3429000" indent="-228600" algn="l" rtl="0" fontAlgn="base">
              <a:spcBef>
                <a:spcPct val="20000"/>
              </a:spcBef>
              <a:spcAft>
                <a:spcPct val="0"/>
              </a:spcAft>
              <a:buChar char="»"/>
              <a:defRPr lang="zh-CN" altLang="en-US">
                <a:solidFill>
                  <a:srgbClr val="80A331"/>
                </a:solidFill>
                <a:latin typeface="+mn-lt"/>
                <a:ea typeface="+mn-ea"/>
              </a:defRPr>
            </a:lvl8pPr>
            <a:lvl9pPr marL="3886200" indent="-228600" algn="l" rtl="0" fontAlgn="base">
              <a:spcBef>
                <a:spcPct val="20000"/>
              </a:spcBef>
              <a:spcAft>
                <a:spcPct val="0"/>
              </a:spcAft>
              <a:buChar char="»"/>
              <a:defRPr lang="zh-CN" altLang="en-US">
                <a:solidFill>
                  <a:srgbClr val="80A331"/>
                </a:solidFill>
                <a:latin typeface="+mn-lt"/>
                <a:ea typeface="+mn-ea"/>
              </a:defRPr>
            </a:lvl9pPr>
          </a:lstStyle>
          <a:p>
            <a:pPr lvl="0" eaLnBrk="1" hangingPunct="1">
              <a:buFont typeface="Wingdings" pitchFamily="2" charset="2"/>
              <a:buChar char="Ø"/>
            </a:pPr>
            <a:r>
              <a:rPr lang="zh-CN" altLang="en-US"/>
              <a:t>广告类商业模式</a:t>
            </a:r>
            <a:endParaRPr lang="zh-CN" altLang="en-US"/>
          </a:p>
        </p:txBody>
      </p:sp>
      <p:pic>
        <p:nvPicPr>
          <p:cNvPr id="33796" name="Picture 4"/>
          <p:cNvPicPr/>
          <p:nvPr/>
        </p:nvPicPr>
        <p:blipFill>
          <a:blip r:embed="rId2"/>
          <a:stretch>
            <a:fillRect/>
          </a:stretch>
        </p:blipFill>
        <p:spPr>
          <a:xfrm>
            <a:off x="1692275" y="2781300"/>
            <a:ext cx="5327650" cy="1681162"/>
          </a:xfrm>
          <a:prstGeom prst="rect">
            <a:avLst/>
          </a:prstGeom>
          <a:noFill/>
          <a:ln>
            <a:noFill/>
            <a:miter lim="800000"/>
          </a:ln>
        </p:spPr>
      </p:pic>
      <p:sp>
        <p:nvSpPr>
          <p:cNvPr id="33797" name="Text Box 5"/>
          <p:cNvSpPr/>
          <p:nvPr/>
        </p:nvSpPr>
        <p:spPr>
          <a:xfrm>
            <a:off x="541338" y="4953000"/>
            <a:ext cx="7847012" cy="70167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r>
              <a:rPr lang="zh-CN" altLang="en-US"/>
              <a:t>   </a:t>
            </a:r>
            <a:r>
              <a:rPr lang="zh-CN" altLang="en-US" sz="2000">
                <a:solidFill>
                  <a:srgbClr val="80A331"/>
                </a:solidFill>
              </a:rPr>
              <a:t>   在这个模式中，广告主为付费对象，用户免费使用内容或服务，只需向网络提供商付出一定的流量费用。</a:t>
            </a:r>
            <a:endParaRPr lang="zh-CN" altLang="en-US" sz="2000">
              <a:solidFill>
                <a:srgbClr val="80A331"/>
              </a:solidFill>
            </a:endParaRPr>
          </a:p>
        </p:txBody>
      </p:sp>
      <p:sp>
        <p:nvSpPr>
          <p:cNvPr id="33798" name="TextBox 3379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移动商务价值链与商业模式《移动电子商务》钟元生主编，复旦大学出版共30页，您现在浏览的是第15页!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https://d.book118.com/098045122116006030</a:t>
            </a:r>
          </a:p>
        </p:txBody>
      </p:sp>
    </p:spTree>
  </p:cSld>
  <p:clrMapOvr>
    <a:masterClrMapping/>
  </p:clrMapOvr>
  <p:transition/>
  <p:timing/>
</p:sld>
</file>

<file path=ppt/tags/tag1.xml><?xml version="1.0" encoding="utf-8"?>
<p:tagLst xmlns:p="http://schemas.openxmlformats.org/presentationml/2006/main">
  <p:tag name="DVSHAPEID" val="HAGzTPKJNXuuOK4v20iPS7"/>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绿格子_3">
  <a:themeElements>
    <a:clrScheme name="绿格子_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绿格子_3">
      <a:majorFont>
        <a:latin typeface="Arial"/>
        <a:ea typeface="微软雅黑"/>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绿格子_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绿格子_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绿格子_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绿格子_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绿格子_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绿格子_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绿格子_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绿格子_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绿格子_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绿格子_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绿格子_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绿格子_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绿格子_3">
  <a:themeElements>
    <a:clrScheme name="绿格子_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绿格子_3">
      <a:majorFont>
        <a:latin typeface="Arial"/>
        <a:ea typeface="微软雅黑"/>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绿格子_3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绿格子_3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绿格子_3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绿格子_3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绿格子_3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绿格子_3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绿格子_3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绿格子_3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绿格子_3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绿格子_3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绿格子_3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绿格子_3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微软雅黑</vt:lpstr>
      <vt:lpstr>宋体</vt:lpstr>
      <vt:lpstr>黑体</vt:lpstr>
      <vt:lpstr>华文行楷</vt:lpstr>
      <vt:lpstr>Wingdings</vt:lpstr>
      <vt:lpstr>Verdana</vt:lpstr>
      <vt:lpstr>Office Theme</vt:lpstr>
      <vt:lpstr>第三章  移动商务价值链与商业模式</vt:lpstr>
      <vt:lpstr> 本章要点</vt:lpstr>
      <vt:lpstr>本章导读</vt:lpstr>
      <vt:lpstr>移动商务价值链的作用</vt:lpstr>
      <vt:lpstr>代移动商务价值链</vt:lpstr>
      <vt:lpstr>第三代移动商务价值链</vt:lpstr>
      <vt:lpstr>移动商务价值链的创新趋势</vt:lpstr>
      <vt:lpstr>短信定制的移动信息服务模式</vt:lpstr>
      <vt:lpstr>移动广告收费模式</vt:lpstr>
      <vt:lpstr>移动广告收费模式</vt:lpstr>
      <vt:lpstr>移动广告收费模式</vt:lpstr>
      <vt:lpstr>手机报模式</vt:lpstr>
      <vt:lpstr>移动互联网</vt:lpstr>
      <vt:lpstr>移动互联网</vt:lpstr>
      <vt:lpstr>移动互联网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2024-09-07T08:13:35.050</cp:lastPrinted>
  <dcterms:created xsi:type="dcterms:W3CDTF">2024-09-07T00:13:35Z</dcterms:created>
  <dcterms:modified xsi:type="dcterms:W3CDTF">2024-09-07T00:13:36Z</dcterms:modified>
</cp:coreProperties>
</file>