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29820D-815A-40CE-9B14-62D17BE23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916A61-BB01-48B8-8E43-938F3BF37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485075-54C5-485B-8506-A7588EEBC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438402-ED5D-4C31-B930-12641BB63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DCA8FC-B18D-43B3-B64B-C196CC8E5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EDB772-83B7-4244-9433-986D0BF9E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9F9050-FB93-4624-8E6A-D01F7F6E8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312A48-625E-4F8F-B6F8-339D27347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E4DDB2-B414-4CA5-98DF-DB36DCB37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33DDEF-C0E4-4572-88BF-BB9D93F5E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66413B-B7E6-4785-94C0-B185626CF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4601202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《会计系统内部控制》课件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会计系统内部控制概述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会计系统内部控制的基本要素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会计系统内部控制的主要措施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会计系统内部控制的局限性及应对策略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会计系统内部控制的案例分析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会计系统内部控制概述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会计系统内部控制是指企业为了确保会计信息的质量、保护资产的安全完整、贯彻执行有关法律法规和规章制度，而制定和实施的一系列控制方法、措施和程序。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确保会计信息的真实、准确、完整；防止并及时发现、纠正错误及舞弊行为；确保企业资产的安全完整；促使企业遵循国家有关法律法规和内部规章制度。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94" r="18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内部控制可以确保企业遵循国家法律法规和内部规章制度，避免违法违规行为的发生。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保证企业经营活动的合法合规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通过内部控制，可以规范会计信息的采集、记录、加工和报告过程，提高会计信息的质量和可靠性。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提高会计信息质量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内部控制通过实施一系列的控制措施和程序，可以有效地防止资产被盗窃、滥用或损失，确保企业资产的安全完整。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保护企业资产安全完整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通过内部控制，可以规范企业的经营管理活动，提高企业的经营效率和效果。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提高企业经营效率和效果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208" r="1320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以加强内部管理为主，采取岗位分离、相互制约等措施，防止舞弊和错误的发生。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内部牵制阶段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内部控制制度阶段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内部控制结构阶段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内部控制整合框架阶段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以法规和制度的形式明确内部控制的要求和程序，建立较为完整的内部控制体系。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强调内部控制的要素和结构，注重内部控制整体效应的发挥。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将内部控制与企业风险管理相结合，建立全面的风险管理框架，进一步提高企业抵御风险的能力。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内部控制的演进历程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会计系统内部控制的基本要素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3369379" y="1610750"/>
            <a:ext cx="2457450" cy="24574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4625" b="14625"/>
          <a:stretch>
            <a:fillRect/>
          </a:stretch>
        </p:blipFill>
        <p:spPr>
          <a:xfrm>
            <a:off x="6391291" y="1610750"/>
            <a:ext cx="2457450" cy="245745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558348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738188" y="2024673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02045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181885" y="2024673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269241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449081" y="3867091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291153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70993" y="3867091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13" name="AutoShape 1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控制环境是内部控制的基础，包括组织结构、权责分配、企业文化、人力资源政策等。</a:t>
              </a:r>
              <a:endParaRPr lang="en-US" sz="11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15" name="AutoShape 1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企业应建立健全的组织结构，明确各部门的职责和权限，确保内部控制的顺利实施。</a:t>
              </a:r>
              <a:endParaRPr lang="en-US" sz="11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控制环境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1957021" y="4386298"/>
            <a:ext cx="2552700" cy="11712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良好的控制环境有助于提高员工的内部控制意识，促进内部控制的有效实施。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7830517" y="4406623"/>
            <a:ext cx="2552700" cy="141997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企业文化对于内部控制的影响也非常重要，良好的企业文化可以增强员工的归属感和责任感，提高内部控制的执行效果。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风险评估是内部控制的重要环节，通过对企业面临的风险进行识别、分析和评估，制定相应的应对措施。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企业应建立完善的风险评估机制，及时发现和应对风险，确保企业的稳定发展。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风险评估应考虑企业内部和外部环境的变化，对企业的战略、财务、市场、运营等方面的风险进行全面评估。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风险评估的结果应为企业决策提供依据，帮助企业做出科学合理的决策。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708618" y="1676039"/>
            <a:ext cx="776002" cy="766477"/>
            <a:chOff x="5708618" y="1676039"/>
            <a:chExt cx="776002" cy="766477"/>
          </a:xfrm>
        </p:grpSpPr>
        <p:sp>
          <p:nvSpPr>
            <p:cNvPr id="3" name="TextBox 3"/>
            <p:cNvSpPr txBox="1"/>
            <p:nvPr/>
          </p:nvSpPr>
          <p:spPr>
            <a:xfrm>
              <a:off x="5708618" y="1676039"/>
              <a:ext cx="776002" cy="766477"/>
            </a:xfrm>
            <a:prstGeom prst="rect">
              <a:avLst/>
            </a:prstGeom>
          </p:spPr>
          <p:txBody>
            <a:bodyPr vert="horz" wrap="none" lIns="121920" tIns="60960" rIns="121920" bIns="6096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输入</a:t>
              </a:r>
            </a:p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标题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290916" y="2839646"/>
            <a:ext cx="1569720" cy="1569720"/>
            <a:chOff x="5290916" y="2839646"/>
            <a:chExt cx="1569720" cy="1569720"/>
          </a:xfrm>
        </p:grpSpPr>
        <p:sp>
          <p:nvSpPr>
            <p:cNvPr id="5" name="AutoShape 5"/>
            <p:cNvSpPr/>
            <p:nvPr/>
          </p:nvSpPr>
          <p:spPr>
            <a:xfrm>
              <a:off x="5290916" y="2839646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687823" y="3272081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6996028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5400000">
            <a:off x="5424910" y="14272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471779" y="1765908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2955487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955487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AutoShape 12"/>
          <p:cNvSpPr/>
          <p:nvPr/>
        </p:nvSpPr>
        <p:spPr>
          <a:xfrm rot="5400000">
            <a:off x="5426875" y="45657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5471779" y="4904476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96028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控制活动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控制活动是根据风险评估的结果，制定和执行一系列的控制政策和程序，以确保企业的各项活动符合法律法规和企业内部规章制度的要求。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控制活动应具有足够的灵活性，以便应对企业内部和外部环境的变化。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企业应结合自身的实际情况，制定科学合理的控制政策和程序，确保控制活动的有效实施。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控制活动包括预防性控制、发现性控制和补偿性控制等多种类型。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信息与沟通是内部控制的重要条件，确保企业内部各部门之间的信息传递及时、准确、完整。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企业应建立有效的沟通机制，确保员工之间的信息传递畅通无阻，提高企业的整体运营效率。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企业应建立健全的信息系统，实现信息的集成和共享，提高信息的使用效率。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信息与沟通还应确保企业与外部利益相关者之间的信息交流畅通，以便及时了解外部环境的变化。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7963" b="17963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3739" b="13739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3065" r="3065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信息与沟通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307454" y="4456549"/>
            <a:ext cx="2267763" cy="1552257"/>
            <a:chOff x="4307454" y="4456549"/>
            <a:chExt cx="2267763" cy="1552257"/>
          </a:xfrm>
        </p:grpSpPr>
        <p:sp>
          <p:nvSpPr>
            <p:cNvPr id="33" name="TextBox 33"/>
            <p:cNvSpPr txBox="1"/>
            <p:nvPr/>
          </p:nvSpPr>
          <p:spPr>
            <a:xfrm>
              <a:off x="4307454" y="445654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企业应建立健全的监控机制，对内部控制的各个环节进行全面监督和评价。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38206" y="1281416"/>
            <a:ext cx="2267763" cy="1552257"/>
            <a:chOff x="2838206" y="1281416"/>
            <a:chExt cx="2267763" cy="1552257"/>
          </a:xfrm>
        </p:grpSpPr>
        <p:sp>
          <p:nvSpPr>
            <p:cNvPr id="35" name="TextBox 35"/>
            <p:cNvSpPr txBox="1"/>
            <p:nvPr/>
          </p:nvSpPr>
          <p:spPr>
            <a:xfrm>
              <a:off x="2838206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监控是对内部控制的持续监控和专项监控，确保内部控制的有效性和合规性。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245950" y="4449809"/>
            <a:ext cx="2267763" cy="1552257"/>
            <a:chOff x="7245950" y="4449809"/>
            <a:chExt cx="2267763" cy="1552257"/>
          </a:xfrm>
        </p:grpSpPr>
        <p:sp>
          <p:nvSpPr>
            <p:cNvPr id="37" name="TextBox 37"/>
            <p:cNvSpPr txBox="1"/>
            <p:nvPr/>
          </p:nvSpPr>
          <p:spPr>
            <a:xfrm>
              <a:off x="7245950" y="444980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监控的结果应为企业改进内部控制提供依据，帮助企业不断完善内部控制体系。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76701" y="1281416"/>
            <a:ext cx="2267763" cy="1552257"/>
            <a:chOff x="5776701" y="1281416"/>
            <a:chExt cx="2267763" cy="1552257"/>
          </a:xfrm>
        </p:grpSpPr>
        <p:sp>
          <p:nvSpPr>
            <p:cNvPr id="39" name="TextBox 39"/>
            <p:cNvSpPr txBox="1"/>
            <p:nvPr/>
          </p:nvSpPr>
          <p:spPr>
            <a:xfrm>
              <a:off x="5776701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监控应重点关注高风险领域和关键控制点，确保这些领域的控制活动得到有效执行。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会计系统内部控制的主要措施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不相容职务分离控制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通过将不相容职务进行分离，确保不同岗位之间相互制约、相互监督，降低舞弊和错误的风险。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实施不相容职务分离控制，需要明确各岗位的职责和权限，确保不相容职务之间能够相互监督和制约，如授权、执行、记录、保管等职务应进行分离。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https://d.book118.com/098046012022006037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2024-09-16T20:36:38.591</cp:lastPrinted>
  <dcterms:created xsi:type="dcterms:W3CDTF">2024-09-16T12:36:38Z</dcterms:created>
  <dcterms:modified xsi:type="dcterms:W3CDTF">2024-09-16T12:36:40Z</dcterms:modified>
</cp:coreProperties>
</file>