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474B0-9414-4146-81D7-41F47AC0B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5312A-C8AB-4556-AA40-72F62909B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1A8C4-A957-4185-ACA9-F61380FF7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DDB50-3BA5-41D0-8F14-C60581AE5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1F4F11-7DDF-4486-9D59-6C163D61B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86B054-16C7-43D6-9BE2-5D5A26D39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AE5F6C-0B9F-47ED-8EB7-2729873B7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5A146-C6F9-47B7-97E8-DA439BC99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A010E-4092-4CDA-8419-A48214B76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BF815-9A5F-46EA-8507-4FC74E21B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862EE-2272-4DC2-A543-6D322A2DC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52033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大学课件(作考试考研参考)部件关键性评估-CCA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部件关键性评估方法-CCA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部件关键性评估指标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部件关键性评估实施步骤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部件关键性评估案例分析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部件关键性评估在考试考研中的应用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81550" y="4287869"/>
            <a:ext cx="1241393" cy="1241393"/>
          </a:xfrm>
          <a:prstGeom prst="ellipse">
            <a:avLst/>
          </a:prstGeom>
          <a:solidFill>
            <a:schemeClr val="accent1">
              <a:alpha val="1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871847" y="4333113"/>
            <a:ext cx="2405253" cy="1091946"/>
          </a:xfrm>
          <a:custGeom>
            <a:rect l="l" t="t" r="r" b="b"/>
            <a:pathLst>
              <a:path w="2861" h="1397">
                <a:moveTo>
                  <a:pt x="2222" y="1397"/>
                </a:moveTo>
                <a:cubicBezTo>
                  <a:pt x="2048" y="1397"/>
                  <a:pt x="1881" y="1317"/>
                  <a:pt x="1752" y="1171"/>
                </a:cubicBezTo>
                <a:cubicBezTo>
                  <a:pt x="1688" y="1099"/>
                  <a:pt x="1569" y="1056"/>
                  <a:pt x="1433" y="1056"/>
                </a:cubicBezTo>
                <a:cubicBezTo>
                  <a:pt x="1294" y="1056"/>
                  <a:pt x="1170" y="1100"/>
                  <a:pt x="1109" y="1171"/>
                </a:cubicBezTo>
                <a:cubicBezTo>
                  <a:pt x="1049" y="1242"/>
                  <a:pt x="979" y="1297"/>
                  <a:pt x="900" y="1336"/>
                </a:cubicBezTo>
                <a:cubicBezTo>
                  <a:pt x="817" y="1377"/>
                  <a:pt x="729" y="1397"/>
                  <a:pt x="639" y="1397"/>
                </a:cubicBezTo>
                <a:cubicBezTo>
                  <a:pt x="286" y="1397"/>
                  <a:pt x="0" y="1084"/>
                  <a:pt x="0" y="699"/>
                </a:cubicBezTo>
                <a:cubicBezTo>
                  <a:pt x="0" y="313"/>
                  <a:pt x="286" y="0"/>
                  <a:pt x="639" y="0"/>
                </a:cubicBezTo>
                <a:cubicBezTo>
                  <a:pt x="817" y="0"/>
                  <a:pt x="988" y="82"/>
                  <a:pt x="1109" y="226"/>
                </a:cubicBezTo>
                <a:cubicBezTo>
                  <a:pt x="1109" y="226"/>
                  <a:pt x="1109" y="226"/>
                  <a:pt x="1109" y="226"/>
                </a:cubicBezTo>
                <a:cubicBezTo>
                  <a:pt x="1177" y="297"/>
                  <a:pt x="1299" y="339"/>
                  <a:pt x="1438" y="339"/>
                </a:cubicBezTo>
                <a:cubicBezTo>
                  <a:pt x="1576" y="339"/>
                  <a:pt x="1696" y="296"/>
                  <a:pt x="1752" y="226"/>
                </a:cubicBezTo>
                <a:cubicBezTo>
                  <a:pt x="1873" y="82"/>
                  <a:pt x="2044" y="0"/>
                  <a:pt x="2222" y="0"/>
                </a:cubicBezTo>
                <a:cubicBezTo>
                  <a:pt x="2575" y="0"/>
                  <a:pt x="2861" y="313"/>
                  <a:pt x="2861" y="699"/>
                </a:cubicBezTo>
                <a:cubicBezTo>
                  <a:pt x="2861" y="1084"/>
                  <a:pt x="2575" y="1397"/>
                  <a:pt x="2222" y="139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124420" y="3048000"/>
            <a:ext cx="1895951" cy="2489263"/>
          </a:xfrm>
          <a:custGeom>
            <a:rect l="l" t="t" r="r" b="b"/>
            <a:pathLst>
              <a:path w="2251" h="3095">
                <a:moveTo>
                  <a:pt x="1283" y="448"/>
                </a:moveTo>
                <a:cubicBezTo>
                  <a:pt x="1370" y="613"/>
                  <a:pt x="1390" y="811"/>
                  <a:pt x="1339" y="1007"/>
                </a:cubicBezTo>
                <a:cubicBezTo>
                  <a:pt x="1314" y="1104"/>
                  <a:pt x="1339" y="1238"/>
                  <a:pt x="1407" y="1366"/>
                </a:cubicBezTo>
                <a:cubicBezTo>
                  <a:pt x="1477" y="1498"/>
                  <a:pt x="1574" y="1594"/>
                  <a:pt x="1660" y="1616"/>
                </a:cubicBezTo>
                <a:cubicBezTo>
                  <a:pt x="1746" y="1637"/>
                  <a:pt x="1825" y="1676"/>
                  <a:pt x="1896" y="1731"/>
                </a:cubicBezTo>
                <a:cubicBezTo>
                  <a:pt x="1969" y="1789"/>
                  <a:pt x="2029" y="1862"/>
                  <a:pt x="2075" y="1948"/>
                </a:cubicBezTo>
                <a:cubicBezTo>
                  <a:pt x="2251" y="2282"/>
                  <a:pt x="2146" y="2710"/>
                  <a:pt x="1841" y="2903"/>
                </a:cubicBezTo>
                <a:cubicBezTo>
                  <a:pt x="1536" y="3095"/>
                  <a:pt x="1144" y="2980"/>
                  <a:pt x="968" y="2647"/>
                </a:cubicBezTo>
                <a:cubicBezTo>
                  <a:pt x="879" y="2478"/>
                  <a:pt x="858" y="2274"/>
                  <a:pt x="912" y="2088"/>
                </a:cubicBezTo>
                <a:cubicBezTo>
                  <a:pt x="912" y="2088"/>
                  <a:pt x="912" y="2088"/>
                  <a:pt x="912" y="2088"/>
                </a:cubicBezTo>
                <a:cubicBezTo>
                  <a:pt x="934" y="1989"/>
                  <a:pt x="907" y="1851"/>
                  <a:pt x="837" y="1720"/>
                </a:cubicBezTo>
                <a:cubicBezTo>
                  <a:pt x="768" y="1589"/>
                  <a:pt x="674" y="1497"/>
                  <a:pt x="590" y="1479"/>
                </a:cubicBezTo>
                <a:cubicBezTo>
                  <a:pt x="416" y="1437"/>
                  <a:pt x="265" y="1316"/>
                  <a:pt x="176" y="1147"/>
                </a:cubicBezTo>
                <a:cubicBezTo>
                  <a:pt x="0" y="813"/>
                  <a:pt x="105" y="385"/>
                  <a:pt x="410" y="192"/>
                </a:cubicBezTo>
                <a:cubicBezTo>
                  <a:pt x="715" y="0"/>
                  <a:pt x="1107" y="114"/>
                  <a:pt x="1283" y="448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38713" y="4451318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004013" y="4513659"/>
            <a:ext cx="751986" cy="767524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AutoShape 7"/>
          <p:cNvSpPr/>
          <p:nvPr/>
        </p:nvSpPr>
        <p:spPr>
          <a:xfrm>
            <a:off x="4119563" y="3060668"/>
            <a:ext cx="1241393" cy="124301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54769" y="4257675"/>
            <a:ext cx="1241393" cy="12413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31044" y="3087719"/>
            <a:ext cx="1241393" cy="12413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64294" y="1850993"/>
            <a:ext cx="1241393" cy="124301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824413" y="1850993"/>
            <a:ext cx="1241393" cy="124301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7240418">
            <a:off x="3842576" y="2528888"/>
            <a:ext cx="2482120" cy="1092613"/>
          </a:xfrm>
          <a:custGeom>
            <a:rect l="l" t="t" r="r" b="b"/>
            <a:pathLst>
              <a:path w="2861" h="1398">
                <a:moveTo>
                  <a:pt x="2222" y="1398"/>
                </a:moveTo>
                <a:cubicBezTo>
                  <a:pt x="2048" y="1398"/>
                  <a:pt x="1881" y="1317"/>
                  <a:pt x="1752" y="1172"/>
                </a:cubicBezTo>
                <a:cubicBezTo>
                  <a:pt x="1688" y="1099"/>
                  <a:pt x="1569" y="1056"/>
                  <a:pt x="1433" y="1056"/>
                </a:cubicBezTo>
                <a:cubicBezTo>
                  <a:pt x="1294" y="1056"/>
                  <a:pt x="1170" y="1100"/>
                  <a:pt x="1109" y="1172"/>
                </a:cubicBezTo>
                <a:cubicBezTo>
                  <a:pt x="1049" y="1242"/>
                  <a:pt x="979" y="1298"/>
                  <a:pt x="900" y="1337"/>
                </a:cubicBezTo>
                <a:cubicBezTo>
                  <a:pt x="817" y="1377"/>
                  <a:pt x="729" y="1398"/>
                  <a:pt x="639" y="1398"/>
                </a:cubicBezTo>
                <a:cubicBezTo>
                  <a:pt x="286" y="1398"/>
                  <a:pt x="0" y="1084"/>
                  <a:pt x="0" y="699"/>
                </a:cubicBezTo>
                <a:cubicBezTo>
                  <a:pt x="0" y="314"/>
                  <a:pt x="286" y="0"/>
                  <a:pt x="639" y="0"/>
                </a:cubicBezTo>
                <a:cubicBezTo>
                  <a:pt x="817" y="0"/>
                  <a:pt x="988" y="83"/>
                  <a:pt x="1109" y="226"/>
                </a:cubicBezTo>
                <a:cubicBezTo>
                  <a:pt x="1109" y="227"/>
                  <a:pt x="1109" y="227"/>
                  <a:pt x="1109" y="227"/>
                </a:cubicBezTo>
                <a:cubicBezTo>
                  <a:pt x="1177" y="297"/>
                  <a:pt x="1299" y="340"/>
                  <a:pt x="1438" y="340"/>
                </a:cubicBezTo>
                <a:cubicBezTo>
                  <a:pt x="1576" y="340"/>
                  <a:pt x="1696" y="296"/>
                  <a:pt x="1752" y="226"/>
                </a:cubicBezTo>
                <a:cubicBezTo>
                  <a:pt x="1873" y="83"/>
                  <a:pt x="2044" y="0"/>
                  <a:pt x="2222" y="0"/>
                </a:cubicBezTo>
                <a:cubicBezTo>
                  <a:pt x="2575" y="0"/>
                  <a:pt x="2861" y="314"/>
                  <a:pt x="2861" y="699"/>
                </a:cubicBezTo>
                <a:cubicBezTo>
                  <a:pt x="2861" y="1084"/>
                  <a:pt x="2575" y="1398"/>
                  <a:pt x="2222" y="1398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908423" y="1926431"/>
            <a:ext cx="2404872" cy="1091756"/>
          </a:xfrm>
          <a:custGeom>
            <a:rect l="l" t="t" r="r" b="b"/>
            <a:pathLst>
              <a:path w="2861" h="1397">
                <a:moveTo>
                  <a:pt x="2222" y="1397"/>
                </a:moveTo>
                <a:cubicBezTo>
                  <a:pt x="2048" y="1397"/>
                  <a:pt x="1881" y="1317"/>
                  <a:pt x="1752" y="1171"/>
                </a:cubicBezTo>
                <a:cubicBezTo>
                  <a:pt x="1688" y="1099"/>
                  <a:pt x="1569" y="1056"/>
                  <a:pt x="1433" y="1056"/>
                </a:cubicBezTo>
                <a:cubicBezTo>
                  <a:pt x="1294" y="1056"/>
                  <a:pt x="1170" y="1100"/>
                  <a:pt x="1109" y="1171"/>
                </a:cubicBezTo>
                <a:cubicBezTo>
                  <a:pt x="1049" y="1242"/>
                  <a:pt x="979" y="1297"/>
                  <a:pt x="900" y="1336"/>
                </a:cubicBezTo>
                <a:cubicBezTo>
                  <a:pt x="817" y="1377"/>
                  <a:pt x="729" y="1397"/>
                  <a:pt x="639" y="1397"/>
                </a:cubicBezTo>
                <a:cubicBezTo>
                  <a:pt x="286" y="1397"/>
                  <a:pt x="0" y="1084"/>
                  <a:pt x="0" y="699"/>
                </a:cubicBezTo>
                <a:cubicBezTo>
                  <a:pt x="0" y="313"/>
                  <a:pt x="286" y="0"/>
                  <a:pt x="639" y="0"/>
                </a:cubicBezTo>
                <a:cubicBezTo>
                  <a:pt x="817" y="0"/>
                  <a:pt x="988" y="82"/>
                  <a:pt x="1109" y="226"/>
                </a:cubicBezTo>
                <a:cubicBezTo>
                  <a:pt x="1109" y="226"/>
                  <a:pt x="1109" y="226"/>
                  <a:pt x="1109" y="226"/>
                </a:cubicBezTo>
                <a:cubicBezTo>
                  <a:pt x="1177" y="297"/>
                  <a:pt x="1299" y="339"/>
                  <a:pt x="1438" y="339"/>
                </a:cubicBezTo>
                <a:cubicBezTo>
                  <a:pt x="1576" y="339"/>
                  <a:pt x="1696" y="296"/>
                  <a:pt x="1752" y="226"/>
                </a:cubicBezTo>
                <a:cubicBezTo>
                  <a:pt x="1873" y="82"/>
                  <a:pt x="2044" y="0"/>
                  <a:pt x="2222" y="0"/>
                </a:cubicBezTo>
                <a:cubicBezTo>
                  <a:pt x="2575" y="0"/>
                  <a:pt x="2861" y="313"/>
                  <a:pt x="2861" y="699"/>
                </a:cubicBezTo>
                <a:cubicBezTo>
                  <a:pt x="2861" y="1084"/>
                  <a:pt x="2575" y="1397"/>
                  <a:pt x="2222" y="139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189155" y="1848517"/>
            <a:ext cx="1870043" cy="2489263"/>
          </a:xfrm>
          <a:custGeom>
            <a:rect l="l" t="t" r="r" b="b"/>
            <a:pathLst>
              <a:path w="2251" h="3096">
                <a:moveTo>
                  <a:pt x="1283" y="449"/>
                </a:moveTo>
                <a:cubicBezTo>
                  <a:pt x="1370" y="613"/>
                  <a:pt x="1390" y="812"/>
                  <a:pt x="1339" y="1007"/>
                </a:cubicBezTo>
                <a:cubicBezTo>
                  <a:pt x="1314" y="1104"/>
                  <a:pt x="1340" y="1239"/>
                  <a:pt x="1407" y="1367"/>
                </a:cubicBezTo>
                <a:cubicBezTo>
                  <a:pt x="1477" y="1499"/>
                  <a:pt x="1574" y="1594"/>
                  <a:pt x="1661" y="1616"/>
                </a:cubicBezTo>
                <a:cubicBezTo>
                  <a:pt x="1746" y="1638"/>
                  <a:pt x="1826" y="1677"/>
                  <a:pt x="1896" y="1732"/>
                </a:cubicBezTo>
                <a:cubicBezTo>
                  <a:pt x="1969" y="1790"/>
                  <a:pt x="2029" y="1863"/>
                  <a:pt x="2075" y="1949"/>
                </a:cubicBezTo>
                <a:cubicBezTo>
                  <a:pt x="2251" y="2282"/>
                  <a:pt x="2146" y="2711"/>
                  <a:pt x="1841" y="2903"/>
                </a:cubicBezTo>
                <a:cubicBezTo>
                  <a:pt x="1536" y="3096"/>
                  <a:pt x="1145" y="2981"/>
                  <a:pt x="968" y="2647"/>
                </a:cubicBezTo>
                <a:cubicBezTo>
                  <a:pt x="879" y="2479"/>
                  <a:pt x="859" y="2275"/>
                  <a:pt x="912" y="2089"/>
                </a:cubicBezTo>
                <a:cubicBezTo>
                  <a:pt x="912" y="2088"/>
                  <a:pt x="912" y="2088"/>
                  <a:pt x="912" y="2088"/>
                </a:cubicBezTo>
                <a:cubicBezTo>
                  <a:pt x="935" y="1989"/>
                  <a:pt x="907" y="1852"/>
                  <a:pt x="838" y="1721"/>
                </a:cubicBezTo>
                <a:cubicBezTo>
                  <a:pt x="769" y="1590"/>
                  <a:pt x="674" y="1498"/>
                  <a:pt x="590" y="1480"/>
                </a:cubicBezTo>
                <a:cubicBezTo>
                  <a:pt x="417" y="1437"/>
                  <a:pt x="266" y="1316"/>
                  <a:pt x="177" y="1147"/>
                </a:cubicBezTo>
                <a:cubicBezTo>
                  <a:pt x="0" y="814"/>
                  <a:pt x="105" y="386"/>
                  <a:pt x="410" y="193"/>
                </a:cubicBezTo>
                <a:cubicBezTo>
                  <a:pt x="715" y="0"/>
                  <a:pt x="1107" y="115"/>
                  <a:pt x="1283" y="449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8869" y="3081814"/>
            <a:ext cx="1864328" cy="2411254"/>
          </a:xfrm>
          <a:custGeom>
            <a:rect l="l" t="t" r="r" b="b"/>
            <a:pathLst>
              <a:path w="2250" h="3096">
                <a:moveTo>
                  <a:pt x="968" y="448"/>
                </a:moveTo>
                <a:cubicBezTo>
                  <a:pt x="881" y="613"/>
                  <a:pt x="861" y="812"/>
                  <a:pt x="912" y="1007"/>
                </a:cubicBezTo>
                <a:cubicBezTo>
                  <a:pt x="937" y="1104"/>
                  <a:pt x="911" y="1238"/>
                  <a:pt x="844" y="1366"/>
                </a:cubicBezTo>
                <a:cubicBezTo>
                  <a:pt x="774" y="1499"/>
                  <a:pt x="677" y="1594"/>
                  <a:pt x="590" y="1616"/>
                </a:cubicBezTo>
                <a:cubicBezTo>
                  <a:pt x="504" y="1637"/>
                  <a:pt x="425" y="1677"/>
                  <a:pt x="355" y="1732"/>
                </a:cubicBezTo>
                <a:cubicBezTo>
                  <a:pt x="281" y="1790"/>
                  <a:pt x="221" y="1863"/>
                  <a:pt x="176" y="1948"/>
                </a:cubicBezTo>
                <a:cubicBezTo>
                  <a:pt x="0" y="2282"/>
                  <a:pt x="105" y="2710"/>
                  <a:pt x="410" y="2903"/>
                </a:cubicBezTo>
                <a:cubicBezTo>
                  <a:pt x="715" y="3096"/>
                  <a:pt x="1106" y="2981"/>
                  <a:pt x="1282" y="2647"/>
                </a:cubicBezTo>
                <a:cubicBezTo>
                  <a:pt x="1371" y="2478"/>
                  <a:pt x="1392" y="2275"/>
                  <a:pt x="1339" y="2089"/>
                </a:cubicBezTo>
                <a:cubicBezTo>
                  <a:pt x="1338" y="2088"/>
                  <a:pt x="1338" y="2088"/>
                  <a:pt x="1338" y="2088"/>
                </a:cubicBezTo>
                <a:cubicBezTo>
                  <a:pt x="1316" y="1989"/>
                  <a:pt x="1344" y="1852"/>
                  <a:pt x="1413" y="1721"/>
                </a:cubicBezTo>
                <a:cubicBezTo>
                  <a:pt x="1482" y="1590"/>
                  <a:pt x="1577" y="1498"/>
                  <a:pt x="1660" y="1480"/>
                </a:cubicBezTo>
                <a:cubicBezTo>
                  <a:pt x="1834" y="1437"/>
                  <a:pt x="1985" y="1316"/>
                  <a:pt x="2074" y="1147"/>
                </a:cubicBezTo>
                <a:cubicBezTo>
                  <a:pt x="2250" y="813"/>
                  <a:pt x="2145" y="385"/>
                  <a:pt x="1840" y="193"/>
                </a:cubicBezTo>
                <a:cubicBezTo>
                  <a:pt x="1535" y="0"/>
                  <a:pt x="1144" y="115"/>
                  <a:pt x="968" y="4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22098" y="4333113"/>
            <a:ext cx="1202436" cy="1091756"/>
          </a:xfrm>
          <a:custGeom>
            <a:rect l="l" t="t" r="r" b="b"/>
            <a:pathLst>
              <a:path w="1202895" h="1091675">
                <a:moveTo>
                  <a:pt x="665566" y="0"/>
                </a:moveTo>
                <a:cubicBezTo>
                  <a:pt x="962400" y="0"/>
                  <a:pt x="1202895" y="244592"/>
                  <a:pt x="1202895" y="546228"/>
                </a:cubicBezTo>
                <a:cubicBezTo>
                  <a:pt x="1202895" y="847084"/>
                  <a:pt x="962400" y="1091675"/>
                  <a:pt x="665566" y="1091675"/>
                </a:cubicBezTo>
                <a:cubicBezTo>
                  <a:pt x="519250" y="1091675"/>
                  <a:pt x="378822" y="1029160"/>
                  <a:pt x="270346" y="915069"/>
                </a:cubicBezTo>
                <a:cubicBezTo>
                  <a:pt x="216530" y="858805"/>
                  <a:pt x="116464" y="825203"/>
                  <a:pt x="2102" y="825203"/>
                </a:cubicBezTo>
                <a:lnTo>
                  <a:pt x="0" y="825358"/>
                </a:lnTo>
                <a:lnTo>
                  <a:pt x="0" y="264462"/>
                </a:lnTo>
                <a:lnTo>
                  <a:pt x="6307" y="264909"/>
                </a:lnTo>
                <a:cubicBezTo>
                  <a:pt x="122350" y="264909"/>
                  <a:pt x="223257" y="231307"/>
                  <a:pt x="270346" y="176606"/>
                </a:cubicBezTo>
                <a:cubicBezTo>
                  <a:pt x="372094" y="64078"/>
                  <a:pt x="515887" y="0"/>
                  <a:pt x="665566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981575" y="2009775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340507" y="2016157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88207" y="3230594"/>
            <a:ext cx="927068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305550" y="4424363"/>
            <a:ext cx="925544" cy="927068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267200" y="3205163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>
            <a:off x="7577138" y="2768600"/>
            <a:ext cx="2103437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>
            <a:off x="2489200" y="2768600"/>
            <a:ext cx="21050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8348663" y="4189413"/>
            <a:ext cx="21050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1622425" y="4097338"/>
            <a:ext cx="21050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7562357" y="5499068"/>
            <a:ext cx="3567271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5069116" y="2088737"/>
            <a:ext cx="751986" cy="767524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399473" y="2088737"/>
            <a:ext cx="751986" cy="767524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075748" y="3298412"/>
            <a:ext cx="751986" cy="767524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399473" y="4494609"/>
            <a:ext cx="751986" cy="767524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64266" y="3298412"/>
            <a:ext cx="751986" cy="767524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198972" y="1412891"/>
            <a:ext cx="3368706" cy="110500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54963" y="2889368"/>
            <a:ext cx="3363385" cy="114799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提供一种客观、量化的方法，用于评估大学课件中各个部件的关键性，以便更好地指导学生学习和备考。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29202" y="4191571"/>
            <a:ext cx="3495260" cy="123348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通过关键性评估，帮助教师和学生识别课件中的重要内容，优化学习资源和时间分配。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38876" y="1412891"/>
            <a:ext cx="3569835" cy="1524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传统的课件使用方式往往缺乏针对性，容易导致学生学习效率低下和考试准备不足。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265571" y="2891599"/>
            <a:ext cx="3475833" cy="11457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随着在线教育的普及和课件资源的丰富，如何有效利用这些资源成为学生和教师面临的挑战。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46849" y="4265652"/>
            <a:ext cx="3569835" cy="108532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38" name="Connector 38"/>
          <p:cNvCxnSpPr/>
          <p:nvPr/>
        </p:nvCxnSpPr>
        <p:spPr>
          <a:xfrm>
            <a:off x="869006" y="5499068"/>
            <a:ext cx="3567271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9" name="Freeform 39"/>
          <p:cNvSpPr/>
          <p:nvPr/>
        </p:nvSpPr>
        <p:spPr>
          <a:xfrm>
            <a:off x="5717463" y="3305257"/>
            <a:ext cx="753835" cy="753835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涵盖课程的所有主要部件，如章节、主题、知识点等。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包括课件中的文本、图表、示例、习题等。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9824" b="19824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根据课程目标、考试大纲等标准，评估各个部件对于学习和考试的关键程度。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理解的难易程度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考虑学生的认知水平和先前知识，评估部件的难易程度和理解所需时间。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考察频率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分析历年考试数据，统计各个部件在考试中的出现频率和分值占比。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部件关键性评估方法-CCA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CCA方法概述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CCA（Component Criticality Analysis）是一种用于评估系统中部件关键性的方法。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它通过分析部件在系统中的重要性和对系统性能的影响程度，对部件进行关键性排序，从而确定哪些部件对系统至关重要。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明确要评估的系统和部件，以及评估的目的和范围。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对排序结果进行分析和解释，提出相应的建议和改进措施。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结果分析与解释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收集与部件相关的各种数据，包括部件的性能、可靠性、维修性、成本等方面的数据。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根据收集的数据，建立部件关键性评估模型，包括部件重要性评估、部件性能影响评估等。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建立评估模型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利用评估模型，对部件进行关键性排序，确定哪些部件对系统至关重要。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进行关键性排序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CCA方法流程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CCA方法综合考虑了部件的多个方面，包括性能、可靠性、维修性、成本等，能够全面评估部件的关键性。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CCA方法基于数据和模型进行评估，避免了主观因素对评估结果的影响，具有较强的客观性。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CCA方法优缺点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90414" y="1200834"/>
            <a:ext cx="5701586" cy="5671454"/>
          </a:xfrm>
          <a:custGeom>
            <a:rect l="l" t="t" r="r" b="b"/>
            <a:pathLst>
              <a:path w="6908800" h="6872514">
                <a:moveTo>
                  <a:pt x="2801257" y="0"/>
                </a:moveTo>
                <a:lnTo>
                  <a:pt x="6908800" y="0"/>
                </a:lnTo>
                <a:lnTo>
                  <a:pt x="6908800" y="6858000"/>
                </a:lnTo>
                <a:lnTo>
                  <a:pt x="0" y="6872514"/>
                </a:lnTo>
                <a:lnTo>
                  <a:pt x="2801257" y="0"/>
                </a:lnTo>
                <a:close/>
              </a:path>
            </a:pathLst>
          </a:cu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490414" y="3551301"/>
            <a:ext cx="1944687" cy="4687888"/>
          </a:xfrm>
          <a:prstGeom prst="line">
            <a:avLst/>
          </a:prstGeom>
          <a:ln w="63532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>
            <a:off x="8144880" y="-186516"/>
            <a:ext cx="855663" cy="2063751"/>
          </a:xfrm>
          <a:prstGeom prst="line">
            <a:avLst/>
          </a:prstGeom>
          <a:ln w="2857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5" name="Group 5"/>
          <p:cNvGrpSpPr/>
          <p:nvPr/>
        </p:nvGrpSpPr>
        <p:grpSpPr>
          <a:xfrm>
            <a:off x="3325844" y="1055656"/>
            <a:ext cx="1112806" cy="1111282"/>
            <a:chOff x="3325844" y="1055656"/>
            <a:chExt cx="1112806" cy="1111282"/>
          </a:xfrm>
        </p:grpSpPr>
        <p:sp>
          <p:nvSpPr>
            <p:cNvPr id="6" name="AutoShape 6"/>
            <p:cNvSpPr/>
            <p:nvPr/>
          </p:nvSpPr>
          <p:spPr>
            <a:xfrm>
              <a:off x="3325844" y="10556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3703511" y="1337596"/>
            <a:ext cx="355759" cy="488728"/>
            <a:chOff x="3703511" y="1337596"/>
            <a:chExt cx="355759" cy="488728"/>
          </a:xfrm>
        </p:grpSpPr>
        <p:sp>
          <p:nvSpPr>
            <p:cNvPr id="8" name="AutoShape 8"/>
            <p:cNvSpPr/>
            <p:nvPr/>
          </p:nvSpPr>
          <p:spPr>
            <a:xfrm>
              <a:off x="3705987" y="13375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703511" y="13375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611344" y="1500188"/>
            <a:ext cx="754094" cy="754094"/>
            <a:chOff x="1611344" y="1500188"/>
            <a:chExt cx="754094" cy="754094"/>
          </a:xfrm>
        </p:grpSpPr>
        <p:sp>
          <p:nvSpPr>
            <p:cNvPr id="11" name="AutoShape 11"/>
            <p:cNvSpPr/>
            <p:nvPr/>
          </p:nvSpPr>
          <p:spPr>
            <a:xfrm>
              <a:off x="1611344" y="15001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3430619" y="38068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710321" y="40940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62175" y="20510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506599" y="24973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345019" y="2554319"/>
            <a:ext cx="996982" cy="996982"/>
            <a:chOff x="4345019" y="2554319"/>
            <a:chExt cx="996982" cy="996982"/>
          </a:xfrm>
        </p:grpSpPr>
        <p:sp>
          <p:nvSpPr>
            <p:cNvPr id="17" name="AutoShape 17"/>
            <p:cNvSpPr/>
            <p:nvPr/>
          </p:nvSpPr>
          <p:spPr>
            <a:xfrm>
              <a:off x="4345019" y="25543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95350" y="2759107"/>
            <a:ext cx="941356" cy="939832"/>
            <a:chOff x="895350" y="2759107"/>
            <a:chExt cx="941356" cy="939832"/>
          </a:xfrm>
        </p:grpSpPr>
        <p:sp>
          <p:nvSpPr>
            <p:cNvPr id="19" name="AutoShape 19"/>
            <p:cNvSpPr/>
            <p:nvPr/>
          </p:nvSpPr>
          <p:spPr>
            <a:xfrm>
              <a:off x="895350" y="27591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182624" y="2959037"/>
            <a:ext cx="376047" cy="403289"/>
            <a:chOff x="1182624" y="2959037"/>
            <a:chExt cx="376047" cy="403289"/>
          </a:xfrm>
        </p:grpSpPr>
        <p:sp>
          <p:nvSpPr>
            <p:cNvPr id="21" name="AutoShape 21"/>
            <p:cNvSpPr/>
            <p:nvPr/>
          </p:nvSpPr>
          <p:spPr>
            <a:xfrm>
              <a:off x="1184624" y="29590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1311878" y="29610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182624" y="30842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1791557" y="3940140"/>
            <a:ext cx="1147763" cy="1147763"/>
            <a:chOff x="1791557" y="3940140"/>
            <a:chExt cx="1147763" cy="1147763"/>
          </a:xfrm>
        </p:grpSpPr>
        <p:sp>
          <p:nvSpPr>
            <p:cNvPr id="25" name="AutoShape 25"/>
            <p:cNvSpPr/>
            <p:nvPr/>
          </p:nvSpPr>
          <p:spPr>
            <a:xfrm>
              <a:off x="1791557" y="39401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2136010" y="4206595"/>
            <a:ext cx="458857" cy="474497"/>
            <a:chOff x="2136010" y="4206595"/>
            <a:chExt cx="458857" cy="474497"/>
          </a:xfrm>
        </p:grpSpPr>
        <p:sp>
          <p:nvSpPr>
            <p:cNvPr id="27" name="AutoShape 27"/>
            <p:cNvSpPr/>
            <p:nvPr/>
          </p:nvSpPr>
          <p:spPr>
            <a:xfrm>
              <a:off x="2262182" y="42065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136010" y="44665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Freeform 29"/>
          <p:cNvSpPr/>
          <p:nvPr/>
        </p:nvSpPr>
        <p:spPr>
          <a:xfrm>
            <a:off x="4675220" y="27867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1836706" y="1706547"/>
            <a:ext cx="272942" cy="241109"/>
            <a:chOff x="1836706" y="1706547"/>
            <a:chExt cx="272942" cy="241109"/>
          </a:xfrm>
        </p:grpSpPr>
        <p:sp>
          <p:nvSpPr>
            <p:cNvPr id="31" name="Freeform 31"/>
            <p:cNvSpPr/>
            <p:nvPr/>
          </p:nvSpPr>
          <p:spPr>
            <a:xfrm>
              <a:off x="1855825" y="18169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836706" y="17065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3" name="TextBox 33"/>
          <p:cNvSpPr txBox="1"/>
          <p:nvPr/>
        </p:nvSpPr>
        <p:spPr>
          <a:xfrm>
            <a:off x="421180" y="5500161"/>
            <a:ext cx="42310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可操作性强：CCA方法提供了明确的评估流程和步骤，便于实施和操作。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CCA方法优缺点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数据依赖性强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CCA方法需要大量的数据支持，如果数据不足或质量不高，可能会影响评估结果的准确性。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模型建立复杂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CCA方法需要建立复杂的评估模型，包括多个指标和权重设置，建模过程相对繁琐。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对评估人员要求高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CCA方法需要评估人员具备较高的专业知识和技能水平，能够熟练掌握评估方法和工具。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CCA方法优缺点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部件关键性评估指标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35" r="2913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部件在系统中的功能重要性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评估部件在系统中所承担的功能角色，以及该功能对系统整体性能的影响程度。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功能替代性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分析部件功能是否可由其他部件或系统替代，以及替代的难易程度。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功能复杂性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评估部件功能的复杂程度，包括设计、制造、调试等方面的复杂性。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功能性指标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统计部件在特定条件下的故障频率，以评估其可靠性。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部件故障率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分析部件在发生故障后的维修难易程度，以及维修对系统性能的影响。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预测部件的寿命周期，以及在不同使用条件下的性能衰减情况。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寿命周期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可靠性指标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https://d.book118.com/098052033006006035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2024-09-13T17:09:32.920</cp:lastPrinted>
  <dcterms:created xsi:type="dcterms:W3CDTF">2024-09-13T09:09:32Z</dcterms:created>
  <dcterms:modified xsi:type="dcterms:W3CDTF">2024-09-13T09:09:35Z</dcterms:modified>
</cp:coreProperties>
</file>