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8" r:id="rId44"/>
  </p:sldIdLst>
  <p:sldSz cx="12192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tags" Target="tags/tag63.xml" /><Relationship Id="rId46" Type="http://schemas.openxmlformats.org/officeDocument/2006/relationships/presProps" Target="presProps.xml" /><Relationship Id="rId47" Type="http://schemas.openxmlformats.org/officeDocument/2006/relationships/viewProps" Target="viewProps.xml" /><Relationship Id="rId48" Type="http://schemas.openxmlformats.org/officeDocument/2006/relationships/theme" Target="theme/theme1.xml" /><Relationship Id="rId49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3"/>
          <p:cNvSpPr txBox="1">
            <a:spLocks noGrp="1"/>
          </p:cNvSpPr>
          <p:nvPr>
            <p:ph type="dt" sz="half"/>
          </p:nvPr>
        </p:nvSpPr>
        <p:spPr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/>
          <a:lstStyle/>
          <a:p>
            <a:pPr lvl="0" algn="r"/>
            <a:fld id="{BB962C8B-B14F-4D97-AF65-F5344CB8AC3E}" type="datetime8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2024年9月4日2时42分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411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831263"/>
            <a:ext cx="2971800" cy="465137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 anchor="b" anchorCtr="0"/>
          <a:lstStyle/>
          <a:p>
            <a:pPr lvl="0" algn="r"/>
            <a:fld id="{9A0DB2DC-4C9A-4742-B13C-FB6460FD3503}" type="slidenum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1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412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17413" name="Rectangle 3"/>
          <p:cNvSpPr>
            <a:spLocks noGrp="1"/>
          </p:cNvSpPr>
          <p:nvPr>
            <p:ph type="body" idx="1"/>
          </p:nvPr>
        </p:nvSpPr>
        <p:spPr>
          <a:xfrm>
            <a:off x="687388" y="4416425"/>
            <a:ext cx="5483225" cy="4183063"/>
          </a:xfrm>
        </p:spPr>
        <p:txBody>
          <a:bodyPr wrap="square" lIns="91367" tIns="45683" rIns="91367" bIns="45683" anchor="t" anchorCtr="0"/>
          <a:lstStyle/>
          <a:p>
            <a:pPr lvl="0" eaLnBrk="1" hangingPunct="1"/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 txBox="1">
            <a:spLocks noGrp="1"/>
          </p:cNvSpPr>
          <p:nvPr>
            <p:ph type="dt" sz="half"/>
          </p:nvPr>
        </p:nvSpPr>
        <p:spPr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/>
          <a:lstStyle/>
          <a:p>
            <a:pPr lvl="0" algn="r"/>
            <a:fld id="{BB962C8B-B14F-4D97-AF65-F5344CB8AC3E}" type="datetime8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2024年9月4日2时42分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3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831263"/>
            <a:ext cx="2971800" cy="465137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 anchor="b" anchorCtr="0"/>
          <a:lstStyle/>
          <a:p>
            <a:pPr lvl="0" algn="r"/>
            <a:fld id="{9A0DB2DC-4C9A-4742-B13C-FB6460FD3503}" type="slidenum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14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4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10245" name="Rectangle 3"/>
          <p:cNvSpPr>
            <a:spLocks noGrp="1"/>
          </p:cNvSpPr>
          <p:nvPr>
            <p:ph type="body" idx="1"/>
          </p:nvPr>
        </p:nvSpPr>
        <p:spPr>
          <a:xfrm>
            <a:off x="687388" y="4416425"/>
            <a:ext cx="5483225" cy="4183063"/>
          </a:xfrm>
        </p:spPr>
        <p:txBody>
          <a:bodyPr wrap="square" lIns="91367" tIns="45683" rIns="91367" bIns="45683" anchor="t" anchorCtr="0"/>
          <a:lstStyle/>
          <a:p>
            <a:pPr lvl="0" eaLnBrk="1" hangingPunct="1"/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3"/>
          <p:cNvSpPr txBox="1">
            <a:spLocks noGrp="1"/>
          </p:cNvSpPr>
          <p:nvPr>
            <p:ph type="dt" sz="half"/>
          </p:nvPr>
        </p:nvSpPr>
        <p:spPr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/>
          <a:lstStyle/>
          <a:p>
            <a:pPr lvl="0" algn="r"/>
            <a:fld id="{BB962C8B-B14F-4D97-AF65-F5344CB8AC3E}" type="datetime8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2024年9月4日2时42分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483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831263"/>
            <a:ext cx="2971800" cy="465137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 anchor="b" anchorCtr="0"/>
          <a:lstStyle/>
          <a:p>
            <a:pPr lvl="0" algn="r"/>
            <a:fld id="{9A0DB2DC-4C9A-4742-B13C-FB6460FD3503}" type="slidenum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20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484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20485" name="Rectangle 3"/>
          <p:cNvSpPr>
            <a:spLocks noGrp="1"/>
          </p:cNvSpPr>
          <p:nvPr>
            <p:ph type="body" idx="1"/>
          </p:nvPr>
        </p:nvSpPr>
        <p:spPr>
          <a:xfrm>
            <a:off x="687388" y="4416425"/>
            <a:ext cx="5483225" cy="4183063"/>
          </a:xfrm>
        </p:spPr>
        <p:txBody>
          <a:bodyPr wrap="square" lIns="91367" tIns="45683" rIns="91367" bIns="45683" anchor="t" anchorCtr="0"/>
          <a:lstStyle/>
          <a:p>
            <a:pPr lvl="0" eaLnBrk="1" hangingPunct="1"/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3"/>
          <p:cNvSpPr txBox="1">
            <a:spLocks noGrp="1"/>
          </p:cNvSpPr>
          <p:nvPr>
            <p:ph type="dt" sz="half"/>
          </p:nvPr>
        </p:nvSpPr>
        <p:spPr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/>
          <a:lstStyle/>
          <a:p>
            <a:pPr lvl="0" algn="r"/>
            <a:fld id="{BB962C8B-B14F-4D97-AF65-F5344CB8AC3E}" type="datetime8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2024年9月4日2时42分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291" name="Rectangle 7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831263"/>
            <a:ext cx="2971800" cy="465137"/>
          </a:xfrm>
          <a:prstGeom prst="rect">
            <a:avLst/>
          </a:prstGeom>
          <a:noFill/>
          <a:ln w="9525">
            <a:noFill/>
          </a:ln>
        </p:spPr>
        <p:txBody>
          <a:bodyPr lIns="91367" tIns="45683" rIns="91367" bIns="45683" anchor="b" anchorCtr="0"/>
          <a:lstStyle/>
          <a:p>
            <a:pPr lvl="0" algn="r"/>
            <a:fld id="{9A0DB2DC-4C9A-4742-B13C-FB6460FD3503}" type="slidenum">
              <a:rPr lang="zh-CN" altLang="en-US" sz="1200" b="0">
                <a:latin typeface="Times New Roman" panose="02020603050405020304" pitchFamily="18" charset="0"/>
                <a:ea typeface="宋体" panose="02010600030101010101" pitchFamily="2" charset="-122"/>
              </a:rPr>
              <a:t>36</a:t>
            </a:fld>
            <a:endParaRPr lang="zh-CN" altLang="en-US" sz="1200" b="0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292" name="Rectangle 2"/>
          <p:cNvSpPr>
            <a:spLocks noTextEdit="1"/>
          </p:cNvSpPr>
          <p:nvPr>
            <p:ph type="sldImg" idx="2"/>
          </p:nvPr>
        </p:nvSpPr>
        <p:spPr/>
      </p:sp>
      <p:sp>
        <p:nvSpPr>
          <p:cNvPr id="12293" name="Rectangle 3"/>
          <p:cNvSpPr>
            <a:spLocks noGrp="1"/>
          </p:cNvSpPr>
          <p:nvPr>
            <p:ph type="body" idx="1"/>
          </p:nvPr>
        </p:nvSpPr>
        <p:spPr>
          <a:xfrm>
            <a:off x="687388" y="4416425"/>
            <a:ext cx="5483225" cy="4183063"/>
          </a:xfrm>
        </p:spPr>
        <p:txBody>
          <a:bodyPr wrap="square" lIns="91367" tIns="45683" rIns="91367" bIns="45683" anchor="t" anchorCtr="0"/>
          <a:lstStyle/>
          <a:p>
            <a:pPr lvl="0" eaLnBrk="1" hangingPunct="1"/>
            <a:endParaRPr lang="zh-CN" altLang="en-US"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45F38-7724-47F0-8ED0-691EF2EB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0AAA5-2B08-49BB-91EB-FB0162FF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D3970-3389-41E9-90FD-F51D770FF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8AA57-C6F0-47C9-9C3C-0CEED31D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E7ABC-73A1-42D1-AC90-C656B112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71D59-03CC-4524-9A69-C112DE68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48BBB1-BB18-4D54-80B2-C703A5C47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3E356-FB93-4254-BAD8-FA533D05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B74FE-4277-49DA-8945-68C396C64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E5C3A-1549-4C5A-8D29-89E2AE03E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BF4C-E06B-40CE-A67C-2766E672A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393113" cy="71437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381000" y="1416050"/>
            <a:ext cx="4117975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1375" y="1416050"/>
            <a:ext cx="4117975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393113" cy="71437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81000" y="1416050"/>
            <a:ext cx="8388350" cy="2185988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1"/>
              </a:buBlip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7074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659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276225" y="3951288"/>
            <a:ext cx="8867775" cy="561975"/>
          </a:xfrm>
        </p:spPr>
        <p:txBody>
          <a:bodyPr vert="horz" wrap="square" lIns="91440" tIns="45720" rIns="91440" bIns="45720" numCol="1" anchor="b" anchorCtr="0" compatLnSpc="1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第一章 计算机的硬件系统</a:t>
            </a:r>
            <a:endParaRPr kumimoji="0" lang="zh-CN" altLang="en-US" sz="2800" b="1" i="1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64659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400050" y="4957763"/>
            <a:ext cx="7861300" cy="45720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学习指导与实训（第</a:t>
            </a:r>
            <a:r>
              <a:rPr kumimoji="0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2</a:t>
            </a: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版）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245" name="Rectangle 5"/>
          <p:cNvSpPr>
            <a:spLocks noGrp="1" noChangeArrowheads="1"/>
          </p:cNvSpPr>
          <p:nvPr>
            <p:ph type="title"/>
          </p:nvPr>
        </p:nvSpPr>
        <p:spPr>
          <a:xfrm>
            <a:off x="2000250" y="81915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1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：计算机系统组成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314321" name="Rectangle 81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314367" name="Group 127"/>
          <p:cNvGraphicFramePr>
            <a:graphicFrameLocks noGrp="1"/>
          </p:cNvGraphicFramePr>
          <p:nvPr/>
        </p:nvGraphicFramePr>
        <p:xfrm>
          <a:off x="1905000" y="2416175"/>
          <a:ext cx="8435975" cy="2860675"/>
        </p:xfrm>
        <a:graphic>
          <a:graphicData uri="http://schemas.openxmlformats.org/drawingml/2006/table">
            <a:tbl>
              <a:tblPr/>
              <a:tblGrid>
                <a:gridCol w="1520825"/>
                <a:gridCol w="6915150"/>
              </a:tblGrid>
              <a:tr h="841375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硬件系统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主机：主板、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、内存、电源、主机箱、软驱、光驱、网卡、显卡、声卡等设备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9652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外设：显示器、键盘、鼠标、音箱、硬盘、打印机、扫描仪等设备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527050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软件系统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系统软件：操作系统、数据库等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5270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应用软件：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Office2000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Photoshop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Flash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314377" name="Text Box 137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2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0"/>
            <a:ext cx="8393113" cy="50927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2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：主板的插槽及分类 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2308" name="Rectangle 4"/>
          <p:cNvSpPr>
            <a:spLocks noChangeArrowheads="1"/>
          </p:cNvSpPr>
          <p:nvPr/>
        </p:nvSpPr>
        <p:spPr bwMode="auto">
          <a:xfrm>
            <a:off x="2676525" y="146367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2564" name="Group 260"/>
          <p:cNvGraphicFramePr>
            <a:graphicFrameLocks noGrp="1"/>
          </p:cNvGraphicFramePr>
          <p:nvPr/>
        </p:nvGraphicFramePr>
        <p:xfrm>
          <a:off x="1703388" y="590550"/>
          <a:ext cx="8830945" cy="5647055"/>
        </p:xfrm>
        <a:graphic>
          <a:graphicData uri="http://schemas.openxmlformats.org/drawingml/2006/table">
            <a:tbl>
              <a:tblPr/>
              <a:tblGrid>
                <a:gridCol w="1244600"/>
                <a:gridCol w="2892425"/>
                <a:gridCol w="4693920"/>
              </a:tblGrid>
              <a:tr h="380365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插槽名称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分类及简介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插座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Intel Socket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插座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Pentium 4 Socket478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Intel Slot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支持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Intel PⅡ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 Ⅲ CPU Slot1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Slot2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AMD Socket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插座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Socket A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（又叫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Socket462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）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AMD Slot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Slot A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内存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SDRAM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168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线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DDR SDRAM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线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052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RDRAM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184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线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AGP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图形加速端口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显卡与其他设备的进行数据交换的桥梁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56451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PCI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插槽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可以插网卡、声卡、早期的显卡等设备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IDE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IDE1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Primary IDE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IDE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接口，用来连接装有操作系统的硬盘 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6413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IDE2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Secondary IDE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用来连接光驱和第二块硬盘，可连接两个设备，设置好主、从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。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芯片组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支持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Intel CPU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Intel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VIA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SIS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ALI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6703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支持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AMD CPU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VIA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nVIDIA</a:t>
                      </a:r>
                      <a:r>
                        <a:rPr kumimoji="0" lang="zh-CN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SIS</a:t>
                      </a:r>
                      <a:endParaRPr kumimoji="0" lang="en-US" altLang="zh-CN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2565" name="Text Box 261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333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22860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3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：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CPU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工作原理及性能指标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03332" name="Rectangle 4"/>
          <p:cNvSpPr>
            <a:spLocks noChangeArrowheads="1"/>
          </p:cNvSpPr>
          <p:nvPr/>
        </p:nvSpPr>
        <p:spPr bwMode="auto">
          <a:xfrm>
            <a:off x="1524000" y="214947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3435" name="Group 107"/>
          <p:cNvGraphicFramePr>
            <a:graphicFrameLocks noGrp="1"/>
          </p:cNvGraphicFramePr>
          <p:nvPr/>
        </p:nvGraphicFramePr>
        <p:xfrm>
          <a:off x="1889125" y="1114425"/>
          <a:ext cx="8207375" cy="4823460"/>
        </p:xfrm>
        <a:graphic>
          <a:graphicData uri="http://schemas.openxmlformats.org/drawingml/2006/table">
            <a:tbl>
              <a:tblPr/>
              <a:tblGrid>
                <a:gridCol w="2345055"/>
                <a:gridCol w="1212850"/>
                <a:gridCol w="4649470"/>
              </a:tblGrid>
              <a:tr h="7023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工作原理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由运算器和控制器组成。作为计算机的核心部件，决定着计算机系统整机性能的高低。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02310">
                <a:tc rowSpan="5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主频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的工作频率或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的运算速率，单位是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GHZ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，主频越高，速度就越快。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71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外频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总线频率，单位是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MHZ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外频越高，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与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L2 Cache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系统内存之间的交换数据的速度越快。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023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倍频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主频与外频的倍数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主频＝外频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×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倍频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倍频可以通过主板上的跳线来设置。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023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前端总线频率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FSB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和与北桥芯片间数据传输通道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,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和北桥芯片共同决定的。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71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高速缓存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(Cache)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一种速率比内存条更快的静态的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RAM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芯片，分为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L1 Cache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（一级缓存）和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L2 Cache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（二级缓存）。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3436" name="Text Box 108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4354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66675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4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：内存的分类及性能指标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4356" name="Rectangle 4"/>
          <p:cNvSpPr>
            <a:spLocks noChangeArrowheads="1"/>
          </p:cNvSpPr>
          <p:nvPr/>
        </p:nvSpPr>
        <p:spPr bwMode="auto">
          <a:xfrm>
            <a:off x="1524000" y="2605088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4435" name="Group 83"/>
          <p:cNvGraphicFramePr>
            <a:graphicFrameLocks noGrp="1"/>
          </p:cNvGraphicFramePr>
          <p:nvPr/>
        </p:nvGraphicFramePr>
        <p:xfrm>
          <a:off x="2378075" y="2305050"/>
          <a:ext cx="7376795" cy="2427605"/>
        </p:xfrm>
        <a:graphic>
          <a:graphicData uri="http://schemas.openxmlformats.org/drawingml/2006/table">
            <a:tbl>
              <a:tblPr/>
              <a:tblGrid>
                <a:gridCol w="2167255"/>
                <a:gridCol w="2254885"/>
                <a:gridCol w="2954655"/>
              </a:tblGrid>
              <a:tr h="450850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存储器的分类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只读存储器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ROM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2354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随机存储器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RAM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静态随机存储器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SRAM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254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动态随机存储器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DRAM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254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内存条的分类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SDRAM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DDR SDRAM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RDRAM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023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内存条的性能指标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容量、存取时间、时钟频率、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CAS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等待时间、带宽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404434" name="Text Box 82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5378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704850"/>
            <a:ext cx="8393113" cy="50927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5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 显卡及显示器的分类及性能指标 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5380" name="Rectangle 4"/>
          <p:cNvSpPr>
            <a:spLocks noChangeArrowheads="1"/>
          </p:cNvSpPr>
          <p:nvPr/>
        </p:nvSpPr>
        <p:spPr bwMode="auto">
          <a:xfrm>
            <a:off x="1484313" y="2833688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5435" name="Group 59"/>
          <p:cNvGraphicFramePr>
            <a:graphicFrameLocks noGrp="1"/>
          </p:cNvGraphicFramePr>
          <p:nvPr/>
        </p:nvGraphicFramePr>
        <p:xfrm>
          <a:off x="1770063" y="1989138"/>
          <a:ext cx="8764270" cy="3038476"/>
        </p:xfrm>
        <a:graphic>
          <a:graphicData uri="http://schemas.openxmlformats.org/drawingml/2006/table">
            <a:tbl>
              <a:tblPr/>
              <a:tblGrid>
                <a:gridCol w="1260475"/>
                <a:gridCol w="1216025"/>
                <a:gridCol w="6287770"/>
              </a:tblGrid>
              <a:tr h="126841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显卡结构及性能指标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由显示芯片、显示内存、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RAMDAC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、显卡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VGA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插座、总线接口及其它外围设备构成；主要性能指标：分辨率、颜色数、刷新频率、显存位宽、显存容量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885825">
                <a:tc row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显示器分类及性能指标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CRT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显示器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尺寸、点距、分辨率、刷新频率、视频带宽、控制方式、防辐射标准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88423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LCD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显示器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分辨率、亮度和对比度、响应时间和刷新频率、可视角度、坏点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5436" name="Text Box 60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640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81915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6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：声卡和音箱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6404" name="Rectangle 4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6444" name="Group 44"/>
          <p:cNvGraphicFramePr>
            <a:graphicFrameLocks noGrp="1"/>
          </p:cNvGraphicFramePr>
          <p:nvPr/>
        </p:nvGraphicFramePr>
        <p:xfrm>
          <a:off x="2822575" y="2062163"/>
          <a:ext cx="6297295" cy="2562225"/>
        </p:xfrm>
        <a:graphic>
          <a:graphicData uri="http://schemas.openxmlformats.org/drawingml/2006/table">
            <a:tbl>
              <a:tblPr/>
              <a:tblGrid>
                <a:gridCol w="1565275"/>
                <a:gridCol w="4732020"/>
              </a:tblGrid>
              <a:tr h="10071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声卡的结构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声音处理芯片组、总线连接端口、输入输出端口、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CD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音频连接器、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MIDI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及游戏摇杆接口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7724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声卡的技术参数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采样位数、采样频率、动态范围、信噪比、复音数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7787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音箱的性能指标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功率、频率范围、频率响应、灵敏度、失真度、信噪比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6445" name="Text Box 45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74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38100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7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：硬盘和光盘参数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7428" name="Rectangle 4"/>
          <p:cNvSpPr>
            <a:spLocks noChangeArrowheads="1"/>
          </p:cNvSpPr>
          <p:nvPr/>
        </p:nvSpPr>
        <p:spPr bwMode="auto">
          <a:xfrm>
            <a:off x="1524000" y="23082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7543" name="Group 119"/>
          <p:cNvGraphicFramePr>
            <a:graphicFrameLocks noGrp="1"/>
          </p:cNvGraphicFramePr>
          <p:nvPr/>
        </p:nvGraphicFramePr>
        <p:xfrm>
          <a:off x="1714500" y="1616075"/>
          <a:ext cx="8724900" cy="3762378"/>
        </p:xfrm>
        <a:graphic>
          <a:graphicData uri="http://schemas.openxmlformats.org/drawingml/2006/table">
            <a:tbl>
              <a:tblPr/>
              <a:tblGrid>
                <a:gridCol w="590550"/>
                <a:gridCol w="1231900"/>
                <a:gridCol w="6902450"/>
              </a:tblGrid>
              <a:tr h="458788">
                <a:tc rowSpan="5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硬盘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低速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5400RMP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、高速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7200RMP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72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IDE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SCSI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USB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SATA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878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内置式、外置式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6513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1.8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英寸、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2.5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英寸、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3.5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英寸、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5.25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英寸（已被淘汰）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3183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容量、单碟容量、转速、平均寻道时间、内部数据传输率、外部数据传输率、高速缓存、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MTBF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8788">
                <a:tc row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光盘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CD-ROM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DVD-ROM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COMBO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、刻录光驱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3183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性能指标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数据传输率、平均寻道时间、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占用时间、缓存容量、容错性能、接口类型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7544" name="Text Box 120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84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22860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8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：网卡参数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8452" name="Rectangle 4"/>
          <p:cNvSpPr>
            <a:spLocks noChangeArrowheads="1"/>
          </p:cNvSpPr>
          <p:nvPr/>
        </p:nvSpPr>
        <p:spPr bwMode="auto">
          <a:xfrm>
            <a:off x="1524000" y="2673350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8541" name="Group 93"/>
          <p:cNvGraphicFramePr>
            <a:graphicFrameLocks noGrp="1"/>
          </p:cNvGraphicFramePr>
          <p:nvPr/>
        </p:nvGraphicFramePr>
        <p:xfrm>
          <a:off x="2400300" y="1790700"/>
          <a:ext cx="7600950" cy="3110230"/>
        </p:xfrm>
        <a:graphic>
          <a:graphicData uri="http://schemas.openxmlformats.org/drawingml/2006/table">
            <a:tbl>
              <a:tblPr/>
              <a:tblGrid>
                <a:gridCol w="798830"/>
                <a:gridCol w="1242695"/>
                <a:gridCol w="5559425"/>
              </a:tblGrid>
              <a:tr h="60198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构成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网卡芯片、网卡接口、指示灯、金手指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702310">
                <a:tc rowSpan="4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总线接口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ISA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PCI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USB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PCMCIA PCI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、无线网卡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6032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网卡接口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双绞线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RJ-45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、细缆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BNC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、粗揽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AUI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、光纤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60134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传输带宽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100M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10/100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自适应、千兆网卡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60134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所处位置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外置、内置、板载网卡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8542" name="Text Box 9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9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628650"/>
            <a:ext cx="8393113" cy="5619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9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：键盘和鼠标参数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2409476" name="Rectangle 4"/>
          <p:cNvSpPr>
            <a:spLocks noChangeArrowheads="1"/>
          </p:cNvSpPr>
          <p:nvPr/>
        </p:nvSpPr>
        <p:spPr bwMode="auto">
          <a:xfrm>
            <a:off x="1524000" y="2559050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09542" name="Group 70"/>
          <p:cNvGraphicFramePr>
            <a:graphicFrameLocks noGrp="1"/>
          </p:cNvGraphicFramePr>
          <p:nvPr/>
        </p:nvGraphicFramePr>
        <p:xfrm>
          <a:off x="2568575" y="2114550"/>
          <a:ext cx="6845300" cy="2705100"/>
        </p:xfrm>
        <a:graphic>
          <a:graphicData uri="http://schemas.openxmlformats.org/drawingml/2006/table">
            <a:tbl>
              <a:tblPr/>
              <a:tblGrid>
                <a:gridCol w="925830"/>
                <a:gridCol w="5919470"/>
              </a:tblGrid>
              <a:tr h="450850">
                <a:tc rowSpan="3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83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101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102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104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107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键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08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AT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（大口）、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PS/2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（小口）、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USB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接口、无线接口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08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机械式、薄膜式、电容式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0850">
                <a:tc rowSpan="3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鼠标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机械、光机、光电、轨迹球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08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两键、三键、四键、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2D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3D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4D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508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串口（扁口）、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PS/2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USB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接口、无线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2409543" name="Text Box 71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实训：微机硬件市场调查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0499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25550"/>
            <a:ext cx="8388350" cy="355981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实训任务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）了解微机硬件市场各主要部件的市场行情。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）熟悉微机硬件价目单各项指标的含义。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）了解微机部件的最新发展趋势。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）煅炼自己动手购机装机能力。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实训条件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）每人一支笔，一个笔记本。调查了解时边看边听边记，所有记录必须真实。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）对电脑市场分布有一个初步了解。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0500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1523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416050"/>
            <a:ext cx="8388350" cy="469709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实训步骤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）依据对本市电脑市场的初步了解，拟出市场调查计划。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）认识电脑的每一个部件，并在电脑公司中收集有关电脑组件的宣传彩页，多了解一些硬件的产品。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）列出目前市场上有代表性的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、主板、内存、硬盘、显示器、显卡、网卡、声卡、机箱、光驱、软驱、键盘、鼠标、音箱等的性能指标。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）在访问一些电脑公司后，根据当前的电脑市场行情，做出电脑配置方案。要求根据以下表格列出电脑配件清单，包括品牌型号、主要性能参数、单价、总价；并说明这样选择的理由。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）整理记录，完成实训报告。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1524" name="Rectangle 4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实训：微机硬件市场调查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1525" name="Text Box 5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2548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2549" name="Rectangle 5"/>
          <p:cNvSpPr>
            <a:spLocks noGrp="1" noChangeArrowheads="1"/>
          </p:cNvSpPr>
          <p:nvPr>
            <p:ph type="title"/>
          </p:nvPr>
        </p:nvSpPr>
        <p:spPr>
          <a:xfrm>
            <a:off x="1905000" y="0"/>
            <a:ext cx="639763" cy="584263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实训：微机硬件市场调查</a:t>
            </a:r>
            <a:endParaRPr kumimoji="0" lang="zh-CN" altLang="en-US" sz="44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3080" name="Rectangle 536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085" name="Rectangle 541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091" name="Rectangle 547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097" name="Rectangle 553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03" name="Rectangle 559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09" name="Rectangle 565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15" name="Rectangle 571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21" name="Rectangle 577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27" name="Rectangle 583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33" name="Rectangle 589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39" name="Rectangle 595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45" name="Rectangle 601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51" name="Rectangle 607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57" name="Rectangle 613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13163" name="Rectangle 619"/>
          <p:cNvSpPr>
            <a:spLocks noChangeArrowheads="1"/>
          </p:cNvSpPr>
          <p:nvPr/>
        </p:nvSpPr>
        <p:spPr bwMode="auto">
          <a:xfrm>
            <a:off x="1524000" y="-58737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13606" name="Group 1062"/>
          <p:cNvGraphicFramePr>
            <a:graphicFrameLocks noGrp="1"/>
          </p:cNvGraphicFramePr>
          <p:nvPr/>
        </p:nvGraphicFramePr>
        <p:xfrm>
          <a:off x="3028950" y="152400"/>
          <a:ext cx="7125970" cy="6078855"/>
        </p:xfrm>
        <a:graphic>
          <a:graphicData uri="http://schemas.openxmlformats.org/drawingml/2006/table">
            <a:tbl>
              <a:tblPr/>
              <a:tblGrid>
                <a:gridCol w="209550"/>
                <a:gridCol w="1624330"/>
                <a:gridCol w="2318385"/>
                <a:gridCol w="1838325"/>
                <a:gridCol w="1135380"/>
              </a:tblGrid>
              <a:tr h="513715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配件类别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配件品牌型号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性能参数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价格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rowSpan="1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主板类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内存类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硬盘类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显示器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显卡类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网卡类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声卡类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机箱类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光驱类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软驱类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键盘类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鼠标类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33"/>
                          </a:solidFill>
                          <a:effectLst/>
                          <a:latin typeface="Verdana" panose="020b0604030504040204" pitchFamily="34" charset="0"/>
                          <a:ea typeface="宋体" panose="02010600030101010101" pitchFamily="2" charset="-122"/>
                        </a:rPr>
                        <a:t>音箱类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85000"/>
                        </a:lnSpc>
                        <a:spcBef>
                          <a:spcPct val="25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 typeface="Wingdings" panose="05000000000000000000" pitchFamily="2" charset="2"/>
                        <a:buNone/>
                      </a:pP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Franklin Gothic Medium" panose="020b0603020102020204" pitchFamily="34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659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800225" y="3951288"/>
            <a:ext cx="8867775" cy="561975"/>
          </a:xfrm>
        </p:spPr>
        <p:txBody>
          <a:bodyPr vert="horz" wrap="square" lIns="91440" tIns="45720" rIns="91440" bIns="45720" numCol="1" anchor="b" anchorCtr="0" compatLnSpc="1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第二章 硬件装机实战</a:t>
            </a:r>
            <a:endParaRPr kumimoji="0" lang="zh-CN" altLang="en-US" sz="2800" b="1" i="1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>
                <a:outerShdw blurRad="38100" dist="38100" dir="2700000" algn="tl">
                  <a:srgbClr val="FFFFFF"/>
                </a:outerShdw>
              </a:effectLst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64659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924050" y="4957763"/>
            <a:ext cx="7861300" cy="45720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学习指导与实训（第</a:t>
            </a:r>
            <a:r>
              <a:rPr kumimoji="0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2 </a:t>
            </a: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版）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245" name="Rectangle 5"/>
          <p:cNvSpPr>
            <a:spLocks noGrp="1" noChangeArrowheads="1"/>
          </p:cNvSpPr>
          <p:nvPr>
            <p:ph type="title"/>
          </p:nvPr>
        </p:nvSpPr>
        <p:spPr>
          <a:xfrm>
            <a:off x="2000250" y="81915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1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装机前的准备工作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314321" name="Rectangle 81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377" name="Text Box 137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14378" name="Rectangle 138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314418" name="Group 178"/>
          <p:cNvGraphicFramePr>
            <a:graphicFrameLocks noGrp="1"/>
          </p:cNvGraphicFramePr>
          <p:nvPr/>
        </p:nvGraphicFramePr>
        <p:xfrm>
          <a:off x="2022475" y="2290763"/>
          <a:ext cx="8278495" cy="3049270"/>
        </p:xfrm>
        <a:graphic>
          <a:graphicData uri="http://schemas.openxmlformats.org/drawingml/2006/table">
            <a:tbl>
              <a:tblPr/>
              <a:tblGrid>
                <a:gridCol w="1200150"/>
                <a:gridCol w="7078345"/>
              </a:tblGrid>
              <a:tr h="103695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工具准备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十字形螺丝刀、平口螺丝刀、镊子、尖嘴钳、器皿、电源插座。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584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材料准备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CPU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、主板、内存、显卡、硬盘、软驱、光驱、机箱电源、键盘鼠标、显示器、各种数据线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电源线等。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647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注意事项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防止静电、防止液体进入计算机内部，以主板为中心，把所有部件排好。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23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76600" y="0"/>
            <a:ext cx="601663" cy="636206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组装硬件系统（以立式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ATX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机箱为例）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02308" name="Rectangle 4"/>
          <p:cNvSpPr>
            <a:spLocks noChangeArrowheads="1"/>
          </p:cNvSpPr>
          <p:nvPr/>
        </p:nvSpPr>
        <p:spPr bwMode="auto">
          <a:xfrm>
            <a:off x="2676525" y="146367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02565" name="Text Box 261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5125" name="Group 286"/>
          <p:cNvGrpSpPr/>
          <p:nvPr/>
        </p:nvGrpSpPr>
        <p:grpSpPr>
          <a:xfrm>
            <a:off x="5014913" y="260350"/>
            <a:ext cx="3048000" cy="5645150"/>
            <a:chOff x="4298" y="6588"/>
            <a:chExt cx="2160" cy="6189"/>
          </a:xfrm>
        </p:grpSpPr>
        <p:sp>
          <p:nvSpPr>
            <p:cNvPr id="2402591" name="Text Box 287"/>
            <p:cNvSpPr txBox="1">
              <a:spLocks noChangeArrowheads="1"/>
            </p:cNvSpPr>
            <p:nvPr/>
          </p:nvSpPr>
          <p:spPr bwMode="auto">
            <a:xfrm>
              <a:off x="4298" y="6588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准备机箱、安装电源</a:t>
              </a: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2" name="Text Box 288"/>
            <p:cNvSpPr txBox="1">
              <a:spLocks noChangeArrowheads="1"/>
            </p:cNvSpPr>
            <p:nvPr/>
          </p:nvSpPr>
          <p:spPr bwMode="auto">
            <a:xfrm>
              <a:off x="4298" y="7524"/>
              <a:ext cx="2160" cy="156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prstDash val="lgDash"/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安装主板上的部件</a:t>
              </a:r>
              <a:endParaRPr kumimoji="0" lang="zh-CN" altLang="en-US" sz="20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安装光驱、软驱、硬盘	</a:t>
              </a:r>
              <a:endParaRPr kumimoji="0" lang="zh-CN" altLang="en-US" sz="20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安装</a:t>
              </a:r>
              <a:r>
                <a:rPr kumimoji="0" lang="en-US" altLang="zh-CN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CPU</a:t>
              </a: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、散热器	</a:t>
              </a:r>
              <a:endParaRPr kumimoji="0" lang="zh-CN" altLang="en-US" sz="20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安装内存条	</a:t>
              </a:r>
              <a:endParaRPr kumimoji="0" lang="zh-CN" altLang="en-US" sz="20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defTabSz="914400">
                <a:buClrTx/>
                <a:buSzTx/>
                <a:buFontTx/>
                <a:buNone/>
                <a:defRPr/>
              </a:pP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3" name="Text Box 289"/>
            <p:cNvSpPr txBox="1">
              <a:spLocks noChangeArrowheads="1"/>
            </p:cNvSpPr>
            <p:nvPr/>
          </p:nvSpPr>
          <p:spPr bwMode="auto">
            <a:xfrm>
              <a:off x="4298" y="9552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将主板装入机箱</a:t>
              </a: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4" name="Text Box 290"/>
            <p:cNvSpPr txBox="1">
              <a:spLocks noChangeArrowheads="1"/>
            </p:cNvSpPr>
            <p:nvPr/>
          </p:nvSpPr>
          <p:spPr bwMode="auto">
            <a:xfrm>
              <a:off x="4298" y="10452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安装显卡声卡等接口卡</a:t>
              </a: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5" name="Text Box 291"/>
            <p:cNvSpPr txBox="1">
              <a:spLocks noChangeArrowheads="1"/>
            </p:cNvSpPr>
            <p:nvPr/>
          </p:nvSpPr>
          <p:spPr bwMode="auto">
            <a:xfrm>
              <a:off x="4298" y="11373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连接电源线、数据线</a:t>
              </a: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6" name="Text Box 292"/>
            <p:cNvSpPr txBox="1">
              <a:spLocks noChangeArrowheads="1"/>
            </p:cNvSpPr>
            <p:nvPr/>
          </p:nvSpPr>
          <p:spPr bwMode="auto">
            <a:xfrm>
              <a:off x="4298" y="12309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20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连接外设等收尾工作</a:t>
              </a:r>
              <a:endParaRPr kumimoji="0" lang="zh-CN" altLang="en-US" sz="20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02597" name="Line 293"/>
            <p:cNvSpPr>
              <a:spLocks noChangeShapeType="1"/>
            </p:cNvSpPr>
            <p:nvPr/>
          </p:nvSpPr>
          <p:spPr bwMode="auto">
            <a:xfrm flipH="1">
              <a:off x="5378" y="7056"/>
              <a:ext cx="0" cy="46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02598" name="Line 294"/>
            <p:cNvSpPr>
              <a:spLocks noChangeShapeType="1"/>
            </p:cNvSpPr>
            <p:nvPr/>
          </p:nvSpPr>
          <p:spPr bwMode="auto">
            <a:xfrm flipH="1">
              <a:off x="5378" y="9084"/>
              <a:ext cx="0" cy="46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02599" name="Line 295"/>
            <p:cNvSpPr>
              <a:spLocks noChangeShapeType="1"/>
            </p:cNvSpPr>
            <p:nvPr/>
          </p:nvSpPr>
          <p:spPr bwMode="auto">
            <a:xfrm flipH="1">
              <a:off x="5378" y="10020"/>
              <a:ext cx="0" cy="46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02600" name="Line 296"/>
            <p:cNvSpPr>
              <a:spLocks noChangeShapeType="1"/>
            </p:cNvSpPr>
            <p:nvPr/>
          </p:nvSpPr>
          <p:spPr bwMode="auto">
            <a:xfrm flipH="1">
              <a:off x="5378" y="10956"/>
              <a:ext cx="0" cy="46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02601" name="Line 297"/>
            <p:cNvSpPr>
              <a:spLocks noChangeShapeType="1"/>
            </p:cNvSpPr>
            <p:nvPr/>
          </p:nvSpPr>
          <p:spPr bwMode="auto">
            <a:xfrm flipH="1">
              <a:off x="5378" y="11811"/>
              <a:ext cx="0" cy="468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>
    <p:zo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实训：拆装主机箱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0499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25550"/>
            <a:ext cx="8388350" cy="315341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实训任务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）认识主机箱内微机各部件。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）对机箱内主要部件的连接有一个感性认识。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）感知主机箱内各部件拆装方法。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实训条件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）每小组一个主机箱。主要部件包括：主板、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、内存条、电源、显卡、声卡、网卡、硬盘、软驱、光驱等。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）每小组一套工具，包括螺丝刀、尖嘴钳等。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0500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1523" name="Rectangle 3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62915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实训步骤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）拆开主机箱，观察机箱内部部件。 找到主板、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、内存条、电源、显卡、声卡、网卡、硬盘、软驱、光驱等部件的安装位置，并仔细观察它们的连接方式。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）拆卸硬盘。仔细观察硬盘在主机箱内的安装方式； 拔掉电源与硬盘相连的电源线；拔掉安在硬盘上的数据排线，并将数据排线的另一端从主板拔出； 卸掉紧固硬盘的螺丝钉，取出硬盘。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）拆卸光驱（方法同拆卸硬盘）。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）拆卸软驱（方法同拆卸硬盘）。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）拆卸扩展卡（包括显卡、声卡、网卡等）。用工具卸掉紧固扩展卡的一个螺丝钉；用双手将扩展卡从主板上拔出。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1524" name="Rectangle 4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实训：拆装主机箱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1525" name="Text Box 5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4596" name="Rectangle 4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实训：拆装主机箱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4597" name="Text Box 5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4598" name="Rectangle 6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3383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6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。仔细观察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风扇的安装方式；在实训教师的指导下拆卸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风扇；仔细观察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的安装方式；在实训教师的示范下拆卸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CPU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7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）拆卸内存条。用双手掰开内存条插槽两边的白色卡柄；取出内存条。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8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）拆卸主板。观察主板与主机箱的紧固方式；观察信号线在主板上的插法；拆卸紧固主板的螺丝钉。拔掉安在主板上的信号线和电源线，取出主板。用尖嘴钳卸下主板与机箱间的铜柱。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9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）拆卸电源。观察电源与主机箱的紧固方式；拆卸紧固电源的螺丝钉，取出电源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10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）安装以上拆卸的电脑配件。思考安装顺序应该怎样，并拟出安装顺序方案；按所拟安装顺序依次安装各部件；无法安装的部件请求实训指导教师的帮助。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659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800225" y="3951288"/>
            <a:ext cx="8867775" cy="561975"/>
          </a:xfrm>
        </p:spPr>
        <p:txBody>
          <a:bodyPr vert="horz" wrap="square" lIns="91440" tIns="45720" rIns="91440" bIns="45720" numCol="1" anchor="b" anchorCtr="0" compatLnSpc="1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第三章 实用</a:t>
            </a:r>
            <a:r>
              <a:rPr kumimoji="0" lang="en-US" altLang="zh-CN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BIOS</a:t>
            </a: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设置与硬盘分区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64659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924050" y="4957763"/>
            <a:ext cx="7861300" cy="45720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学习指导与实训（第</a:t>
            </a:r>
            <a:r>
              <a:rPr kumimoji="0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2</a:t>
            </a: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版）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0738" name="Rectangle 2"/>
          <p:cNvSpPr>
            <a:spLocks noGrp="1" noChangeArrowheads="1"/>
          </p:cNvSpPr>
          <p:nvPr>
            <p:ph type="title"/>
          </p:nvPr>
        </p:nvSpPr>
        <p:spPr>
          <a:xfrm>
            <a:off x="2000250" y="81915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1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BIOS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基本知识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0739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0740" name="Text Box 4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0741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0742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20743" name="Group 7"/>
          <p:cNvGraphicFramePr>
            <a:graphicFrameLocks noGrp="1"/>
          </p:cNvGraphicFramePr>
          <p:nvPr/>
        </p:nvGraphicFramePr>
        <p:xfrm>
          <a:off x="2155825" y="1890713"/>
          <a:ext cx="8087995" cy="4112895"/>
        </p:xfrm>
        <a:graphic>
          <a:graphicData uri="http://schemas.openxmlformats.org/drawingml/2006/table">
            <a:tbl>
              <a:tblPr/>
              <a:tblGrid>
                <a:gridCol w="1173480"/>
                <a:gridCol w="6914515"/>
              </a:tblGrid>
              <a:tr h="7112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含义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中文含义是“基本输入输出系统”，包含一组例行程序，完成系统与外设之间的输入输出工作。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02310">
                <a:tc rowSpan="4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功能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中断服务程序：实现程序软件功能与微机硬件之间的衔接。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80137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系统设置程序：主要保存着系统的基本情况，在开机时按某个键就可进入设置状态，并提供良好的界面。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445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POST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上电自检程序：对内部各个设备进行检查。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711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系统启动自举程序：按照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设置中保存的启动顺序有效地启动驱动器，读入操作系统引导记录，然后由引导记录完成系统的顺序启动。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4640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分类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Award 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AMI 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Phoenix 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245" name="Rectangle 5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CMOS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与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BIOS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区别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314321" name="Rectangle 81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377" name="Text Box 137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14378" name="Rectangle 138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420" name="Rectangle 180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568" name="Rectangle 328"/>
          <p:cNvSpPr>
            <a:spLocks noChangeArrowheads="1"/>
          </p:cNvSpPr>
          <p:nvPr/>
        </p:nvSpPr>
        <p:spPr bwMode="auto">
          <a:xfrm>
            <a:off x="1524000" y="230981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314649" name="Group 409"/>
          <p:cNvGraphicFramePr>
            <a:graphicFrameLocks noGrp="1"/>
          </p:cNvGraphicFramePr>
          <p:nvPr/>
        </p:nvGraphicFramePr>
        <p:xfrm>
          <a:off x="2003425" y="1503363"/>
          <a:ext cx="8221345" cy="4449445"/>
        </p:xfrm>
        <a:graphic>
          <a:graphicData uri="http://schemas.openxmlformats.org/drawingml/2006/table">
            <a:tbl>
              <a:tblPr/>
              <a:tblGrid>
                <a:gridCol w="681355"/>
                <a:gridCol w="3194050"/>
                <a:gridCol w="4345940"/>
              </a:tblGrid>
              <a:tr h="7023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区别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81851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1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是主板上的一块可读写的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RAM 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芯片。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是主板上的一块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EPROM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EEPROM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芯片；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6167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2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里面装的是关于系统配置的具体参数，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芯片由主板上的充电电池供电，即使系统断电，参数也不会丢失。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里面装有系统的重要信息和设置系统参数的设置程序（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 Setup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程序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)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，对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中各项参数的修改要通过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的设定程序来实现。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311910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3</a:t>
                      </a:r>
                      <a:endParaRPr kumimoji="0" lang="en-US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 RAM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既是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设定系统参数的存放场所，又是 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设定系统参数的结果。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中的系统设置程序是完成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参数设置的手段；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1762" name="Rectangle 2"/>
          <p:cNvSpPr>
            <a:spLocks noGrp="1" noChangeArrowheads="1"/>
          </p:cNvSpPr>
          <p:nvPr>
            <p:ph type="title"/>
          </p:nvPr>
        </p:nvSpPr>
        <p:spPr>
          <a:xfrm>
            <a:off x="2000250" y="51435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3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 BIOS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设置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1763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64" name="Text Box 4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1765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66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87" name="Rectangle 27"/>
          <p:cNvSpPr>
            <a:spLocks noChangeArrowheads="1"/>
          </p:cNvSpPr>
          <p:nvPr/>
        </p:nvSpPr>
        <p:spPr bwMode="auto">
          <a:xfrm>
            <a:off x="1524000" y="219551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21845" name="Group 85"/>
          <p:cNvGraphicFramePr>
            <a:graphicFrameLocks noGrp="1"/>
          </p:cNvGraphicFramePr>
          <p:nvPr/>
        </p:nvGraphicFramePr>
        <p:xfrm>
          <a:off x="2009775" y="1522413"/>
          <a:ext cx="8210550" cy="4168140"/>
        </p:xfrm>
        <a:graphic>
          <a:graphicData uri="http://schemas.openxmlformats.org/drawingml/2006/table">
            <a:tbl>
              <a:tblPr/>
              <a:tblGrid>
                <a:gridCol w="1989455"/>
                <a:gridCol w="6221095"/>
              </a:tblGrid>
              <a:tr h="10071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什么是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设置确定机器的硬件配置和参数，并记录下来存入计算机，计算机启动时可以读取这些设置，保证系统正常运行。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311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设置程序的基本功能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基本参数设置、磁盘驱动器设置、键盘设置、存储器设置、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Cache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ROM SHADOW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设置、安全设置、总线周期设置、电源管理设置、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PCI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局部总线参数设置、板上集成接口设置等。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007110">
                <a:tc rowSpan="3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设置程序的进入方法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开机启动时按热键（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Award 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：按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Ctrl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＋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Alt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＋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Esc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；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AMI BIOS: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按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Del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Esc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；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COMPAQ BIOS: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屏幕右上角出现光标，时按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F10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；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AST 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：按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Ctrl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＋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Alt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＋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Esc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1973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用系统提供的软件。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42227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用一些可读写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CMOS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的应用软件。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2786" name="Rectangle 2"/>
          <p:cNvSpPr>
            <a:spLocks noGrp="1" noChangeArrowheads="1"/>
          </p:cNvSpPr>
          <p:nvPr>
            <p:ph type="title"/>
          </p:nvPr>
        </p:nvSpPr>
        <p:spPr>
          <a:xfrm>
            <a:off x="2000250" y="43815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4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硬盘分区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2787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2788" name="Text Box 4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2789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2790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2811" name="Rectangle 27"/>
          <p:cNvSpPr>
            <a:spLocks noChangeArrowheads="1"/>
          </p:cNvSpPr>
          <p:nvPr/>
        </p:nvSpPr>
        <p:spPr bwMode="auto">
          <a:xfrm>
            <a:off x="2611438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22851" name="Group 67"/>
          <p:cNvGraphicFramePr>
            <a:graphicFrameLocks noGrp="1"/>
          </p:cNvGraphicFramePr>
          <p:nvPr/>
        </p:nvGraphicFramePr>
        <p:xfrm>
          <a:off x="2424113" y="1890713"/>
          <a:ext cx="7175500" cy="3171825"/>
        </p:xfrm>
        <a:graphic>
          <a:graphicData uri="http://schemas.openxmlformats.org/drawingml/2006/table">
            <a:tbl>
              <a:tblPr/>
              <a:tblGrid>
                <a:gridCol w="942975"/>
                <a:gridCol w="6232525"/>
              </a:tblGrid>
              <a:tr h="131191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基本概念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主分区：包含操作系统启动所必需的文件和数据的硬盘分区。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扩展分区：除主分区外的分区，不能直接使用，必须划分为若干逻辑分区。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92964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分区格式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FAT16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FAT32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NTFS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Linux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等。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93027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分区原则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首先将硬盘分成主分区和扩展分区两部分，然后将扩展分区划分成若干逻辑分区。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38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0" y="285750"/>
            <a:ext cx="8393113" cy="61404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5</a:t>
            </a:r>
            <a:r>
              <a:rPr kumimoji="0" lang="zh-CN" altLang="en-US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使用</a:t>
            </a:r>
            <a:r>
              <a:rPr kumimoji="0" lang="en-US" altLang="zh-CN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Fdisk</a:t>
            </a:r>
            <a:r>
              <a:rPr kumimoji="0" lang="zh-CN" altLang="en-US" sz="40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分区的步骤 </a:t>
            </a:r>
            <a:endParaRPr kumimoji="0" lang="zh-CN" altLang="en-US" sz="40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3811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3812" name="Text Box 4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3813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3814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3835" name="Rectangle 27"/>
          <p:cNvSpPr>
            <a:spLocks noChangeArrowheads="1"/>
          </p:cNvSpPr>
          <p:nvPr/>
        </p:nvSpPr>
        <p:spPr bwMode="auto">
          <a:xfrm>
            <a:off x="3148013" y="1790700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423879" name="Group 71"/>
          <p:cNvGraphicFramePr>
            <a:graphicFrameLocks noGrp="1"/>
          </p:cNvGraphicFramePr>
          <p:nvPr/>
        </p:nvGraphicFramePr>
        <p:xfrm>
          <a:off x="3003550" y="1136650"/>
          <a:ext cx="6232525" cy="4775200"/>
        </p:xfrm>
        <a:graphic>
          <a:graphicData uri="http://schemas.openxmlformats.org/drawingml/2006/table">
            <a:tbl>
              <a:tblPr/>
              <a:tblGrid>
                <a:gridCol w="1481455"/>
                <a:gridCol w="4751070"/>
              </a:tblGrid>
              <a:tr h="4794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硬盘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操作步骤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7208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新硬盘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建立主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建立扩展分区；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将扩展分区划分为逻辑驱动器；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激活主分区；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格式化每一个驱动器；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25749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旧硬盘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删除逻辑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DOS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驱动器；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删除扩展分区；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删除主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DOS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建立主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DOS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建立扩展分区；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将扩展分区划分逻辑驱动器；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激活主分区；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格式化每一个驱动器；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</a:endParaRPr>
                    </a:p>
                  </a:txBody>
                  <a:tcPr marL="92075" marR="92075" marT="46038" marB="46038" anchor="ctr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1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BIOS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设置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0499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25550"/>
            <a:ext cx="8388350" cy="375666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实训任务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）熟悉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的设置方法。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）了解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的主要功能。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）熟练设置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常用功能。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2.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实训条件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）每小组一台可运行的计算机。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）从网上搜集相关资料。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0500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1523" name="Rectangle 3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396938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3.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实训步骤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）进入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设置界面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开机，观察屏幕上相关提示。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按屏幕提示，按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DEL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键或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键，启动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设置程序，进入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设置界面。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观察你启动的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设置程序属于哪一种。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）尝试用键盘选择项目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观察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主界面相关按键使用的提示。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依照提示，分别按左右上下光标键，观察光条的移动。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按回车键，进入子界面。再按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ESC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键返回主界面。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④ 尝试主界面提示的其他按键，并理解相关按键的含义。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1525" name="Text Box 5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1526" name="Rectangle 6"/>
          <p:cNvSpPr>
            <a:spLocks noChangeArrowheads="1"/>
          </p:cNvSpPr>
          <p:nvPr/>
        </p:nvSpPr>
        <p:spPr bwMode="auto">
          <a:xfrm>
            <a:off x="1779588" y="285750"/>
            <a:ext cx="8393113" cy="7188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实训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　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设置</a:t>
            </a:r>
            <a:endParaRPr kumimoji="0" lang="zh-CN" altLang="en-US" sz="4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Franklin Gothic Medium" panose="020b06030201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7906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53136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）逐一理解主界面上各项目的功能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选择第一个项目，按回车键进入该项目的子界面。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仔细观察子菜单。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明确该项目的功能。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④ 依次明确其他项目的功能。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CMOS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进入标准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CMOS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设置子界面。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设置日期和时间。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观察硬盘参数。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④ 设置软驱。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⑤ 退出子界面，保存设置。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7908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7910" name="Rectangle 6"/>
          <p:cNvSpPr>
            <a:spLocks noChangeArrowheads="1"/>
          </p:cNvSpPr>
          <p:nvPr/>
        </p:nvSpPr>
        <p:spPr bwMode="auto">
          <a:xfrm>
            <a:off x="1779588" y="285750"/>
            <a:ext cx="8393113" cy="7188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实训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　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设置</a:t>
            </a:r>
            <a:endParaRPr kumimoji="0" lang="zh-CN" altLang="en-US" sz="4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Franklin Gothic Medium" panose="020b06030201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8930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8926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）设置启动顺序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进入启动顺序设置子界面。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改变现有启动顺序。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退出子界面，保存设置。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6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）设置密码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选择密码设置选项。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输入密码（两次），并用笔记下密码。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退出子界面，保存设置。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④ 退出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设置程序，并重新开机，观察新设置密码是否生效。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⑤ 取消所设置密码。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7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设置密码时，一定要记住密码，否则可能造成无法开机。在结束实训时，取消所设置密码，以便后续其他实训能顺利进入。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8932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8933" name="Rectangle 5"/>
          <p:cNvSpPr>
            <a:spLocks noChangeArrowheads="1"/>
          </p:cNvSpPr>
          <p:nvPr/>
        </p:nvSpPr>
        <p:spPr bwMode="auto">
          <a:xfrm>
            <a:off x="1779588" y="266700"/>
            <a:ext cx="8393113" cy="7188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实训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　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设置</a:t>
            </a:r>
            <a:endParaRPr kumimoji="0" lang="zh-CN" altLang="en-US" sz="4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Franklin Gothic Medium" panose="020b06030201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9954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297751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7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）载入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缺省设置。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8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）加载出厂设置。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9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）尝试不保存设置而退出主界面。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10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）参照相关参考资料，尝试其他项目的设置。在项目的设置过程中，注意先理解项目的含义再予以设置，否则可能造成系统无法正常启动或正常工作。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9956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9958" name="Rectangle 6"/>
          <p:cNvSpPr>
            <a:spLocks noChangeArrowheads="1"/>
          </p:cNvSpPr>
          <p:nvPr/>
        </p:nvSpPr>
        <p:spPr bwMode="auto">
          <a:xfrm>
            <a:off x="1779588" y="266700"/>
            <a:ext cx="8393113" cy="7188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实训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　</a:t>
            </a:r>
            <a:r>
              <a:rPr kumimoji="0" lang="en-US" altLang="zh-CN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rPr>
              <a:t>设置</a:t>
            </a:r>
            <a:endParaRPr kumimoji="0" lang="zh-CN" altLang="en-US" sz="48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Franklin Gothic Medium" panose="020b060302010202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0978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534670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实训任务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）熟悉硬盘分区与格式化。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）掌握常见的磁盘工具的使用方法。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）学会创建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启动盘，并用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启动系统。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）学会使用最基本的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命令。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2.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实训条件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）每小组一台可正常运行的微机（有软驱和光驱）。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）每小组一张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启动盘（其中含有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FDISK.EXE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和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Format.EXE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、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SYS.EXE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三个文件）。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）每小组一张可启动系统的光盘。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0979" name="Rectangle 3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硬盘的分区与格式化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30980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2002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508825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3.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实训步骤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）开机进入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设置程序，将开机顺序设置为：软驱→硬盘→光驱。退出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BIOS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设置程序。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）用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启动系统。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将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启动盘插入软驱。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重新开机，等待启动系统。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用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DIR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命令查看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系统盘中的文件。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）启动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FDISK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，了解其功能。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输入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FDISK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并回车，启动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FDISK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仔细观察界面，了解各项目的功能。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尝试选择项目和退出项目的方法。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2004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2006" name="Rectangle 6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硬盘的分区与格式化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3026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72186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）观察硬盘的现有分区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选择相应选项。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观察本机硬盘的分区情况，并作好记录。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）删除现有硬盘分区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选择相应选项。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逐一删除本机硬盘中的所有分区。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6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）建立分区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拟出分区方案。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按方案分区。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设置活动分区。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3028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3030" name="Rectangle 6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硬盘的分区与格式化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4050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396557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7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）重新启动计算机，使分区生效。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确认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系统盘仍在软驱中，仍然用该盘启动系统。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关机并重新开机，等待系统启动。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再次启动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FDISK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，并查看分区是否生效。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8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）格式化硬盘 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在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提示字符后输入：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Format C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：，即用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Format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命令格式化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区。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按提示输入 </a:t>
            </a:r>
            <a:r>
              <a:rPr kumimoji="0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Y</a:t>
            </a: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并回车。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等待格式化，并在格式化结束时认真阅读格式化信息。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④用同样的方法格式化其他分区。</a:t>
            </a: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4052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4054" name="Rectangle 6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硬盘的分区与格式化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5074" name="Rectangle 2"/>
          <p:cNvSpPr>
            <a:spLocks noGrp="1" noChangeArrowheads="1"/>
          </p:cNvSpPr>
          <p:nvPr>
            <p:ph idx="1"/>
          </p:nvPr>
        </p:nvSpPr>
        <p:spPr>
          <a:xfrm>
            <a:off x="1866900" y="1187450"/>
            <a:ext cx="8388350" cy="461454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9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）为硬盘安装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使用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SYS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：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命令，在硬盘的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区中安装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用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DIR 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：∕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A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命令，查看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区中的文件。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10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）以硬盘启动系统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① 将软盘取出，确保软驱中无软盘。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② 重新关机并开机。 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③ 等待系统从 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盘启动。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）尝试制作软盘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DOS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启动盘。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）尝试用光盘启动并格式化硬盘。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5076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35078" name="Rectangle 6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　硬盘的分区与格式化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659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800225" y="3951288"/>
            <a:ext cx="8867775" cy="561975"/>
          </a:xfrm>
        </p:spPr>
        <p:txBody>
          <a:bodyPr vert="horz" wrap="square" lIns="91440" tIns="45720" rIns="91440" bIns="45720" numCol="1" anchor="b" anchorCtr="0" compatLnSpc="1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第四章 操作系统及应用软件的安装</a:t>
            </a:r>
            <a:r>
              <a:rPr kumimoji="0" lang="zh-CN" altLang="en-US" sz="3600" b="0" i="0" u="none" strike="noStrike" kern="0" cap="none" spc="0" normalizeH="0" baseline="0" noProof="0" smtClean="0">
                <a:ln>
                  <a:noFill/>
                </a:ln>
                <a:solidFill>
                  <a:schemeClr val="bg2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 </a:t>
            </a:r>
            <a:endParaRPr kumimoji="0" lang="zh-CN" altLang="en-US" sz="3600" b="0" i="0" u="none" strike="noStrike" kern="0" cap="none" spc="0" normalizeH="0" baseline="0" noProof="0" smtClean="0">
              <a:ln>
                <a:noFill/>
              </a:ln>
              <a:solidFill>
                <a:schemeClr val="bg2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j-cs"/>
            </a:endParaRPr>
          </a:p>
        </p:txBody>
      </p:sp>
      <p:sp>
        <p:nvSpPr>
          <p:cNvPr id="164659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924050" y="4957763"/>
            <a:ext cx="7861300" cy="45720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r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学习指导与实训（第</a:t>
            </a:r>
            <a:r>
              <a:rPr kumimoji="0" lang="en-US" altLang="zh-CN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2</a:t>
            </a:r>
            <a:r>
              <a:rPr kumimoji="0" lang="zh-CN" altLang="en-US" sz="28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黑体" panose="02010609060101010101" pitchFamily="2" charset="-122"/>
                <a:cs typeface="+mn-cs"/>
              </a:rPr>
              <a:t>版）</a:t>
            </a:r>
            <a:endParaRPr kumimoji="0" lang="zh-CN" altLang="en-US" sz="2800" b="1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0738" name="Rectangle 2"/>
          <p:cNvSpPr>
            <a:spLocks noGrp="1" noChangeArrowheads="1"/>
          </p:cNvSpPr>
          <p:nvPr>
            <p:ph type="title"/>
          </p:nvPr>
        </p:nvSpPr>
        <p:spPr>
          <a:xfrm>
            <a:off x="2343150" y="323850"/>
            <a:ext cx="754063" cy="594423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1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全新安装</a:t>
            </a:r>
            <a:r>
              <a:rPr kumimoji="0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XP</a:t>
            </a: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单操作系统 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0739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0740" name="Text Box 4"/>
          <p:cNvSpPr txBox="1">
            <a:spLocks noChangeArrowheads="1"/>
          </p:cNvSpPr>
          <p:nvPr/>
        </p:nvSpPr>
        <p:spPr bwMode="auto">
          <a:xfrm>
            <a:off x="9944100" y="2171700"/>
            <a:ext cx="438150" cy="1568450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0741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0742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pSp>
        <p:nvGrpSpPr>
          <p:cNvPr id="4103" name="Group 27"/>
          <p:cNvGrpSpPr/>
          <p:nvPr/>
        </p:nvGrpSpPr>
        <p:grpSpPr>
          <a:xfrm>
            <a:off x="4195763" y="266700"/>
            <a:ext cx="4019550" cy="6591300"/>
            <a:chOff x="3758" y="5028"/>
            <a:chExt cx="2880" cy="7020"/>
          </a:xfrm>
        </p:grpSpPr>
        <p:sp>
          <p:nvSpPr>
            <p:cNvPr id="2420764" name="Text Box 28"/>
            <p:cNvSpPr txBox="1">
              <a:spLocks noChangeArrowheads="1"/>
            </p:cNvSpPr>
            <p:nvPr/>
          </p:nvSpPr>
          <p:spPr bwMode="auto">
            <a:xfrm>
              <a:off x="4118" y="5028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快速格式化</a:t>
              </a:r>
              <a:r>
                <a:rPr kumimoji="0" lang="en-US" altLang="zh-CN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C</a:t>
              </a: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盘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65" name="Text Box 29"/>
            <p:cNvSpPr txBox="1">
              <a:spLocks noChangeArrowheads="1"/>
            </p:cNvSpPr>
            <p:nvPr/>
          </p:nvSpPr>
          <p:spPr bwMode="auto">
            <a:xfrm>
              <a:off x="3758" y="5808"/>
              <a:ext cx="288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设置</a:t>
              </a:r>
              <a:r>
                <a:rPr kumimoji="0" lang="en-US" altLang="zh-CN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CDROM</a:t>
              </a: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为启动优先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66" name="Text Box 30"/>
            <p:cNvSpPr txBox="1">
              <a:spLocks noChangeArrowheads="1"/>
            </p:cNvSpPr>
            <p:nvPr/>
          </p:nvSpPr>
          <p:spPr bwMode="auto">
            <a:xfrm>
              <a:off x="4118" y="6588"/>
              <a:ext cx="234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光驱启动、接受许可协议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67" name="Text Box 31"/>
            <p:cNvSpPr txBox="1">
              <a:spLocks noChangeArrowheads="1"/>
            </p:cNvSpPr>
            <p:nvPr/>
          </p:nvSpPr>
          <p:spPr bwMode="auto">
            <a:xfrm>
              <a:off x="4118" y="7368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选择系统安装分区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68" name="Text Box 32"/>
            <p:cNvSpPr txBox="1">
              <a:spLocks noChangeArrowheads="1"/>
            </p:cNvSpPr>
            <p:nvPr/>
          </p:nvSpPr>
          <p:spPr bwMode="auto">
            <a:xfrm>
              <a:off x="4118" y="8148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选择文件系统格式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69" name="Text Box 33"/>
            <p:cNvSpPr txBox="1">
              <a:spLocks noChangeArrowheads="1"/>
            </p:cNvSpPr>
            <p:nvPr/>
          </p:nvSpPr>
          <p:spPr bwMode="auto">
            <a:xfrm>
              <a:off x="4118" y="8928"/>
              <a:ext cx="216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向硬盘复制系统文件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70" name="Text Box 34"/>
            <p:cNvSpPr txBox="1">
              <a:spLocks noChangeArrowheads="1"/>
            </p:cNvSpPr>
            <p:nvPr/>
          </p:nvSpPr>
          <p:spPr bwMode="auto">
            <a:xfrm>
              <a:off x="4118" y="9708"/>
              <a:ext cx="234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设备安装及区域语言设置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71" name="Text Box 35"/>
            <p:cNvSpPr txBox="1">
              <a:spLocks noChangeArrowheads="1"/>
            </p:cNvSpPr>
            <p:nvPr/>
          </p:nvSpPr>
          <p:spPr bwMode="auto">
            <a:xfrm>
              <a:off x="4298" y="10488"/>
              <a:ext cx="1800" cy="78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输入姓名、单位、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序列号、密码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72" name="Text Box 36"/>
            <p:cNvSpPr txBox="1">
              <a:spLocks noChangeArrowheads="1"/>
            </p:cNvSpPr>
            <p:nvPr/>
          </p:nvSpPr>
          <p:spPr bwMode="auto">
            <a:xfrm>
              <a:off x="4118" y="11580"/>
              <a:ext cx="2340" cy="468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网络安装及设置网络连接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0773" name="Line 37"/>
            <p:cNvSpPr>
              <a:spLocks noChangeShapeType="1"/>
            </p:cNvSpPr>
            <p:nvPr/>
          </p:nvSpPr>
          <p:spPr bwMode="auto">
            <a:xfrm flipH="1">
              <a:off x="5198" y="627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4" name="Line 38"/>
            <p:cNvSpPr>
              <a:spLocks noChangeShapeType="1"/>
            </p:cNvSpPr>
            <p:nvPr/>
          </p:nvSpPr>
          <p:spPr bwMode="auto">
            <a:xfrm flipH="1">
              <a:off x="5198" y="549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5" name="Line 39"/>
            <p:cNvSpPr>
              <a:spLocks noChangeShapeType="1"/>
            </p:cNvSpPr>
            <p:nvPr/>
          </p:nvSpPr>
          <p:spPr bwMode="auto">
            <a:xfrm flipH="1">
              <a:off x="5198" y="705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6" name="Line 40"/>
            <p:cNvSpPr>
              <a:spLocks noChangeShapeType="1"/>
            </p:cNvSpPr>
            <p:nvPr/>
          </p:nvSpPr>
          <p:spPr bwMode="auto">
            <a:xfrm flipH="1">
              <a:off x="5198" y="783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7" name="Line 41"/>
            <p:cNvSpPr>
              <a:spLocks noChangeShapeType="1"/>
            </p:cNvSpPr>
            <p:nvPr/>
          </p:nvSpPr>
          <p:spPr bwMode="auto">
            <a:xfrm flipH="1">
              <a:off x="5198" y="861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8" name="Line 42"/>
            <p:cNvSpPr>
              <a:spLocks noChangeShapeType="1"/>
            </p:cNvSpPr>
            <p:nvPr/>
          </p:nvSpPr>
          <p:spPr bwMode="auto">
            <a:xfrm flipH="1">
              <a:off x="5198" y="939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79" name="Line 43"/>
            <p:cNvSpPr>
              <a:spLocks noChangeShapeType="1"/>
            </p:cNvSpPr>
            <p:nvPr/>
          </p:nvSpPr>
          <p:spPr bwMode="auto">
            <a:xfrm flipH="1">
              <a:off x="5198" y="10176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0780" name="Line 44"/>
            <p:cNvSpPr>
              <a:spLocks noChangeShapeType="1"/>
            </p:cNvSpPr>
            <p:nvPr/>
          </p:nvSpPr>
          <p:spPr bwMode="auto">
            <a:xfrm flipH="1">
              <a:off x="5198" y="11268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>
    <p:zoom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245" name="Rectangle 5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2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安装驱动程序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314321" name="Rectangle 81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377" name="Text Box 137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314378" name="Rectangle 138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420" name="Rectangle 180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568" name="Rectangle 328"/>
          <p:cNvSpPr>
            <a:spLocks noChangeArrowheads="1"/>
          </p:cNvSpPr>
          <p:nvPr/>
        </p:nvSpPr>
        <p:spPr bwMode="auto">
          <a:xfrm>
            <a:off x="1524000" y="230981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314651" name="Rectangle 411"/>
          <p:cNvSpPr>
            <a:spLocks noChangeArrowheads="1"/>
          </p:cNvSpPr>
          <p:nvPr/>
        </p:nvSpPr>
        <p:spPr bwMode="auto">
          <a:xfrm>
            <a:off x="1524000" y="2833688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aphicFrame>
        <p:nvGraphicFramePr>
          <p:cNvPr id="2314690" name="Group 450"/>
          <p:cNvGraphicFramePr>
            <a:graphicFrameLocks noGrp="1"/>
          </p:cNvGraphicFramePr>
          <p:nvPr/>
        </p:nvGraphicFramePr>
        <p:xfrm>
          <a:off x="3275013" y="1970088"/>
          <a:ext cx="5794375" cy="2803526"/>
        </p:xfrm>
        <a:graphic>
          <a:graphicData uri="http://schemas.openxmlformats.org/drawingml/2006/table">
            <a:tbl>
              <a:tblPr/>
              <a:tblGrid>
                <a:gridCol w="1666875"/>
                <a:gridCol w="4127500"/>
              </a:tblGrid>
              <a:tr h="7794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驱动程序的作用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保证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BIOS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不支持的设备能够正常运行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124460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驱动程序的获取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三种方法：操作系统中的驱动程序；硬件附带驱动程序光盘；通过网络下载驱动程序。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7794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驱动程序的安装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主板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-&gt;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各种板卡</a:t>
                      </a:r>
                      <a:r>
                        <a:rPr kumimoji="0" lang="en-US" altLang="zh-CN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-&gt;</a:t>
                      </a:r>
                      <a:r>
                        <a:rPr kumimoji="0" lang="zh-CN" alt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Times New Roman" panose="02020603050405020304" pitchFamily="18" charset="0"/>
                        </a:rPr>
                        <a:t>外设</a:t>
                      </a:r>
                      <a:endParaRPr kumimoji="0" lang="zh-CN" alt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2075" marR="92075" marT="46038" marB="46038" horzOverflow="overflow"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17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8393113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知识点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3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j-cs"/>
              </a:rPr>
              <a:t>：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应用软件的安装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21763" name="Rectangle 3"/>
          <p:cNvSpPr>
            <a:spLocks noChangeArrowheads="1"/>
          </p:cNvSpPr>
          <p:nvPr/>
        </p:nvSpPr>
        <p:spPr bwMode="auto">
          <a:xfrm>
            <a:off x="1524000" y="2651125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64" name="Text Box 4"/>
          <p:cNvSpPr txBox="1">
            <a:spLocks noChangeArrowheads="1"/>
          </p:cNvSpPr>
          <p:nvPr/>
        </p:nvSpPr>
        <p:spPr bwMode="auto">
          <a:xfrm>
            <a:off x="1524000" y="632460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知 识 要 点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21765" name="Rectangle 5"/>
          <p:cNvSpPr>
            <a:spLocks noChangeArrowheads="1"/>
          </p:cNvSpPr>
          <p:nvPr/>
        </p:nvSpPr>
        <p:spPr bwMode="auto">
          <a:xfrm>
            <a:off x="1524000" y="26971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66" name="Rectangle 6"/>
          <p:cNvSpPr>
            <a:spLocks noChangeArrowheads="1"/>
          </p:cNvSpPr>
          <p:nvPr/>
        </p:nvSpPr>
        <p:spPr bwMode="auto">
          <a:xfrm>
            <a:off x="1524000" y="235426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sp>
        <p:nvSpPr>
          <p:cNvPr id="2421787" name="Rectangle 27"/>
          <p:cNvSpPr>
            <a:spLocks noChangeArrowheads="1"/>
          </p:cNvSpPr>
          <p:nvPr/>
        </p:nvSpPr>
        <p:spPr bwMode="auto">
          <a:xfrm>
            <a:off x="1524000" y="2195513"/>
            <a:ext cx="311150" cy="368300"/>
          </a:xfrm>
          <a:prstGeom prst="rect">
            <a:avLst/>
          </a:prstGeom>
          <a:solidFill>
            <a:srgbClr val="FFFF99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lIns="92075" tIns="46038" rIns="92075" bIns="46038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Franklin Gothic Medium" panose="020b0603020102020204" pitchFamily="34" charset="0"/>
            </a:endParaRPr>
          </a:p>
        </p:txBody>
      </p:sp>
      <p:grpSp>
        <p:nvGrpSpPr>
          <p:cNvPr id="6152" name="Group 87"/>
          <p:cNvGrpSpPr/>
          <p:nvPr/>
        </p:nvGrpSpPr>
        <p:grpSpPr>
          <a:xfrm>
            <a:off x="3948113" y="1017588"/>
            <a:ext cx="4457700" cy="4999037"/>
            <a:chOff x="3578" y="4872"/>
            <a:chExt cx="3600" cy="4992"/>
          </a:xfrm>
        </p:grpSpPr>
        <p:sp>
          <p:nvSpPr>
            <p:cNvPr id="2421848" name="Text Box 88"/>
            <p:cNvSpPr txBox="1">
              <a:spLocks noChangeArrowheads="1"/>
            </p:cNvSpPr>
            <p:nvPr/>
          </p:nvSpPr>
          <p:spPr bwMode="auto">
            <a:xfrm>
              <a:off x="4118" y="4872"/>
              <a:ext cx="2520" cy="78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运行安装程序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en-US" altLang="zh-CN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Setup.exe</a:t>
              </a: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或者</a:t>
              </a:r>
              <a:r>
                <a:rPr kumimoji="0" lang="en-US" altLang="zh-CN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Install.exe</a:t>
              </a:r>
              <a:endParaRPr kumimoji="0" lang="en-US" altLang="zh-CN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1849" name="Text Box 89"/>
            <p:cNvSpPr txBox="1">
              <a:spLocks noChangeArrowheads="1"/>
            </p:cNvSpPr>
            <p:nvPr/>
          </p:nvSpPr>
          <p:spPr bwMode="auto">
            <a:xfrm>
              <a:off x="4118" y="5964"/>
              <a:ext cx="2520" cy="780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填写用户名、缩写、单位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接受最终用户许可协议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1850" name="Text Box 90"/>
            <p:cNvSpPr txBox="1">
              <a:spLocks noChangeArrowheads="1"/>
            </p:cNvSpPr>
            <p:nvPr/>
          </p:nvSpPr>
          <p:spPr bwMode="auto">
            <a:xfrm>
              <a:off x="3758" y="7056"/>
              <a:ext cx="3420" cy="1092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选择安装路径：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默认安装路径：</a:t>
              </a:r>
              <a:r>
                <a:rPr kumimoji="0" lang="en-US" altLang="zh-CN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C:\Program Files\......</a:t>
              </a:r>
              <a:endParaRPr kumimoji="0" lang="en-US" altLang="zh-CN" sz="1800" b="0" kern="1200" cap="none" spc="0" normalizeH="0" baseline="0" noProof="0" smtClean="0">
                <a:solidFill>
                  <a:schemeClr val="bg2"/>
                </a:solidFill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点击“浏览”，选择其他的安装位置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1851" name="Text Box 91"/>
            <p:cNvSpPr txBox="1">
              <a:spLocks noChangeArrowheads="1"/>
            </p:cNvSpPr>
            <p:nvPr/>
          </p:nvSpPr>
          <p:spPr bwMode="auto">
            <a:xfrm>
              <a:off x="3578" y="8460"/>
              <a:ext cx="3600" cy="1404"/>
            </a:xfrm>
            <a:prstGeom prst="rect">
              <a:avLst/>
            </a:prstGeom>
            <a:solidFill>
              <a:srgbClr val="FFFF99"/>
            </a:solidFill>
            <a:ln w="9525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rPr>
                <a:t>选择安装类型：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endParaRPr>
            </a:p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典型安装（系统自动安装常用选项）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完全安装（所有组件都安装到电脑）</a:t>
              </a:r>
              <a:endParaRPr kumimoji="0" lang="zh-CN" altLang="en-US" sz="1800" b="0" kern="1200" cap="none" spc="0" normalizeH="0" baseline="0" noProof="0" smtClean="0">
                <a:solidFill>
                  <a:schemeClr val="bg2"/>
                </a:solidFill>
                <a:latin typeface="Arial" pitchFamily="34" charset="0"/>
                <a:ea typeface="宋体" panose="02010600030101010101" pitchFamily="2" charset="-122"/>
                <a:cs typeface="+mn-cs"/>
              </a:endParaRPr>
            </a:p>
            <a:p>
              <a:pPr marR="0" algn="just" defTabSz="914400">
                <a:buClrTx/>
                <a:buSzTx/>
                <a:buFontTx/>
                <a:buNone/>
                <a:defRPr/>
              </a:pPr>
              <a:r>
                <a:rPr kumimoji="0" lang="zh-CN" altLang="en-US" sz="1800" b="0" kern="1200" cap="none" spc="0" normalizeH="0" baseline="0" noProof="0" smtClean="0">
                  <a:solidFill>
                    <a:schemeClr val="bg2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rPr>
                <a:t>自定义安装（用户根据需要选择安装项目）</a:t>
              </a:r>
              <a:endParaRPr kumimoji="0" lang="zh-CN" altLang="en-US" sz="1800" kern="1200" cap="none" spc="0" normalizeH="0" baseline="0" noProof="0" smtClean="0">
                <a:solidFill>
                  <a:schemeClr val="bg2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Franklin Gothic Medium" panose="020b0603020102020204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2421852" name="Line 92"/>
            <p:cNvSpPr>
              <a:spLocks noChangeShapeType="1"/>
            </p:cNvSpPr>
            <p:nvPr/>
          </p:nvSpPr>
          <p:spPr bwMode="auto">
            <a:xfrm flipH="1">
              <a:off x="5438" y="5632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1853" name="Line 93"/>
            <p:cNvSpPr>
              <a:spLocks noChangeShapeType="1"/>
            </p:cNvSpPr>
            <p:nvPr/>
          </p:nvSpPr>
          <p:spPr bwMode="auto">
            <a:xfrm flipH="1">
              <a:off x="5378" y="6744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  <p:sp>
          <p:nvSpPr>
            <p:cNvPr id="2421854" name="Line 94"/>
            <p:cNvSpPr>
              <a:spLocks noChangeShapeType="1"/>
            </p:cNvSpPr>
            <p:nvPr/>
          </p:nvSpPr>
          <p:spPr bwMode="auto">
            <a:xfrm flipH="1">
              <a:off x="5378" y="8148"/>
              <a:ext cx="0" cy="312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Franklin Gothic Medium" panose="020b0603020102020204" pitchFamily="34" charset="0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>
    <p:zoom/>
  </p:transition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0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8400" y="608400"/>
            <a:ext cx="10969200" cy="718820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实训  安装</a:t>
            </a:r>
            <a:r>
              <a:rPr kumimoji="0" lang="en-US" altLang="zh-CN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Windows</a:t>
            </a:r>
            <a:r>
              <a:rPr kumimoji="0" lang="zh-CN" altLang="en-US" sz="48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j-lt"/>
                <a:ea typeface="宋体" panose="02010600030101010101" pitchFamily="2" charset="-122"/>
                <a:cs typeface="+mj-cs"/>
              </a:rPr>
              <a:t>操作系统 </a:t>
            </a:r>
            <a:endParaRPr kumimoji="0" lang="zh-CN" altLang="en-US" sz="48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j-lt"/>
              <a:ea typeface="宋体" panose="02010600030101010101" pitchFamily="2" charset="-122"/>
              <a:cs typeface="+mj-cs"/>
            </a:endParaRPr>
          </a:p>
        </p:txBody>
      </p:sp>
      <p:sp>
        <p:nvSpPr>
          <p:cNvPr id="2410499" name="Rectangle 3"/>
          <p:cNvSpPr>
            <a:spLocks noGrp="1" noChangeArrowheads="1"/>
          </p:cNvSpPr>
          <p:nvPr>
            <p:ph idx="1"/>
          </p:nvPr>
        </p:nvSpPr>
        <p:spPr>
          <a:xfrm>
            <a:off x="1905000" y="1225550"/>
            <a:ext cx="8388350" cy="4614545"/>
          </a:xfrm>
        </p:spPr>
        <p:txBody>
          <a:bodyPr vert="horz" wrap="square" lIns="91440" tIns="45720" rIns="91440" bIns="45720" numCol="1" anchor="t" anchorCtr="0" compatLnSpc="1">
            <a:spAutoFit/>
          </a:bodyPr>
          <a:lstStyle/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1.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实训任务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）能熟练安装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WindowsXP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操作系统。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）掌握安装常用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Windows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操作系统的一般方法。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2.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实训条件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）每小组一台可正常运行的微机（有光驱）。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2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）每小组一张可启动系统的光盘。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3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）每小组一张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WindowsXP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系统光盘。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4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）每小组一张其他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Windows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系统光盘，如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Windows98∕2000∕Me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  <a:p>
            <a:pPr marL="460375" marR="0" lvl="0" indent="-460375" algn="l" defTabSz="914400" rtl="0" eaLnBrk="1" fontAlgn="base" latinLnBrk="0" hangingPunct="1">
              <a:lnSpc>
                <a:spcPct val="85000"/>
              </a:lnSpc>
              <a:spcBef>
                <a:spcPct val="25000"/>
              </a:spcBef>
              <a:spcAft>
                <a:spcPct val="0"/>
              </a:spcAft>
              <a:buClr>
                <a:schemeClr val="tx2"/>
              </a:buClr>
              <a:buSzTx/>
              <a:buFont typeface="Wingdings" panose="05000000000000000000" pitchFamily="2" charset="2"/>
              <a:buBlip>
                <a:blip r:embed="rId2"/>
              </a:buBlip>
              <a:defRPr/>
            </a:pP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5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）包含有</a:t>
            </a:r>
            <a:r>
              <a:rPr kumimoji="0" lang="en-US" altLang="zh-CN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PartitionMagic</a:t>
            </a:r>
            <a:r>
              <a:rPr kumimoji="0" lang="zh-CN" altLang="en-US" sz="2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+mn-lt"/>
                <a:ea typeface="宋体" panose="02010600030101010101" pitchFamily="2" charset="-122"/>
                <a:cs typeface="+mn-cs"/>
              </a:rPr>
              <a:t>硬盘调整工具的光盘。</a:t>
            </a:r>
            <a:endParaRPr kumimoji="0" lang="zh-CN" altLang="en-US" sz="28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410500" name="Text Box 4"/>
          <p:cNvSpPr txBox="1">
            <a:spLocks noChangeArrowheads="1"/>
          </p:cNvSpPr>
          <p:nvPr/>
        </p:nvSpPr>
        <p:spPr bwMode="auto">
          <a:xfrm>
            <a:off x="1524000" y="6229350"/>
            <a:ext cx="9144000" cy="460375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  <a:headEnd type="none" w="sm" len="sm"/>
            <a:tailEnd type="none" w="sm" len="sm"/>
          </a:ln>
          <a:effectLst/>
        </p:spPr>
        <p:txBody>
          <a:bodyPr lIns="92075" tIns="46038" rIns="92075" bIns="4603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Tx/>
              <a:buNone/>
              <a:defRPr/>
            </a:pPr>
            <a:r>
              <a:rPr kumimoji="0" lang="zh-CN" altLang="en-US" sz="2400" b="0" kern="1200" cap="none" spc="0" normalizeH="0" baseline="0" noProof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本 章 实 训</a:t>
            </a:r>
            <a:endParaRPr kumimoji="0" lang="zh-CN" altLang="en-US" sz="2400" b="0" kern="1200" cap="none" spc="0" normalizeH="0" baseline="0" noProof="0" smtClean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zoom/>
  </p:transition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https://d.book118.com/098057074112006026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242</Paragraphs>
  <Slides>41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52">
      <vt:lpstr>Arial</vt:lpstr>
      <vt:lpstr>Calibri</vt:lpstr>
      <vt:lpstr>微软雅黑</vt:lpstr>
      <vt:lpstr>Wingdings</vt:lpstr>
      <vt:lpstr>黑体</vt:lpstr>
      <vt:lpstr>Calibri Light</vt:lpstr>
      <vt:lpstr>Times New Roman</vt:lpstr>
      <vt:lpstr>宋体</vt:lpstr>
      <vt:lpstr>Franklin Gothic Medium</vt:lpstr>
      <vt:lpstr>Verdana</vt:lpstr>
      <vt:lpstr>Office Theme</vt:lpstr>
      <vt:lpstr>第一章 计算机的硬件系统</vt:lpstr>
      <vt:lpstr>知识点1：计算机系统组成</vt:lpstr>
      <vt:lpstr>知识点2：主板的插槽及分类 </vt:lpstr>
      <vt:lpstr>知识点3：CPU工作原理及性能指标 </vt:lpstr>
      <vt:lpstr>知识点4：内存的分类及性能指标 </vt:lpstr>
      <vt:lpstr>知识点5： 显卡及显示器的分类及性能指标 </vt:lpstr>
      <vt:lpstr>知识点6：声卡和音箱 </vt:lpstr>
      <vt:lpstr>知识点7：硬盘和光盘参数 </vt:lpstr>
      <vt:lpstr>知识点8：网卡参数 </vt:lpstr>
      <vt:lpstr>知识点9：键盘和鼠标参数 </vt:lpstr>
      <vt:lpstr>实训：微机硬件市场调查</vt:lpstr>
      <vt:lpstr>实训：微机硬件市场调查</vt:lpstr>
      <vt:lpstr>实训：微机硬件市场调查</vt:lpstr>
      <vt:lpstr>第二章 硬件装机实战</vt:lpstr>
      <vt:lpstr>知识点1：装机前的准备工作 </vt:lpstr>
      <vt:lpstr>知识点2：组装硬件系统（以立式ATX机箱为例） </vt:lpstr>
      <vt:lpstr>实训：拆装主机箱 </vt:lpstr>
      <vt:lpstr>实训：拆装主机箱 </vt:lpstr>
      <vt:lpstr>实训：拆装主机箱 </vt:lpstr>
      <vt:lpstr>第三章 实用BIOS设置与硬盘分区 </vt:lpstr>
      <vt:lpstr>知识点1：BIOS基本知识 </vt:lpstr>
      <vt:lpstr>知识点2：CMOS与BIOS区别 </vt:lpstr>
      <vt:lpstr>知识点3： BIOS设置 </vt:lpstr>
      <vt:lpstr>知识点4：硬盘分区 </vt:lpstr>
      <vt:lpstr>知识点5：使用Fdisk分区的步骤 </vt:lpstr>
      <vt:lpstr>实训1　BIOS设置</vt:lpstr>
      <vt:lpstr>PowerPoint Presentation</vt:lpstr>
      <vt:lpstr>PowerPoint Presentation</vt:lpstr>
      <vt:lpstr>PowerPoint Presentation</vt:lpstr>
      <vt:lpstr>PowerPoint Presentation</vt:lpstr>
      <vt:lpstr>实训2　硬盘的分区与格式化</vt:lpstr>
      <vt:lpstr>实训2　硬盘的分区与格式化</vt:lpstr>
      <vt:lpstr>实训2　硬盘的分区与格式化</vt:lpstr>
      <vt:lpstr>实训2　硬盘的分区与格式化</vt:lpstr>
      <vt:lpstr>实训2　硬盘的分区与格式化</vt:lpstr>
      <vt:lpstr>第四章 操作系统及应用软件的安装 </vt:lpstr>
      <vt:lpstr>知识点1：全新安装XP单操作系统 </vt:lpstr>
      <vt:lpstr>知识点2：安装驱动程序 </vt:lpstr>
      <vt:lpstr>知识点3：应用软件的安装 </vt:lpstr>
      <vt:lpstr>实训  安装Windows操作系统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2024-09-04T02:42:02.487</cp:lastPrinted>
  <dcterms:created xsi:type="dcterms:W3CDTF">2024-09-03T18:42:02Z</dcterms:created>
  <dcterms:modified xsi:type="dcterms:W3CDTF">2024-09-03T18:42:05Z</dcterms:modified>
</cp:coreProperties>
</file>