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URWULU+MS-UIGothic"/>
      <p:regular r:id="rId16"/>
    </p:embeddedFont>
    <p:embeddedFont>
      <p:font typeface="VTWQFJ+PVNAEE+ArialMT"/>
      <p:regular r:id="rId17"/>
    </p:embeddedFont>
    <p:embeddedFont>
      <p:font typeface="LABUAQ+VQPQTE+MicrosoftYaHei-Bold"/>
      <p:regular r:id="rId18"/>
    </p:embeddedFont>
    <p:embeddedFont>
      <p:font typeface="SOPDAW+LWWWIH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C245E-3D94-4A14-8DC0-8A7F26A2B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45224-8329-4025-9780-D42F13538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F145E-278F-4D53-BBE9-699A05992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F5102-90BD-4556-80A9-BAAF22446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07B5FD-986D-41BF-9755-C35B07A70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AC8E37-B192-40CA-BEB2-A2114ADDE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199EC5-3A5B-4A19-9792-810A4AAAD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BA3ADC-7CA0-4D6F-9202-7C8AD3D8AE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FC249-E0A6-4EAB-95A1-A1EB28FD2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E8D1E-C6A5-4A8B-8C0C-4E008935C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1563C5-96A0-4D29-B09F-38CB11DE6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63044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2" cy="44735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URWULU+MS-UIGothic"/>
                <a:cs typeface="URWULU+MS-UIGothic"/>
              </a:rPr>
              <a:t>部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编</a:t>
            </a:r>
            <a:r>
              <a:rPr sz="5150" spc="23">
                <a:solidFill>
                  <a:srgbClr val="00B6FF"/>
                </a:solidFill>
                <a:latin typeface="URWULU+MS-UIGothic"/>
                <a:cs typeface="URWULU+MS-UIGothic"/>
              </a:rPr>
              <a:t>版一年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级</a:t>
            </a:r>
            <a:r>
              <a:rPr sz="5150" spc="25">
                <a:solidFill>
                  <a:srgbClr val="00B6FF"/>
                </a:solidFill>
                <a:latin typeface="URWULU+MS-UIGothic"/>
                <a:cs typeface="URWULU+MS-UIGothic"/>
              </a:rPr>
              <a:t>下学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URWULU+MS-UIGothic"/>
                <a:cs typeface="URWULU+MS-UIGothic"/>
              </a:rPr>
              <a:t>期道德与法治《我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URWULU+MS-UIGothic"/>
                <a:cs typeface="URWULU+MS-UIGothic"/>
              </a:rPr>
              <a:t>想和你</a:t>
            </a:r>
            <a:r>
              <a:rPr sz="5150" spc="20">
                <a:solidFill>
                  <a:srgbClr val="00B6FF"/>
                </a:solidFill>
                <a:latin typeface="SimSun"/>
                <a:cs typeface="SimSun"/>
              </a:rPr>
              <a:t>们</a:t>
            </a:r>
            <a:r>
              <a:rPr sz="5150" spc="25">
                <a:solidFill>
                  <a:srgbClr val="00B6FF"/>
                </a:solidFill>
                <a:latin typeface="URWULU+MS-UIGothic"/>
                <a:cs typeface="URWULU+MS-UIGothic"/>
              </a:rPr>
              <a:t>一起玩》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URWULU+MS-UIGothic"/>
                <a:cs typeface="URWUL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TWQFJ+PVNAEE+ArialMT"/>
                <a:cs typeface="VTWQFJ+PVNAE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2490691" cy="18814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TWQFJ+PVNAEE+ArialMT"/>
                <a:cs typeface="VTWQFJ+PVNAE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内容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TWQFJ+PVNAEE+ArialMT"/>
                <a:cs typeface="VTWQFJ+PVNAE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堂互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动环节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TWQFJ+PVNAEE+ArialMT"/>
                <a:cs typeface="VTWQFJ+PVNAE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URWULU+MS-UIGothic"/>
                <a:cs typeface="URWULU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99859" y="3590480"/>
            <a:ext cx="2185937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VTWQFJ+PVNAEE+ArialMT"/>
                <a:cs typeface="VTWQFJ+PVNAEE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0B6FF"/>
                </a:solidFill>
                <a:latin typeface="URWULU+MS-UIGothic"/>
                <a:cs typeface="URWULU+MS-UIGothic"/>
              </a:rPr>
              <a:t>与作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LABUAQ+VQPQTE+MicrosoftYaHei-Bold"/>
                <a:cs typeface="LABUAQ+VQPQTE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124450" y="3559476"/>
            <a:ext cx="2663952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800" spc="23">
                <a:solidFill>
                  <a:srgbClr val="00B6FF"/>
                </a:solidFill>
                <a:latin typeface="URWULU+MS-UIGothic"/>
                <a:cs typeface="URWULU+MS-UIGothic"/>
              </a:rPr>
              <a:t>程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800">
                <a:solidFill>
                  <a:srgbClr val="00B6FF"/>
                </a:solidFill>
                <a:latin typeface="URWULU+MS-UIGothic"/>
                <a:cs typeface="URWULU+MS-UIGothic"/>
              </a:rPr>
              <a:t>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程背景介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ABUAQ+VQPQTE+MicrosoftYaHei-Bold"/>
                <a:cs typeface="LABUAQ+VQPQT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ABUAQ+VQPQTE+MicrosoftYaHei-Bold"/>
                <a:cs typeface="LABUAQ+VQPQT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ABUAQ+VQPQTE+MicrosoftYaHei-Bold"/>
                <a:cs typeface="LABUAQ+VQPQT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URWULU+MS-UIGothic"/>
                <a:cs typeface="URWULU+MS-UIGothic"/>
              </a:rPr>
              <a:t>社交能力培养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URWULU+MS-UIGothic"/>
                <a:cs typeface="URWULU+MS-UIGothic"/>
              </a:rPr>
              <a:t>适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00B6FF"/>
                </a:solidFill>
                <a:latin typeface="URWULU+MS-UIGothic"/>
                <a:cs typeface="URWULU+MS-UIGothic"/>
              </a:rPr>
              <a:t>新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环</a:t>
            </a:r>
            <a:r>
              <a:rPr sz="2000">
                <a:solidFill>
                  <a:srgbClr val="00B6FF"/>
                </a:solidFill>
                <a:latin typeface="URWULU+MS-UIGothic"/>
                <a:cs typeface="URWULU+MS-UIGothic"/>
              </a:rPr>
              <a:t>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2000" spc="25">
                <a:solidFill>
                  <a:srgbClr val="00B6FF"/>
                </a:solidFill>
                <a:latin typeface="URWULU+MS-UIGothic"/>
                <a:cs typeface="URWULU+MS-UIGothic"/>
              </a:rPr>
              <a:t>程关</a:t>
            </a: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联</a:t>
            </a:r>
            <a:r>
              <a:rPr sz="2000">
                <a:solidFill>
                  <a:srgbClr val="00B6FF"/>
                </a:solidFill>
                <a:latin typeface="URWULU+MS-UIGothic"/>
                <a:cs typeface="URWULU+MS-UIGothic"/>
              </a:rPr>
              <a:t>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教学目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标阐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OPDAW+LWWWIH+MicrosoftYaHei"/>
                <a:cs typeface="SOPDAW+LWWWIH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OPDAW+LWWWIH+MicrosoftYaHei"/>
                <a:cs typeface="SOPDAW+LWWWIH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OPDAW+LWWWIH+MicrosoftYaHei"/>
                <a:cs typeface="SOPDAW+LWWWIH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OPDAW+LWWWIH+MicrosoftYaHei"/>
                <a:cs typeface="SOPDAW+LWWWIH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知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能力目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情感目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态</a:t>
            </a: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度目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LABUAQ+VQPQTE+MicrosoftYaHei-Bold"/>
                <a:cs typeface="LABUAQ+VQPQTE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URWULU+MS-UIGothic"/>
                <a:cs typeface="URWULU+MS-UIGothic"/>
              </a:rPr>
              <a:t>主</a:t>
            </a:r>
            <a:r>
              <a:rPr sz="3800" spc="23">
                <a:solidFill>
                  <a:srgbClr val="00B6FF"/>
                </a:solidFill>
                <a:latin typeface="SimSun"/>
                <a:cs typeface="SimSun"/>
              </a:rPr>
              <a:t>题</a:t>
            </a:r>
            <a:r>
              <a:rPr sz="3800" spc="25">
                <a:solidFill>
                  <a:srgbClr val="00B6FF"/>
                </a:solidFill>
                <a:latin typeface="URWULU+MS-UIGothic"/>
                <a:cs typeface="URWULU+MS-UIGothic"/>
              </a:rPr>
              <a:t>内容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讲</a:t>
            </a:r>
            <a:r>
              <a:rPr sz="3800">
                <a:solidFill>
                  <a:srgbClr val="00B6FF"/>
                </a:solidFill>
                <a:latin typeface="URWULU+MS-UIGothic"/>
                <a:cs typeface="URWULU+MS-UIGothic"/>
              </a:rPr>
              <a:t>解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ABUAQ+VQPQTE+MicrosoftYaHei-Bold"/>
                <a:cs typeface="LABUAQ+VQPQTE+MicrosoftYaHei-Bold"/>
              </a:rPr>
              <a:t>“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我想和你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们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一起玩</a:t>
            </a:r>
            <a:r>
              <a:rPr sz="3000">
                <a:solidFill>
                  <a:srgbClr val="00B6FF"/>
                </a:solidFill>
                <a:latin typeface="LABUAQ+VQPQTE+MicrosoftYaHei-Bold"/>
                <a:cs typeface="LABUAQ+VQPQTE+MicrosoftYaHei-Bold"/>
              </a:rPr>
              <a:t>”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的意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RWULU+MS-UIGothic"/>
                <a:cs typeface="URWULU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5">
                <a:solidFill>
                  <a:srgbClr val="00B6FF"/>
                </a:solidFill>
                <a:latin typeface="URWULU+MS-UIGothic"/>
                <a:cs typeface="URWULU+MS-UIGothic"/>
              </a:rPr>
              <a:t>同伴关系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RWULU+MS-UIGothic"/>
                <a:cs typeface="URWULU+MS-UIGothic"/>
              </a:rPr>
              <a:t>培养社交能力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URWULU+MS-UIGothic"/>
                <a:cs typeface="URWULU+MS-UIGothic"/>
              </a:rPr>
              <a:t>促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进</a:t>
            </a:r>
            <a:r>
              <a:rPr sz="2300" spc="23">
                <a:solidFill>
                  <a:srgbClr val="00B6FF"/>
                </a:solidFill>
                <a:latin typeface="URWULU+MS-UIGothic"/>
                <a:cs typeface="URWULU+MS-UIGothic"/>
              </a:rPr>
              <a:t>情感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300">
                <a:solidFill>
                  <a:srgbClr val="00B6FF"/>
                </a:solidFill>
                <a:latin typeface="URWULU+MS-UIGothic"/>
                <a:cs typeface="URWULU+MS-UIGothic"/>
              </a:rPr>
              <a:t>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如何建立良好的人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关系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RWULU+MS-UIGothic"/>
                <a:cs typeface="URWULU+MS-UIGothic"/>
              </a:rPr>
              <a:t>尊重他人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RWULU+MS-UIGothic"/>
                <a:cs typeface="URWULU+MS-UIGothic"/>
              </a:rPr>
              <a:t>善于沟通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乐</a:t>
            </a:r>
            <a:r>
              <a:rPr sz="2000" spc="25">
                <a:solidFill>
                  <a:srgbClr val="FFFFFF"/>
                </a:solidFill>
                <a:latin typeface="URWULU+MS-UIGothic"/>
                <a:cs typeface="URWULU+MS-UIGothic"/>
              </a:rPr>
              <a:t>于分享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URWULU+MS-UIGothic"/>
                <a:cs typeface="URWULU+MS-UIGothic"/>
              </a:rPr>
              <a:t>善于合作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1209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尊重他人的意愿和感受，</a:t>
            </a:r>
          </a:p>
          <a:p>
            <a:pPr marL="95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迫他人接受自己的</a:t>
            </a:r>
          </a:p>
          <a:p>
            <a:pPr marL="47624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想法或要求。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663315" y="4839708"/>
            <a:ext cx="2300287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学会表达自己的想法和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感受，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听他人的意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和看法，增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相互理解。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2675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愿意分享自己的玩具、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食物等物品，关心他人</a:t>
            </a:r>
          </a:p>
          <a:p>
            <a:pPr marL="285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的需要和感受。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懂得与他人合作完成任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或游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分工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作，共同达成目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分享与交流的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乐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趣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RWULU+MS-UIGothic"/>
                <a:cs typeface="URWULU+MS-UIGothic"/>
              </a:rPr>
              <a:t>分享快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RWULU+MS-UIGothic"/>
                <a:cs typeface="URWULU+MS-UIGothic"/>
              </a:rPr>
              <a:t>共同成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分享自己的玩具、食物等物品，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孩子体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到分享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来的快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足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感。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一起玩耍和交流，孩子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可以相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互学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、共同成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，提升自己的能力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见识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RWULU+MS-UIGothic"/>
                <a:cs typeface="URWULU+MS-UIGothic"/>
              </a:rPr>
              <a:t>交流心得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在玩耍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程中，孩子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可以交流彼此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的感受、心得和体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，增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相互了解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和友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谊</a:t>
            </a:r>
            <a:r>
              <a:rPr sz="1500">
                <a:solidFill>
                  <a:srgbClr val="FFFDFD"/>
                </a:solidFill>
                <a:latin typeface="URWULU+MS-UIGothic"/>
                <a:cs typeface="URWUL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LABUAQ+VQPQTE+MicrosoftYaHei-Bold"/>
                <a:cs typeface="LABUAQ+VQPQTE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3800" spc="25">
                <a:solidFill>
                  <a:srgbClr val="00B6FF"/>
                </a:solidFill>
                <a:latin typeface="URWULU+MS-UIGothic"/>
                <a:cs typeface="URWULU+MS-UIGothic"/>
              </a:rPr>
              <a:t>堂互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动环节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353175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组讨论</a:t>
            </a:r>
            <a:r>
              <a:rPr sz="3000">
                <a:solidFill>
                  <a:srgbClr val="00B6FF"/>
                </a:solidFill>
                <a:latin typeface="URWULU+MS-UIGothic"/>
                <a:cs typeface="URWULU+MS-UIGothic"/>
              </a:rPr>
              <a:t>：如何更好地与同学相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分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组讨论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引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1550" spc="25">
                <a:solidFill>
                  <a:srgbClr val="00B6FF"/>
                </a:solidFill>
                <a:latin typeface="URWULU+MS-UIGothic"/>
                <a:cs typeface="URWULU+MS-UIGothic"/>
              </a:rPr>
              <a:t>思考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https://d.book118.com/098063044016006047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URWULU+MS-UIGothic</vt:lpstr>
      <vt:lpstr>SimSun</vt:lpstr>
      <vt:lpstr>VTWQFJ+PVNAEE+ArialMT</vt:lpstr>
      <vt:lpstr>Times New Roman</vt:lpstr>
      <vt:lpstr>LABUAQ+VQPQTE+MicrosoftYaHei-Bold</vt:lpstr>
      <vt:lpstr>SOPDAW+LWWWIH+MicrosoftYaHei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2024-09-28T06:57:20.817</cp:lastPrinted>
  <dcterms:created xsi:type="dcterms:W3CDTF">2024-09-27T22:57:20Z</dcterms:created>
  <dcterms:modified xsi:type="dcterms:W3CDTF">2024-09-27T22:57:21Z</dcterms:modified>
</cp:coreProperties>
</file>