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459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67.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2" name="幻灯片图像占位符 1"/>
          <p:cNvSpPr>
            <a:spLocks noGrp="1" noRot="1" noChangeAspect="1"/>
          </p:cNvSpPr>
          <p:nvPr>
            <p:ph type="sldImg"/>
          </p:nvPr>
        </p:nvSpPr>
        <p:spPr/>
      </p:sp>
      <p:sp>
        <p:nvSpPr>
          <p:cNvPr id="1048614" name="备注占位符 2"/>
          <p:cNvSpPr>
            <a:spLocks noGrp="1"/>
          </p:cNvSpPr>
          <p:nvPr>
            <p:ph type="body" idx="1"/>
          </p:nvPr>
        </p:nvSpPr>
        <p:spPr/>
        <p:txBody>
          <a:bodyPr/>
          <a:lstStyle/>
          <a:p>
            <a:endParaRPr lang="zh-CN" altLang="en-US"/>
          </a:p>
        </p:txBody>
      </p:sp>
      <p:sp>
        <p:nvSpPr>
          <p:cNvPr id="1048616" name="灯片编号占位符 3"/>
          <p:cNvSpPr>
            <a:spLocks noGrp="1"/>
          </p:cNvSpPr>
          <p:nvPr>
            <p:ph type="sldNum" sz="quarter" idx="5"/>
          </p:nvPr>
        </p:nvSpPr>
        <p:spPr/>
        <p:txBody>
          <a:bodyPr/>
          <a:lstStyle/>
          <a:p>
            <a:fld id="{39A5F825-9C29-43CC-BB96-80A60E9689F0}"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jpe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image" Target="../media/image2.png"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16EF1-2357-46FC-A177-1DB97EA7C5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90AD9-1F38-486F-96BD-FFD928D64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FEFB4F-2862-410F-9488-E125974121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3B0B33-5E38-415B-A3FE-F4C1E16EEA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06A282-C19A-4312-A9D1-68E8EDF1F1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D8F1E6-5DE6-4BC7-962F-9258CDC2FD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FF33A3-9B83-4CD4-A581-493AC5A34C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C2C88A-FF5A-45FB-9CAF-6BA7D4D58C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D960C0-8784-4BD4-BDFB-C0AEFF3932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54FAB6-2888-4897-B622-3BADA1248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AC800-D51A-40E1-8B11-F91F5A38ED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黑暗里有星球  描述已自动生成"/>
          <p:cNvPicPr>
            <a:picLocks noChangeAspect="1"/>
          </p:cNvPicPr>
          <p:nvPr userDrawn="1">
            <p:custDataLst>
              <p:tags r:id="rId2"/>
            </p:custDataLst>
          </p:nvPr>
        </p:nvPicPr>
        <p:blipFill>
          <a:blip r:embed="rId1"/>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p:spPr>
      </p:pic>
      <p:pic>
        <p:nvPicPr>
          <p:cNvPr id="2097157" name="图片 7"/>
          <p:cNvPicPr>
            <a:picLocks noChangeAspect="1"/>
          </p:cNvPicPr>
          <p:nvPr userDrawn="1">
            <p:custDataLst>
              <p:tags r:id="rId4"/>
            </p:custDataLst>
          </p:nvPr>
        </p:nvPicPr>
        <p:blipFill>
          <a:blip r:embed="rId3"/>
          <a:stretch>
            <a:fillRect/>
          </a:stretch>
        </p:blipFill>
        <p:spPr>
          <a:xfrm>
            <a:off x="234986" y="1303986"/>
            <a:ext cx="1535822" cy="1510300"/>
          </a:xfrm>
          <a:prstGeom prst="rect">
            <a:avLst/>
          </a:prstGeom>
        </p:spPr>
      </p:pic>
      <p:sp>
        <p:nvSpPr>
          <p:cNvPr id="1048670" name="标题 1"/>
          <p:cNvSpPr>
            <a:spLocks noGrp="1"/>
          </p:cNvSpPr>
          <p:nvPr>
            <p:ph type="ctrTitle"/>
            <p:custDataLst>
              <p:tags r:id="rId5"/>
            </p:custDataLst>
          </p:nvPr>
        </p:nvSpPr>
        <p:spPr>
          <a:xfrm>
            <a:off x="838199" y="1761445"/>
            <a:ext cx="6120000" cy="1800000"/>
          </a:xfrm>
        </p:spPr>
        <p:txBody>
          <a:bodyPr anchor="b">
            <a:normAutofit/>
          </a:bodyPr>
          <a:lstStyle>
            <a:lvl1pPr algn="l">
              <a:lnSpc>
                <a:spcPct val="100000"/>
              </a:lnSpc>
              <a:defRPr sz="5400">
                <a:gradFill>
                  <a:gsLst>
                    <a:gs pos="0">
                      <a:schemeClr val="tx1"/>
                    </a:gs>
                    <a:gs pos="100000">
                      <a:schemeClr val="accent3"/>
                    </a:gs>
                  </a:gsLst>
                  <a:lin ang="2700000" scaled="0"/>
                </a:gradFill>
                <a:latin typeface="+mj-ea"/>
                <a:ea typeface="+mj-ea"/>
              </a:defRPr>
            </a:lvl1pPr>
          </a:lstStyle>
          <a:p>
            <a:r>
              <a:rPr lang="zh-CN" altLang="en-US"/>
              <a:t>单击此处编辑母版标题样式</a:t>
            </a:r>
            <a:endParaRPr lang="zh-CN" altLang="en-US"/>
          </a:p>
        </p:txBody>
      </p:sp>
      <p:sp>
        <p:nvSpPr>
          <p:cNvPr id="1048672" name="副标题 2"/>
          <p:cNvSpPr>
            <a:spLocks noGrp="1"/>
          </p:cNvSpPr>
          <p:nvPr>
            <p:ph type="subTitle" idx="1"/>
            <p:custDataLst>
              <p:tags r:id="rId6"/>
            </p:custDataLst>
          </p:nvPr>
        </p:nvSpPr>
        <p:spPr>
          <a:xfrm>
            <a:off x="838199" y="3719265"/>
            <a:ext cx="6120000" cy="972000"/>
          </a:xfrm>
        </p:spPr>
        <p:txBody>
          <a:bodyPr>
            <a:normAutofit/>
          </a:bodyPr>
          <a:lstStyle>
            <a:lvl1pPr marL="0" indent="0" algn="l">
              <a:lnSpc>
                <a:spcPct val="100000"/>
              </a:lnSpc>
              <a:buNone/>
              <a:defRPr sz="2000">
                <a:solidFill>
                  <a:schemeClr val="tx1">
                    <a:lumMod val="6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7"/>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8"/>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9"/>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10"/>
            </p:custDataLst>
          </p:nvPr>
        </p:nvSpPr>
        <p:spPr>
          <a:xfrm>
            <a:off x="838199" y="424490"/>
            <a:ext cx="2743199" cy="504000"/>
          </a:xfrm>
        </p:spPr>
        <p:txBody>
          <a:bodyPr anchor="ctr">
            <a:normAutofit/>
          </a:bodyPr>
          <a:lstStyle>
            <a:lvl1pPr marL="0" indent="0">
              <a:lnSpc>
                <a:spcPct val="100000"/>
              </a:lnSpc>
              <a:buNone/>
              <a:defRPr sz="1200">
                <a:solidFill>
                  <a:schemeClr val="tx1"/>
                </a:solidFill>
              </a:defRPr>
            </a:lvl1pPr>
          </a:lstStyle>
          <a:p>
            <a:pPr lvl="0"/>
            <a:r>
              <a:rPr lang="zh-CN" altLang="en-US"/>
              <a:t>公司名占位符</a:t>
            </a:r>
            <a:endParaRPr lang="zh-CN" altLang="en-US"/>
          </a:p>
        </p:txBody>
      </p:sp>
      <p:sp>
        <p:nvSpPr>
          <p:cNvPr id="1048682" name="文本占位符 17"/>
          <p:cNvSpPr>
            <a:spLocks noGrp="1"/>
          </p:cNvSpPr>
          <p:nvPr>
            <p:ph type="body" sz="quarter" idx="15" hasCustomPrompt="1"/>
            <p:custDataLst>
              <p:tags r:id="rId11"/>
            </p:custDataLst>
          </p:nvPr>
        </p:nvSpPr>
        <p:spPr>
          <a:xfrm>
            <a:off x="8850824" y="424490"/>
            <a:ext cx="2743200" cy="504000"/>
          </a:xfrm>
        </p:spPr>
        <p:txBody>
          <a:bodyPr anchor="ctr">
            <a:normAutofit/>
          </a:bodyPr>
          <a:lstStyle>
            <a:lvl1pPr marL="0" indent="0" algn="r">
              <a:lnSpc>
                <a:spcPct val="100000"/>
              </a:lnSpc>
              <a:buNone/>
              <a:defRPr sz="1200">
                <a:solidFill>
                  <a:schemeClr val="tx1"/>
                </a:solidFill>
              </a:defRPr>
            </a:lvl1pPr>
          </a:lstStyle>
          <a:p>
            <a:pPr lvl="0"/>
            <a:r>
              <a:rPr lang="zh-CN" altLang="en-US"/>
              <a:t>年号占位符</a:t>
            </a:r>
            <a:endParaRPr lang="zh-CN" altLang="en-US"/>
          </a:p>
        </p:txBody>
      </p:sp>
      <p:sp>
        <p:nvSpPr>
          <p:cNvPr id="1048684" name="文本占位符 23"/>
          <p:cNvSpPr>
            <a:spLocks noGrp="1"/>
          </p:cNvSpPr>
          <p:nvPr>
            <p:ph type="body" sz="quarter" idx="17" hasCustomPrompt="1"/>
            <p:custDataLst>
              <p:tags r:id="rId12"/>
            </p:custDataLst>
          </p:nvPr>
        </p:nvSpPr>
        <p:spPr>
          <a:xfrm>
            <a:off x="838199" y="4799265"/>
            <a:ext cx="1620000" cy="396000"/>
          </a:xfrm>
          <a:prstGeom prst="roundRect">
            <a:avLst>
              <a:gd name="adj" fmla="val 50000"/>
            </a:avLst>
          </a:prstGeom>
          <a:gradFill flip="none" rotWithShape="1">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8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2" name="页脚占位符 4"/>
          <p:cNvSpPr>
            <a:spLocks noGrp="1"/>
          </p:cNvSpPr>
          <p:nvPr>
            <p:ph type="ftr" sz="quarter" idx="11"/>
            <p:custDataLst>
              <p:tags r:id="rId4"/>
            </p:custDataLst>
          </p:nvPr>
        </p:nvSpPr>
        <p:spPr/>
        <p:txBody>
          <a:bodyPr/>
          <a:lstStyle/>
          <a:p>
            <a:endParaRPr lang="zh-CN" altLang="en-US"/>
          </a:p>
        </p:txBody>
      </p:sp>
      <p:sp>
        <p:nvSpPr>
          <p:cNvPr id="104869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4"/>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6" name="标题 1"/>
          <p:cNvSpPr>
            <a:spLocks noGrp="1"/>
          </p:cNvSpPr>
          <p:nvPr>
            <p:ph type="title" hasCustomPrompt="1"/>
            <p:custDataLst>
              <p:tags r:id="rId3"/>
            </p:custDataLst>
          </p:nvPr>
        </p:nvSpPr>
        <p:spPr>
          <a:xfrm>
            <a:off x="6096000" y="1818936"/>
            <a:ext cx="5512904" cy="1081088"/>
          </a:xfrm>
        </p:spPr>
        <p:txBody>
          <a:bodyPr anchor="b">
            <a:noAutofit/>
          </a:bodyPr>
          <a:lstStyle>
            <a:lvl1pPr>
              <a:defRPr sz="7200"/>
            </a:lvl1pPr>
          </a:lstStyle>
          <a:p>
            <a:r>
              <a:rPr lang="zh-CN" altLang="en-US"/>
              <a:t>标题</a:t>
            </a:r>
            <a:endParaRPr lang="zh-CN" altLang="en-US"/>
          </a:p>
        </p:txBody>
      </p:sp>
      <p:sp>
        <p:nvSpPr>
          <p:cNvPr id="1048698"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5"/>
            </p:custDataLst>
          </p:nvPr>
        </p:nvSpPr>
        <p:spPr/>
        <p:txBody>
          <a:bodyPr/>
          <a:lstStyle/>
          <a:p>
            <a:endParaRPr lang="zh-CN" altLang="en-US"/>
          </a:p>
        </p:txBody>
      </p:sp>
      <p:sp>
        <p:nvSpPr>
          <p:cNvPr id="1048702"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61"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835800" y="3148536"/>
            <a:ext cx="6477000" cy="1676364"/>
          </a:xfrm>
        </p:spPr>
        <p:txBody>
          <a:bodyPr anchor="t" anchorCtr="0"/>
          <a:lstStyle>
            <a:lvl1pPr algn="l">
              <a:defRPr sz="5400"/>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2" name="文本占位符 7"/>
          <p:cNvSpPr>
            <a:spLocks noGrp="1"/>
          </p:cNvSpPr>
          <p:nvPr>
            <p:ph type="body" sz="quarter" idx="13" hasCustomPrompt="1"/>
            <p:custDataLst>
              <p:tags r:id="rId7"/>
            </p:custDataLst>
          </p:nvPr>
        </p:nvSpPr>
        <p:spPr>
          <a:xfrm>
            <a:off x="835800" y="547607"/>
            <a:ext cx="6477000" cy="2244193"/>
          </a:xfrm>
        </p:spPr>
        <p:txBody>
          <a:bodyPr anchor="b">
            <a:noAutofit/>
          </a:bodyPr>
          <a:lstStyle>
            <a:lvl1pPr marL="0" indent="0" algn="l">
              <a:buNone/>
              <a:defRPr sz="8000">
                <a:gradFill>
                  <a:gsLst>
                    <a:gs pos="0">
                      <a:schemeClr val="tx1"/>
                    </a:gs>
                    <a:gs pos="100000">
                      <a:schemeClr val="accent1"/>
                    </a:gs>
                  </a:gsLst>
                  <a:lin ang="4800000" scaled="0"/>
                </a:gradFill>
                <a:latin typeface="+mn-ea"/>
                <a:ea typeface="+mn-ea"/>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3" name="图片 6" descr="黑暗里有星球  描述已自动生成"/>
          <p:cNvPicPr>
            <a:picLocks noChangeAspect="1"/>
          </p:cNvPicPr>
          <p:nvPr userDrawn="1">
            <p:custDataLst>
              <p:tags r:id="rId2"/>
            </p:custDataLst>
          </p:nvPr>
        </p:nvPicPr>
        <p:blipFill>
          <a:blip r:embed="rId1"/>
          <a:srcRect b="9485"/>
          <a:stretch>
            <a:fillRect/>
          </a:stretch>
        </p:blipFill>
        <p:spPr>
          <a:xfrm>
            <a:off x="3425" y="0"/>
            <a:ext cx="12188575" cy="6858000"/>
          </a:xfrm>
          <a:custGeom>
            <a:gdLst>
              <a:gd name="connsiteX0" fmla="*/ 0 w 12188575"/>
              <a:gd name="connsiteY0" fmla="*/ 0 h 6858000"/>
              <a:gd name="connsiteX1" fmla="*/ 12188575 w 12188575"/>
              <a:gd name="connsiteY1" fmla="*/ 0 h 6858000"/>
              <a:gd name="connsiteX2" fmla="*/ 12188575 w 12188575"/>
              <a:gd name="connsiteY2" fmla="*/ 6858000 h 6858000"/>
              <a:gd name="connsiteX3" fmla="*/ 0 w 12188575"/>
              <a:gd name="connsiteY3" fmla="*/ 6858000 h 6858000"/>
            </a:gdLst>
            <a:cxnLst>
              <a:cxn ang="0">
                <a:pos x="connsiteX0" y="connsiteY0"/>
              </a:cxn>
              <a:cxn ang="0">
                <a:pos x="connsiteX1" y="connsiteY1"/>
              </a:cxn>
              <a:cxn ang="0">
                <a:pos x="connsiteX2" y="connsiteY2"/>
              </a:cxn>
              <a:cxn ang="0">
                <a:pos x="connsiteX3" y="connsiteY3"/>
              </a:cxn>
            </a:cxnLst>
            <a:rect l="l" t="t" r="r" b="b"/>
            <a:pathLst>
              <a:path w="12188575" h="6858000">
                <a:moveTo>
                  <a:pt x="0" y="0"/>
                </a:moveTo>
                <a:lnTo>
                  <a:pt x="12188575" y="0"/>
                </a:lnTo>
                <a:lnTo>
                  <a:pt x="12188575" y="6858000"/>
                </a:lnTo>
                <a:lnTo>
                  <a:pt x="0" y="6858000"/>
                </a:lnTo>
                <a:close/>
              </a:path>
            </a:pathLst>
          </a:custGeom>
          <a:gradFill flip="none" rotWithShape="1">
            <a:gsLst>
              <a:gs pos="0">
                <a:schemeClr val="accent2"/>
              </a:gs>
              <a:gs pos="100000">
                <a:schemeClr val="accent3"/>
              </a:gs>
            </a:gsLst>
            <a:lin ang="2700000" scaled="0"/>
          </a:gradFill>
        </p:spPr>
      </p:pic>
      <p:sp>
        <p:nvSpPr>
          <p:cNvPr id="1048774" name="副标题 2"/>
          <p:cNvSpPr>
            <a:spLocks noGrp="1"/>
          </p:cNvSpPr>
          <p:nvPr>
            <p:ph type="subTitle" idx="1"/>
            <p:custDataLst>
              <p:tags r:id="rId3"/>
            </p:custDataLst>
          </p:nvPr>
        </p:nvSpPr>
        <p:spPr>
          <a:xfrm>
            <a:off x="838200" y="3719265"/>
            <a:ext cx="6120000" cy="972000"/>
          </a:xfrm>
        </p:spPr>
        <p:txBody>
          <a:bodyPr>
            <a:normAutofit/>
          </a:bodyPr>
          <a:lstStyle>
            <a:lvl1pPr marL="0" indent="0" algn="l">
              <a:lnSpc>
                <a:spcPct val="100000"/>
              </a:lnSpc>
              <a:buNone/>
              <a:defRPr sz="2000">
                <a:solidFill>
                  <a:schemeClr val="tx1">
                    <a:lumMod val="6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776"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2" name="文本占位符 9"/>
          <p:cNvSpPr>
            <a:spLocks noGrp="1"/>
          </p:cNvSpPr>
          <p:nvPr>
            <p:ph type="body" sz="quarter" idx="13" hasCustomPrompt="1"/>
            <p:custDataLst>
              <p:tags r:id="rId7"/>
            </p:custDataLst>
          </p:nvPr>
        </p:nvSpPr>
        <p:spPr>
          <a:xfrm>
            <a:off x="838799" y="424490"/>
            <a:ext cx="2657069" cy="504000"/>
          </a:xfrm>
        </p:spPr>
        <p:txBody>
          <a:bodyPr anchor="ctr">
            <a:normAutofit/>
          </a:bodyPr>
          <a:lstStyle>
            <a:lvl1pPr marL="0" indent="0">
              <a:lnSpc>
                <a:spcPct val="100000"/>
              </a:lnSpc>
              <a:buNone/>
              <a:defRPr sz="1200">
                <a:solidFill>
                  <a:schemeClr val="tx1"/>
                </a:solidFill>
              </a:defRPr>
            </a:lvl1pPr>
          </a:lstStyle>
          <a:p>
            <a:pPr lvl="0"/>
            <a:r>
              <a:rPr lang="zh-CN" altLang="en-US"/>
              <a:t>公司名占位符</a:t>
            </a:r>
            <a:endParaRPr lang="zh-CN" altLang="en-US"/>
          </a:p>
        </p:txBody>
      </p:sp>
      <p:sp>
        <p:nvSpPr>
          <p:cNvPr id="1048784" name="文本占位符 17"/>
          <p:cNvSpPr>
            <a:spLocks noGrp="1"/>
          </p:cNvSpPr>
          <p:nvPr>
            <p:ph type="body" sz="quarter" idx="15" hasCustomPrompt="1"/>
            <p:custDataLst>
              <p:tags r:id="rId8"/>
            </p:custDataLst>
          </p:nvPr>
        </p:nvSpPr>
        <p:spPr>
          <a:xfrm>
            <a:off x="8852400" y="424490"/>
            <a:ext cx="2743200" cy="504000"/>
          </a:xfrm>
        </p:spPr>
        <p:txBody>
          <a:bodyPr anchor="ctr">
            <a:normAutofit/>
          </a:bodyPr>
          <a:lstStyle>
            <a:lvl1pPr marL="0" indent="0" algn="r">
              <a:lnSpc>
                <a:spcPct val="100000"/>
              </a:lnSpc>
              <a:buNone/>
              <a:defRPr sz="1200">
                <a:solidFill>
                  <a:schemeClr val="tx1"/>
                </a:solidFill>
              </a:defRPr>
            </a:lvl1pPr>
          </a:lstStyle>
          <a:p>
            <a:pPr lvl="0"/>
            <a:r>
              <a:rPr lang="zh-CN" altLang="en-US"/>
              <a:t>年号占位符</a:t>
            </a:r>
            <a:endParaRPr lang="zh-CN" altLang="en-US"/>
          </a:p>
        </p:txBody>
      </p:sp>
      <p:sp>
        <p:nvSpPr>
          <p:cNvPr id="1048786" name="文本占位符 23"/>
          <p:cNvSpPr>
            <a:spLocks noGrp="1"/>
          </p:cNvSpPr>
          <p:nvPr>
            <p:ph type="body" sz="quarter" idx="17" hasCustomPrompt="1"/>
            <p:custDataLst>
              <p:tags r:id="rId9"/>
            </p:custDataLst>
          </p:nvPr>
        </p:nvSpPr>
        <p:spPr>
          <a:xfrm>
            <a:off x="838200" y="4799265"/>
            <a:ext cx="1620000" cy="396000"/>
          </a:xfrm>
          <a:prstGeom prst="roundRect">
            <a:avLst>
              <a:gd name="adj" fmla="val 50000"/>
            </a:avLst>
          </a:prstGeom>
          <a:gradFill>
            <a:gsLst>
              <a:gs pos="0">
                <a:schemeClr val="accent2"/>
              </a:gs>
              <a:gs pos="100000">
                <a:schemeClr val="accent3"/>
              </a:gs>
            </a:gsLst>
            <a:lin ang="2700000" scaled="0"/>
          </a:gradFill>
        </p:spPr>
        <p:txBody>
          <a:bodyPr anchor="ctr">
            <a:normAutofit/>
          </a:bodyPr>
          <a:lstStyle>
            <a:lvl1pPr marL="0" indent="0" algn="ctr">
              <a:lnSpc>
                <a:spcPct val="100000"/>
              </a:lnSpc>
              <a:buNone/>
              <a:defRPr sz="1200">
                <a:solidFill>
                  <a:schemeClr val="dk1">
                    <a:lumMod val="100000"/>
                  </a:schemeClr>
                </a:solidFill>
              </a:defRPr>
            </a:lvl1pPr>
          </a:lstStyle>
          <a:p>
            <a:pPr lvl="0"/>
            <a:r>
              <a:rPr lang="zh-CN" altLang="en-US"/>
              <a:t>署名占位符</a:t>
            </a:r>
            <a:endParaRPr lang="zh-CN" altLang="en-US"/>
          </a:p>
        </p:txBody>
      </p:sp>
      <p:pic>
        <p:nvPicPr>
          <p:cNvPr id="2097165" name="图片 7"/>
          <p:cNvPicPr>
            <a:picLocks noChangeAspect="1"/>
          </p:cNvPicPr>
          <p:nvPr userDrawn="1">
            <p:custDataLst>
              <p:tags r:id="rId11"/>
            </p:custDataLst>
          </p:nvPr>
        </p:nvPicPr>
        <p:blipFill>
          <a:blip r:embed="rId10"/>
          <a:stretch>
            <a:fillRect/>
          </a:stretch>
        </p:blipFill>
        <p:spPr>
          <a:xfrm>
            <a:off x="234986" y="1303986"/>
            <a:ext cx="1535822" cy="1510300"/>
          </a:xfrm>
          <a:prstGeom prst="rect">
            <a:avLst/>
          </a:prstGeom>
        </p:spPr>
      </p:pic>
      <p:sp>
        <p:nvSpPr>
          <p:cNvPr id="1048788" name="标题 1"/>
          <p:cNvSpPr>
            <a:spLocks noGrp="1"/>
          </p:cNvSpPr>
          <p:nvPr>
            <p:ph type="ctrTitle"/>
            <p:custDataLst>
              <p:tags r:id="rId12"/>
            </p:custDataLst>
          </p:nvPr>
        </p:nvSpPr>
        <p:spPr>
          <a:xfrm>
            <a:off x="838200" y="1775265"/>
            <a:ext cx="6120000" cy="1800000"/>
          </a:xfrm>
        </p:spPr>
        <p:txBody>
          <a:bodyPr anchor="b">
            <a:normAutofit/>
          </a:bodyPr>
          <a:lstStyle>
            <a:lvl1pPr algn="l">
              <a:lnSpc>
                <a:spcPct val="100000"/>
              </a:lnSpc>
              <a:defRPr sz="5400">
                <a:gradFill>
                  <a:gsLst>
                    <a:gs pos="0">
                      <a:schemeClr val="tx1"/>
                    </a:gs>
                    <a:gs pos="100000">
                      <a:schemeClr val="accent3"/>
                    </a:gs>
                  </a:gsLst>
                  <a:lin ang="2700000" scaled="0"/>
                </a:gradFill>
              </a:defRPr>
            </a:lvl1pPr>
          </a:lstStyle>
          <a:p>
            <a:r>
              <a:rPr lang="zh-CN" altLang="en-US"/>
              <a:t>单击此处编辑母版标题样式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7.xml" /><Relationship Id="rId14" Type="http://schemas.openxmlformats.org/officeDocument/2006/relationships/tags" Target="../tags/tag68.xml" /><Relationship Id="rId15" Type="http://schemas.openxmlformats.org/officeDocument/2006/relationships/tags" Target="../tags/tag69.xml" /><Relationship Id="rId16" Type="http://schemas.openxmlformats.org/officeDocument/2006/relationships/tags" Target="../tags/tag70.xml"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p:cNvPicPr>
            <a:picLocks noChangeAspect="1"/>
          </p:cNvPicPr>
          <p:nvPr userDrawn="1">
            <p:custDataLst>
              <p:tags r:id="rId13"/>
            </p:custDataLst>
          </p:nvPr>
        </p:nvPicPr>
        <p:blipFill>
          <a:blip r:embed="rId12"/>
          <a:srcRect t="63612" r="46047" b="5777"/>
          <a:stretch>
            <a:fillRect/>
          </a:stretch>
        </p:blipFill>
        <p:spPr>
          <a:xfrm flipH="1">
            <a:off x="42" y="0"/>
            <a:ext cx="5970229" cy="3331028"/>
          </a:xfrm>
          <a:custGeom>
            <a:gdLst>
              <a:gd name="connsiteX0" fmla="*/ 0 w 5970229"/>
              <a:gd name="connsiteY0" fmla="*/ 0 h 3331028"/>
              <a:gd name="connsiteX1" fmla="*/ 5970229 w 5970229"/>
              <a:gd name="connsiteY1" fmla="*/ 0 h 3331028"/>
              <a:gd name="connsiteX2" fmla="*/ 5970229 w 5970229"/>
              <a:gd name="connsiteY2" fmla="*/ 3331028 h 3331028"/>
              <a:gd name="connsiteX3" fmla="*/ 0 w 5970229"/>
              <a:gd name="connsiteY3" fmla="*/ 3331028 h 3331028"/>
            </a:gdLst>
            <a:cxnLst>
              <a:cxn ang="0">
                <a:pos x="connsiteX0" y="connsiteY0"/>
              </a:cxn>
              <a:cxn ang="0">
                <a:pos x="connsiteX1" y="connsiteY1"/>
              </a:cxn>
              <a:cxn ang="0">
                <a:pos x="connsiteX2" y="connsiteY2"/>
              </a:cxn>
              <a:cxn ang="0">
                <a:pos x="connsiteX3" y="connsiteY3"/>
              </a:cxn>
            </a:cxnLst>
            <a:rect l="l" t="t" r="r" b="b"/>
            <a:pathLst>
              <a:path w="5970229" h="3331028">
                <a:moveTo>
                  <a:pt x="0" y="0"/>
                </a:moveTo>
                <a:lnTo>
                  <a:pt x="5970229" y="0"/>
                </a:lnTo>
                <a:lnTo>
                  <a:pt x="5970229" y="3331028"/>
                </a:lnTo>
                <a:lnTo>
                  <a:pt x="0" y="3331028"/>
                </a:lnTo>
                <a:close/>
              </a:path>
            </a:pathLst>
          </a:cu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4587" r:id="rId2"/>
    <p:sldLayoutId id="2147504588" r:id="rId3"/>
    <p:sldLayoutId id="2147504589" r:id="rId4"/>
    <p:sldLayoutId id="2147504590" r:id="rId5"/>
    <p:sldLayoutId id="2147504591" r:id="rId6"/>
    <p:sldLayoutId id="2147504592" r:id="rId7"/>
    <p:sldLayoutId id="2147504593" r:id="rId8"/>
    <p:sldLayoutId id="2147504594" r:id="rId9"/>
    <p:sldLayoutId id="2147504595" r:id="rId10"/>
    <p:sldLayoutId id="2147504596" r:id="rId11"/>
  </p:sldLayoutIdLst>
  <p:transition/>
  <p:timing/>
  <p:txStyles>
    <p:titleStyle>
      <a:lvl1pPr algn="l" defTabSz="914400" rtl="0" eaLnBrk="1" latinLnBrk="0" hangingPunct="1">
        <a:lnSpc>
          <a:spcPct val="100000"/>
        </a:lnSpc>
        <a:spcBef>
          <a:spcPct val="0"/>
        </a:spcBef>
        <a:buNone/>
        <a:defRPr sz="3200" b="1" kern="1200">
          <a:gradFill>
            <a:gsLst>
              <a:gs pos="0">
                <a:schemeClr val="tx1"/>
              </a:gs>
              <a:gs pos="100000">
                <a:schemeClr val="accent1"/>
              </a:gs>
            </a:gsLst>
            <a:lin ang="48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tags" Target="../tags/tag7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7.xml" /><Relationship Id="rId11" Type="http://schemas.openxmlformats.org/officeDocument/2006/relationships/tags" Target="../tags/tag88.xml" /><Relationship Id="rId12" Type="http://schemas.openxmlformats.org/officeDocument/2006/relationships/tags" Target="../tags/tag89.xml" /><Relationship Id="rId13" Type="http://schemas.openxmlformats.org/officeDocument/2006/relationships/tags" Target="../tags/tag90.xml" /><Relationship Id="rId14" Type="http://schemas.openxmlformats.org/officeDocument/2006/relationships/tags" Target="../tags/tag91.xml" /><Relationship Id="rId15" Type="http://schemas.openxmlformats.org/officeDocument/2006/relationships/tags" Target="../tags/tag92.xml" /><Relationship Id="rId16" Type="http://schemas.openxmlformats.org/officeDocument/2006/relationships/tags" Target="../tags/tag93.xml" /><Relationship Id="rId17" Type="http://schemas.openxmlformats.org/officeDocument/2006/relationships/tags" Target="../tags/tag94.xml" /><Relationship Id="rId18" Type="http://schemas.openxmlformats.org/officeDocument/2006/relationships/tags" Target="../tags/tag95.xml" /><Relationship Id="rId2" Type="http://schemas.openxmlformats.org/officeDocument/2006/relationships/notesSlide" Target="../notesSlides/notesSlide1.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tags" Target="../tags/tag85.xml" /><Relationship Id="rId9" Type="http://schemas.openxmlformats.org/officeDocument/2006/relationships/tags" Target="../tags/tag8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2" Type="http://schemas.openxmlformats.org/officeDocument/2006/relationships/tags" Target="../tags/tag11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14" Type="http://schemas.openxmlformats.org/officeDocument/2006/relationships/tags" Target="../tags/tag134.xml" /><Relationship Id="rId15" Type="http://schemas.openxmlformats.org/officeDocument/2006/relationships/tags" Target="../tags/tag135.xml" /><Relationship Id="rId16" Type="http://schemas.openxmlformats.org/officeDocument/2006/relationships/tags" Target="../tags/tag136.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2.xml" /><Relationship Id="rId11" Type="http://schemas.openxmlformats.org/officeDocument/2006/relationships/tags" Target="../tags/tag153.xml" /><Relationship Id="rId12" Type="http://schemas.openxmlformats.org/officeDocument/2006/relationships/tags" Target="../tags/tag154.xml" /><Relationship Id="rId13" Type="http://schemas.openxmlformats.org/officeDocument/2006/relationships/tags" Target="../tags/tag155.xml" /><Relationship Id="rId14" Type="http://schemas.openxmlformats.org/officeDocument/2006/relationships/tags" Target="../tags/tag156.xml" /><Relationship Id="rId15" Type="http://schemas.openxmlformats.org/officeDocument/2006/relationships/tags" Target="../tags/tag157.xml" /><Relationship Id="rId16" Type="http://schemas.openxmlformats.org/officeDocument/2006/relationships/tags" Target="../tags/tag158.xml"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65021073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199" y="1761445"/>
            <a:ext cx="6120000" cy="1800000"/>
          </a:xfrm>
        </p:spPr>
        <p:txBody>
          <a:bodyPr>
            <a:normAutofit/>
          </a:bodyPr>
          <a:lstStyle/>
          <a:p>
            <a:r>
              <a:rPr lang="zh-CN" altLang="en-US"/>
              <a:t>销售培训的销售漏斗和销售跟进</a:t>
            </a:r>
            <a:endParaRPr lang="zh-CN" altLang="en-US"/>
          </a:p>
        </p:txBody>
      </p:sp>
      <p:sp>
        <p:nvSpPr>
          <p:cNvPr id="1048650" name="副标题"/>
          <p:cNvSpPr>
            <a:spLocks noGrp="1"/>
          </p:cNvSpPr>
          <p:nvPr>
            <p:ph type="subTitle" idx="1"/>
            <p:custDataLst>
              <p:tags r:id="rId3"/>
            </p:custDataLst>
          </p:nvPr>
        </p:nvSpPr>
        <p:spPr>
          <a:xfrm>
            <a:off x="838199" y="3719265"/>
            <a:ext cx="6120000"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4"/>
            </p:custDataLst>
          </p:nvPr>
        </p:nvSpPr>
        <p:spPr>
          <a:xfrm>
            <a:off x="838199" y="504000"/>
            <a:ext cx="2743199" cy="504000"/>
          </a:xfrm>
        </p:spPr>
        <p:txBody>
          <a:bodyPr/>
          <a:lstStyle/>
          <a:p>
            <a:r>
              <a:rPr lang="en-US" altLang="zh-CN"/>
              <a:t>YOUR LOGO</a:t>
            </a:r>
            <a:endParaRPr lang="zh-CN" altLang="en-US"/>
          </a:p>
        </p:txBody>
      </p:sp>
      <p:sp>
        <p:nvSpPr>
          <p:cNvPr id="1048654" name="年份"/>
          <p:cNvSpPr>
            <a:spLocks noGrp="1"/>
          </p:cNvSpPr>
          <p:nvPr>
            <p:ph type="body" sz="quarter" idx="15"/>
            <p:custDataLst>
              <p:tags r:id="rId5"/>
            </p:custDataLst>
          </p:nvPr>
        </p:nvSpPr>
        <p:spPr>
          <a:xfrm>
            <a:off x="8850824" y="504000"/>
            <a:ext cx="2743200" cy="504000"/>
          </a:xfrm>
        </p:spPr>
        <p:txBody>
          <a:bodyPr/>
          <a:lstStyle/>
          <a:p>
            <a:r>
              <a:rPr lang="en-US" altLang="zh-CN"/>
              <a:t>20XX</a:t>
            </a:r>
            <a:endParaRPr lang="zh-CN" altLang="en-US"/>
          </a:p>
        </p:txBody>
      </p:sp>
      <p:sp>
        <p:nvSpPr>
          <p:cNvPr id="1048656" name="署名"/>
          <p:cNvSpPr>
            <a:spLocks noGrp="1"/>
          </p:cNvSpPr>
          <p:nvPr>
            <p:ph type="body" sz="quarter" idx="17"/>
            <p:custDataLst>
              <p:tags r:id="rId6"/>
            </p:custDataLst>
          </p:nvPr>
        </p:nvSpPr>
        <p:spPr>
          <a:xfrm>
            <a:off x="838199" y="4799265"/>
            <a:ext cx="1620000" cy="396000"/>
          </a:xfrm>
        </p:spPr>
        <p:txBody>
          <a:bodyPr>
            <a:normAutofit/>
          </a:bodyPr>
          <a:lstStyle/>
          <a:p>
            <a:r>
              <a:rPr lang="zh-CN" altLang="en-US">
                <a:solidFill>
                  <a:schemeClr val="dk1">
                    <a:lumMod val="100000"/>
                  </a:schemeClr>
                </a:solidFill>
              </a:rPr>
              <a:t>汇报人：</a:t>
            </a:r>
            <a:endParaRPr lang="zh-CN" altLang="en-US">
              <a:solidFill>
                <a:schemeClr val="dk1">
                  <a:lumMod val="100000"/>
                </a:schemeClr>
              </a:solidFill>
            </a:endParaRPr>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6" name="矩形: 圆角 8"/>
          <p:cNvSpPr/>
          <p:nvPr>
            <p:custDataLst>
              <p:tags r:id="rId3"/>
            </p:custDataLst>
          </p:nvPr>
        </p:nvSpPr>
        <p:spPr>
          <a:xfrm>
            <a:off x="635285" y="2900363"/>
            <a:ext cx="10921429" cy="3715122"/>
          </a:xfrm>
          <a:prstGeom prst="roundRect">
            <a:avLst>
              <a:gd name="adj" fmla="val 4409"/>
            </a:avLst>
          </a:prstGeom>
          <a:solidFill>
            <a:schemeClr val="bg1">
              <a:lumMod val="85000"/>
              <a:lumOff val="15000"/>
            </a:schemeClr>
          </a:solidFill>
          <a:ln w="6350">
            <a:solidFill>
              <a:schemeClr val="bg1">
                <a:lumMod val="50000"/>
                <a:lumOff val="50000"/>
              </a:schemeClr>
            </a:solidFill>
            <a:prstDash val="solid"/>
          </a:ln>
          <a:effectLst>
            <a:outerShdw blurRad="190500" dist="88900" algn="ctr" rotWithShape="0">
              <a:schemeClr val="bg2">
                <a:lumMod val="50000"/>
                <a:alpha val="2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a typeface="微软雅黑"/>
              <a:cs typeface="微软雅黑" panose="020b0503020204020204" charset="-122"/>
            </a:endParaRPr>
          </a:p>
        </p:txBody>
      </p:sp>
      <p:sp>
        <p:nvSpPr>
          <p:cNvPr id="1048808" name="标题"/>
          <p:cNvSpPr>
            <a:spLocks noGrp="1"/>
          </p:cNvSpPr>
          <p:nvPr>
            <p:ph type="title"/>
            <p:custDataLst>
              <p:tags r:id="rId4"/>
            </p:custDataLst>
          </p:nvPr>
        </p:nvSpPr>
        <p:spPr>
          <a:xfrm>
            <a:off x="6096000" y="1818936"/>
            <a:ext cx="5512904" cy="1081088"/>
          </a:xfrm>
        </p:spPr>
        <p:txBody>
          <a:bodyPr/>
          <a:lstStyle/>
          <a:p>
            <a:r>
              <a:rPr lang="en-US" altLang="zh-CN"/>
              <a:t>目录</a:t>
            </a:r>
            <a:endParaRPr lang="en-US" altLang="zh-CN"/>
          </a:p>
        </p:txBody>
      </p:sp>
      <p:sp>
        <p:nvSpPr>
          <p:cNvPr id="1048810" name="序号"/>
          <p:cNvSpPr txBox="1"/>
          <p:nvPr>
            <p:custDataLst>
              <p:tags r:id="rId5"/>
            </p:custDataLst>
          </p:nvPr>
        </p:nvSpPr>
        <p:spPr>
          <a:xfrm>
            <a:off x="1399930"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One</a:t>
            </a:r>
            <a:endParaRPr lang="en-US" sz="1200">
              <a:solidFill>
                <a:schemeClr val="dk1">
                  <a:lumMod val="100000"/>
                </a:schemeClr>
              </a:solidFill>
              <a:latin typeface="+mj-ea"/>
              <a:ea typeface="+mj-ea"/>
            </a:endParaRPr>
          </a:p>
        </p:txBody>
      </p:sp>
      <p:sp>
        <p:nvSpPr>
          <p:cNvPr id="1048812" name="项标题"/>
          <p:cNvSpPr txBox="1"/>
          <p:nvPr>
            <p:custDataLst>
              <p:tags r:id="rId6"/>
            </p:custDataLst>
          </p:nvPr>
        </p:nvSpPr>
        <p:spPr>
          <a:xfrm>
            <a:off x="1399928" y="3867561"/>
            <a:ext cx="2631771"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添加目录标题</a:t>
            </a:r>
            <a:endParaRPr lang="zh-CN" altLang="en-US" sz="2400" b="1" spc="300">
              <a:gradFill>
                <a:gsLst>
                  <a:gs pos="0">
                    <a:schemeClr val="tx1"/>
                  </a:gs>
                  <a:gs pos="100000">
                    <a:schemeClr val="accent1"/>
                  </a:gs>
                </a:gsLst>
                <a:lin ang="4800000" scaled="0"/>
              </a:gradFill>
              <a:latin typeface="+mj-ea"/>
              <a:ea typeface="+mj-ea"/>
            </a:endParaRPr>
          </a:p>
        </p:txBody>
      </p:sp>
      <p:sp>
        <p:nvSpPr>
          <p:cNvPr id="1048814" name="序号"/>
          <p:cNvSpPr txBox="1"/>
          <p:nvPr>
            <p:custDataLst>
              <p:tags r:id="rId7"/>
            </p:custDataLst>
          </p:nvPr>
        </p:nvSpPr>
        <p:spPr>
          <a:xfrm>
            <a:off x="5091845"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Two</a:t>
            </a:r>
            <a:endParaRPr lang="en-US" sz="1200">
              <a:solidFill>
                <a:schemeClr val="dk1">
                  <a:lumMod val="100000"/>
                </a:schemeClr>
              </a:solidFill>
              <a:latin typeface="+mj-ea"/>
              <a:ea typeface="+mj-ea"/>
            </a:endParaRPr>
          </a:p>
        </p:txBody>
      </p:sp>
      <p:sp>
        <p:nvSpPr>
          <p:cNvPr id="1048816" name="项标题"/>
          <p:cNvSpPr txBox="1"/>
          <p:nvPr>
            <p:custDataLst>
              <p:tags r:id="rId8"/>
            </p:custDataLst>
          </p:nvPr>
        </p:nvSpPr>
        <p:spPr>
          <a:xfrm>
            <a:off x="5091844" y="3867561"/>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销售漏斗的原理</a:t>
            </a:r>
            <a:endParaRPr lang="zh-CN" altLang="en-US" sz="2400" b="1" spc="300">
              <a:gradFill>
                <a:gsLst>
                  <a:gs pos="0">
                    <a:schemeClr val="tx1"/>
                  </a:gs>
                  <a:gs pos="100000">
                    <a:schemeClr val="accent1"/>
                  </a:gs>
                </a:gsLst>
                <a:lin ang="4800000" scaled="0"/>
              </a:gradFill>
              <a:latin typeface="+mj-ea"/>
              <a:ea typeface="+mj-ea"/>
            </a:endParaRPr>
          </a:p>
        </p:txBody>
      </p:sp>
      <p:sp>
        <p:nvSpPr>
          <p:cNvPr id="1048818" name="序号"/>
          <p:cNvSpPr txBox="1"/>
          <p:nvPr>
            <p:custDataLst>
              <p:tags r:id="rId9"/>
            </p:custDataLst>
          </p:nvPr>
        </p:nvSpPr>
        <p:spPr>
          <a:xfrm>
            <a:off x="8526136" y="3270990"/>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Three</a:t>
            </a:r>
            <a:endParaRPr lang="en-US" sz="1200">
              <a:solidFill>
                <a:schemeClr val="dk1">
                  <a:lumMod val="100000"/>
                </a:schemeClr>
              </a:solidFill>
              <a:latin typeface="+mj-ea"/>
              <a:ea typeface="+mj-ea"/>
            </a:endParaRPr>
          </a:p>
        </p:txBody>
      </p:sp>
      <p:sp>
        <p:nvSpPr>
          <p:cNvPr id="1048820" name="项标题"/>
          <p:cNvSpPr txBox="1"/>
          <p:nvPr>
            <p:custDataLst>
              <p:tags r:id="rId10"/>
            </p:custDataLst>
          </p:nvPr>
        </p:nvSpPr>
        <p:spPr>
          <a:xfrm>
            <a:off x="8526135" y="3867561"/>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销售漏斗的应用</a:t>
            </a:r>
            <a:endParaRPr lang="zh-CN" altLang="en-US" sz="2400" b="1" spc="300">
              <a:gradFill>
                <a:gsLst>
                  <a:gs pos="0">
                    <a:schemeClr val="tx1"/>
                  </a:gs>
                  <a:gs pos="100000">
                    <a:schemeClr val="accent1"/>
                  </a:gs>
                </a:gsLst>
                <a:lin ang="4800000" scaled="0"/>
              </a:gradFill>
              <a:latin typeface="+mj-ea"/>
              <a:ea typeface="+mj-ea"/>
            </a:endParaRPr>
          </a:p>
        </p:txBody>
      </p:sp>
      <p:sp>
        <p:nvSpPr>
          <p:cNvPr id="1048822" name="序号"/>
          <p:cNvSpPr txBox="1"/>
          <p:nvPr>
            <p:custDataLst>
              <p:tags r:id="rId11"/>
            </p:custDataLst>
          </p:nvPr>
        </p:nvSpPr>
        <p:spPr>
          <a:xfrm>
            <a:off x="3216496"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altLang="zh-CN" sz="1200">
                <a:solidFill>
                  <a:schemeClr val="dk1">
                    <a:lumMod val="100000"/>
                  </a:schemeClr>
                </a:solidFill>
                <a:latin typeface="+mj-ea"/>
                <a:ea typeface="+mj-ea"/>
              </a:rPr>
              <a:t>Part Four</a:t>
            </a:r>
            <a:endParaRPr lang="en-US" altLang="zh-CN" sz="1200">
              <a:solidFill>
                <a:schemeClr val="dk1">
                  <a:lumMod val="100000"/>
                </a:schemeClr>
              </a:solidFill>
              <a:latin typeface="+mj-ea"/>
              <a:ea typeface="+mj-ea"/>
            </a:endParaRPr>
          </a:p>
        </p:txBody>
      </p:sp>
      <p:sp>
        <p:nvSpPr>
          <p:cNvPr id="1048824" name="项标题"/>
          <p:cNvSpPr txBox="1"/>
          <p:nvPr>
            <p:custDataLst>
              <p:tags r:id="rId12"/>
            </p:custDataLst>
          </p:nvPr>
        </p:nvSpPr>
        <p:spPr>
          <a:xfrm>
            <a:off x="3216494" y="5479324"/>
            <a:ext cx="2631771"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销售跟进的策略</a:t>
            </a:r>
            <a:endParaRPr lang="zh-CN" altLang="en-US" sz="2400" b="1" spc="300">
              <a:gradFill>
                <a:gsLst>
                  <a:gs pos="0">
                    <a:schemeClr val="tx1"/>
                  </a:gs>
                  <a:gs pos="100000">
                    <a:schemeClr val="accent1"/>
                  </a:gs>
                </a:gsLst>
                <a:lin ang="4800000" scaled="0"/>
              </a:gradFill>
              <a:latin typeface="+mj-ea"/>
              <a:ea typeface="+mj-ea"/>
            </a:endParaRPr>
          </a:p>
        </p:txBody>
      </p:sp>
      <p:sp>
        <p:nvSpPr>
          <p:cNvPr id="1048826" name="序号"/>
          <p:cNvSpPr txBox="1"/>
          <p:nvPr>
            <p:custDataLst>
              <p:tags r:id="rId13"/>
            </p:custDataLst>
          </p:nvPr>
        </p:nvSpPr>
        <p:spPr>
          <a:xfrm>
            <a:off x="6854453" y="4882753"/>
            <a:ext cx="1184391" cy="365761"/>
          </a:xfrm>
          <a:prstGeom prst="roundRect">
            <a:avLst>
              <a:gd name="adj" fmla="val 50000"/>
            </a:avLst>
          </a:prstGeom>
          <a:gradFill flip="none" rotWithShape="1">
            <a:gsLst>
              <a:gs pos="0">
                <a:schemeClr val="accent2"/>
              </a:gs>
              <a:gs pos="100000">
                <a:schemeClr val="accent4"/>
              </a:gs>
            </a:gsLst>
            <a:lin ang="2700000" scaled="0"/>
          </a:gra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200">
                <a:solidFill>
                  <a:schemeClr val="dk1">
                    <a:lumMod val="100000"/>
                  </a:schemeClr>
                </a:solidFill>
                <a:latin typeface="+mj-ea"/>
                <a:ea typeface="+mj-ea"/>
              </a:rPr>
              <a:t>P</a:t>
            </a:r>
            <a:r>
              <a:rPr lang="en-US" altLang="zh-CN" sz="1200">
                <a:solidFill>
                  <a:schemeClr val="dk1">
                    <a:lumMod val="100000"/>
                  </a:schemeClr>
                </a:solidFill>
                <a:latin typeface="+mj-ea"/>
                <a:ea typeface="+mj-ea"/>
              </a:rPr>
              <a:t>art Five</a:t>
            </a:r>
            <a:endParaRPr lang="en-US" sz="1200">
              <a:solidFill>
                <a:schemeClr val="dk1">
                  <a:lumMod val="100000"/>
                </a:schemeClr>
              </a:solidFill>
              <a:latin typeface="+mj-ea"/>
              <a:ea typeface="+mj-ea"/>
            </a:endParaRPr>
          </a:p>
        </p:txBody>
      </p:sp>
      <p:sp>
        <p:nvSpPr>
          <p:cNvPr id="1048828" name="项标题"/>
          <p:cNvSpPr txBox="1"/>
          <p:nvPr>
            <p:custDataLst>
              <p:tags r:id="rId14"/>
            </p:custDataLst>
          </p:nvPr>
        </p:nvSpPr>
        <p:spPr>
          <a:xfrm>
            <a:off x="6854452" y="5479324"/>
            <a:ext cx="2631600" cy="90121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gradFill>
                  <a:gsLst>
                    <a:gs pos="0">
                      <a:schemeClr val="tx1"/>
                    </a:gs>
                    <a:gs pos="100000">
                      <a:schemeClr val="accent1"/>
                    </a:gs>
                  </a:gsLst>
                  <a:lin ang="4800000" scaled="0"/>
                </a:gradFill>
                <a:latin typeface="+mj-ea"/>
                <a:ea typeface="+mj-ea"/>
              </a:rPr>
              <a:t>销售漏斗和销售跟进的结合</a:t>
            </a:r>
            <a:endParaRPr lang="zh-CN" altLang="en-US" sz="2400" b="1" spc="300">
              <a:gradFill>
                <a:gsLst>
                  <a:gs pos="0">
                    <a:schemeClr val="tx1"/>
                  </a:gs>
                  <a:gs pos="100000">
                    <a:schemeClr val="accent1"/>
                  </a:gs>
                </a:gsLst>
                <a:lin ang="4800000" scaled="0"/>
              </a:gradFill>
              <a:latin typeface="+mj-ea"/>
              <a:ea typeface="+mj-ea"/>
            </a:endParaRPr>
          </a:p>
        </p:txBody>
      </p:sp>
      <p:cxnSp>
        <p:nvCxnSpPr>
          <p:cNvPr id="3145729" name="直接连接符 26"/>
          <p:cNvCxnSpPr/>
          <p:nvPr>
            <p:custDataLst>
              <p:tags r:id="rId15"/>
            </p:custDataLst>
          </p:nvPr>
        </p:nvCxnSpPr>
        <p:spPr>
          <a:xfrm flipH="1" flipV="1">
            <a:off x="4468557" y="3317924"/>
            <a:ext cx="0" cy="1332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145731" name="直接连接符 27"/>
          <p:cNvCxnSpPr/>
          <p:nvPr>
            <p:custDataLst>
              <p:tags r:id="rId16"/>
            </p:custDataLst>
          </p:nvPr>
        </p:nvCxnSpPr>
        <p:spPr>
          <a:xfrm flipH="1" flipV="1">
            <a:off x="7974045" y="3317924"/>
            <a:ext cx="0" cy="1332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145733" name="直接连接符 28"/>
          <p:cNvCxnSpPr/>
          <p:nvPr>
            <p:custDataLst>
              <p:tags r:id="rId17"/>
            </p:custDataLst>
          </p:nvPr>
        </p:nvCxnSpPr>
        <p:spPr>
          <a:xfrm flipH="1" flipV="1">
            <a:off x="6095999" y="4882753"/>
            <a:ext cx="0" cy="1332000"/>
          </a:xfrm>
          <a:prstGeom prst="line">
            <a:avLst/>
          </a:prstGeom>
          <a:ln>
            <a:gradFill flip="none" rotWithShape="1">
              <a:gsLst>
                <a:gs pos="0">
                  <a:schemeClr val="accent4">
                    <a:alpha val="0"/>
                  </a:schemeClr>
                </a:gs>
                <a:gs pos="50000">
                  <a:schemeClr val="accent4"/>
                </a:gs>
                <a:gs pos="100000">
                  <a:schemeClr val="accent4">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Tree>
    <p:custDataLst>
      <p:tags r:id="rId18"/>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8" name="标题"/>
          <p:cNvSpPr>
            <a:spLocks noGrp="1"/>
          </p:cNvSpPr>
          <p:nvPr>
            <p:ph type="title"/>
            <p:custDataLst>
              <p:tags r:id="rId2"/>
            </p:custDataLst>
          </p:nvPr>
        </p:nvSpPr>
        <p:spPr>
          <a:xfrm>
            <a:off x="835800" y="3148536"/>
            <a:ext cx="6477000" cy="1676364"/>
          </a:xfrm>
        </p:spPr>
        <p:txBody>
          <a:bodyPr/>
          <a:lstStyle/>
          <a:p>
            <a:r>
              <a:rPr lang="zh-CN" altLang="en-US"/>
              <a:t>添加章节标题</a:t>
            </a:r>
            <a:endParaRPr lang="zh-CN" altLang="en-US"/>
          </a:p>
        </p:txBody>
      </p:sp>
      <p:sp>
        <p:nvSpPr>
          <p:cNvPr id="1048860" name="节编号"/>
          <p:cNvSpPr>
            <a:spLocks noGrp="1"/>
          </p:cNvSpPr>
          <p:nvPr>
            <p:ph type="body" sz="quarter" idx="13"/>
            <p:custDataLst>
              <p:tags r:id="rId3"/>
            </p:custDataLst>
          </p:nvPr>
        </p:nvSpPr>
        <p:spPr>
          <a:xfrm>
            <a:off x="835800" y="1567800"/>
            <a:ext cx="6477000" cy="1224000"/>
          </a:xfrm>
        </p:spPr>
        <p:txBody>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4" name="标题"/>
          <p:cNvSpPr>
            <a:spLocks noGrp="1"/>
          </p:cNvSpPr>
          <p:nvPr>
            <p:ph type="title"/>
            <p:custDataLst>
              <p:tags r:id="rId2"/>
            </p:custDataLst>
          </p:nvPr>
        </p:nvSpPr>
        <p:spPr>
          <a:xfrm>
            <a:off x="835800" y="3148536"/>
            <a:ext cx="6477000" cy="1676364"/>
          </a:xfrm>
        </p:spPr>
        <p:txBody>
          <a:bodyPr/>
          <a:lstStyle/>
          <a:p>
            <a:r>
              <a:rPr lang="zh-CN" altLang="en-US"/>
              <a:t>销售漏斗的原理</a:t>
            </a:r>
            <a:endParaRPr lang="zh-CN" altLang="en-US"/>
          </a:p>
        </p:txBody>
      </p:sp>
      <p:sp>
        <p:nvSpPr>
          <p:cNvPr id="1048896" name="节编号"/>
          <p:cNvSpPr>
            <a:spLocks noGrp="1"/>
          </p:cNvSpPr>
          <p:nvPr>
            <p:ph type="body" sz="quarter" idx="13"/>
            <p:custDataLst>
              <p:tags r:id="rId3"/>
            </p:custDataLst>
          </p:nvPr>
        </p:nvSpPr>
        <p:spPr>
          <a:xfrm>
            <a:off x="835800" y="1567800"/>
            <a:ext cx="6477000" cy="1224000"/>
          </a:xfrm>
        </p:spPr>
        <p:txBody>
          <a:bodyPr/>
          <a:lstStyle/>
          <a:p>
            <a:r>
              <a:rPr lang="en-US" altLang="zh-CN"/>
              <a:t>02</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30" name="标题 1"/>
          <p:cNvSpPr>
            <a:spLocks noGrp="1"/>
          </p:cNvSpPr>
          <p:nvPr>
            <p:ph type="title"/>
          </p:nvPr>
        </p:nvSpPr>
        <p:spPr/>
        <p:txBody>
          <a:bodyPr/>
          <a:lstStyle/>
          <a:p>
            <a:r>
              <a:rPr lang="zh-CN" altLang="en-US"/>
              <a:t>销售漏斗的定义</a:t>
            </a:r>
            <a:endParaRPr lang="zh-CN" altLang="en-US"/>
          </a:p>
        </p:txBody>
      </p:sp>
      <p:sp>
        <p:nvSpPr>
          <p:cNvPr id="104893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3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3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3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4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它分为几个阶段，每个阶段都有一定的转化率</a:t>
            </a:r>
            <a:endParaRPr lang="zh-CN" altLang="en-US" sz="1400" spc="150">
              <a:solidFill>
                <a:schemeClr val="tx1"/>
              </a:solidFill>
              <a:effectLst/>
              <a:latin typeface="+mn-ea"/>
              <a:sym typeface="+mn-ea"/>
            </a:endParaRPr>
          </a:p>
        </p:txBody>
      </p:sp>
      <p:sp>
        <p:nvSpPr>
          <p:cNvPr id="104894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销售漏斗是一个描述潜在客户在购买过程中从了解到最终购买的模型</a:t>
            </a:r>
            <a:endParaRPr lang="zh-CN" altLang="en-US" sz="1400" spc="150">
              <a:solidFill>
                <a:schemeClr val="tx1"/>
              </a:solidFill>
              <a:effectLst/>
              <a:latin typeface="+mn-ea"/>
              <a:sym typeface="+mn-ea"/>
            </a:endParaRPr>
          </a:p>
        </p:txBody>
      </p:sp>
      <p:sp>
        <p:nvSpPr>
          <p:cNvPr id="104894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销售漏斗可以帮助销售人员更好地理解客户需求和购买行为</a:t>
            </a:r>
            <a:endParaRPr lang="zh-CN" altLang="en-US" sz="1400" spc="150">
              <a:solidFill>
                <a:schemeClr val="tx1"/>
              </a:solidFill>
              <a:effectLst/>
              <a:latin typeface="+mn-ea"/>
              <a:sym typeface="+mn-ea"/>
            </a:endParaRPr>
          </a:p>
        </p:txBody>
      </p:sp>
      <p:sp>
        <p:nvSpPr>
          <p:cNvPr id="104894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通过优化销售漏斗，可以提高销售效率和业绩</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0" name="标题 1"/>
          <p:cNvSpPr>
            <a:spLocks noGrp="1"/>
          </p:cNvSpPr>
          <p:nvPr>
            <p:ph type="title"/>
          </p:nvPr>
        </p:nvSpPr>
        <p:spPr/>
        <p:txBody>
          <a:bodyPr/>
          <a:lstStyle/>
          <a:p>
            <a:r>
              <a:rPr lang="zh-CN" altLang="en-US"/>
              <a:t>销售漏斗的原理和作用</a:t>
            </a:r>
            <a:endParaRPr lang="zh-CN" altLang="en-US"/>
          </a:p>
        </p:txBody>
      </p:sp>
      <p:sp>
        <p:nvSpPr>
          <p:cNvPr id="1048982"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6"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销售漏斗模型：描述潜在客户在购买过程中的阶段和转化</a:t>
            </a:r>
            <a:endParaRPr lang="zh-CN" altLang="en-US" sz="2000" spc="150">
              <a:solidFill>
                <a:schemeClr val="tx1">
                  <a:lumMod val="85000"/>
                  <a:lumOff val="15000"/>
                </a:schemeClr>
              </a:solidFill>
              <a:latin typeface="+mn-ea"/>
              <a:sym typeface="+mn-ea"/>
            </a:endParaRPr>
          </a:p>
        </p:txBody>
      </p:sp>
      <p:sp>
        <p:nvSpPr>
          <p:cNvPr id="1048988"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0"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销售漏斗的阶段：包括意识、兴趣、考虑、决策、行动等</a:t>
            </a:r>
            <a:endParaRPr lang="zh-CN" altLang="en-US" sz="2000" spc="150">
              <a:solidFill>
                <a:schemeClr val="tx1">
                  <a:lumMod val="85000"/>
                  <a:lumOff val="15000"/>
                </a:schemeClr>
              </a:solidFill>
              <a:latin typeface="+mn-ea"/>
              <a:sym typeface="+mn-ea"/>
            </a:endParaRPr>
          </a:p>
        </p:txBody>
      </p:sp>
      <p:sp>
        <p:nvSpPr>
          <p:cNvPr id="1048994"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6"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8"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销售漏斗的作用：帮助销售人员理解客户需求，提高销售效率</a:t>
            </a:r>
            <a:endParaRPr lang="zh-CN" altLang="en-US" sz="2000" spc="150">
              <a:solidFill>
                <a:schemeClr val="tx1">
                  <a:lumMod val="85000"/>
                  <a:lumOff val="15000"/>
                </a:schemeClr>
              </a:solidFill>
              <a:latin typeface="+mn-ea"/>
              <a:sym typeface="+mn-ea"/>
            </a:endParaRPr>
          </a:p>
        </p:txBody>
      </p:sp>
      <p:sp>
        <p:nvSpPr>
          <p:cNvPr id="104900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2"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4"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销售漏斗的应用：制定销售策略，优化销售流程，提高客户满意度</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8" name="标题 1"/>
          <p:cNvSpPr>
            <a:spLocks noGrp="1"/>
          </p:cNvSpPr>
          <p:nvPr>
            <p:ph type="title"/>
          </p:nvPr>
        </p:nvSpPr>
        <p:spPr/>
        <p:txBody>
          <a:bodyPr/>
          <a:lstStyle/>
          <a:p>
            <a:r>
              <a:rPr lang="zh-CN" altLang="en-US"/>
              <a:t>销售漏斗的阶段划分</a:t>
            </a:r>
            <a:endParaRPr lang="zh-CN" altLang="en-US"/>
          </a:p>
        </p:txBody>
      </p:sp>
      <p:sp>
        <p:nvSpPr>
          <p:cNvPr id="1049040" name="任意多边形 20"/>
          <p:cNvSpPr/>
          <p:nvPr>
            <p:custDataLst>
              <p:tags r:id="rId2"/>
            </p:custDataLst>
          </p:nvPr>
        </p:nvSpPr>
        <p:spPr>
          <a:xfrm rot="2700000">
            <a:off x="116056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42" name="文本框 24"/>
          <p:cNvSpPr txBox="1"/>
          <p:nvPr>
            <p:custDataLst>
              <p:tags r:id="rId3"/>
            </p:custDataLst>
          </p:nvPr>
        </p:nvSpPr>
        <p:spPr bwMode="auto">
          <a:xfrm>
            <a:off x="838200"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潜在客户阶段：寻找和识别潜在客户</a:t>
            </a:r>
            <a:endParaRPr lang="zh-CN" altLang="en-US" spc="150">
              <a:solidFill>
                <a:schemeClr val="tx1">
                  <a:lumMod val="75000"/>
                  <a:lumOff val="25000"/>
                </a:schemeClr>
              </a:solidFill>
              <a:latin typeface="+mn-ea"/>
              <a:sym typeface="+mn-ea"/>
            </a:endParaRPr>
          </a:p>
        </p:txBody>
      </p:sp>
      <p:sp>
        <p:nvSpPr>
          <p:cNvPr id="1049044" name="矩形 42"/>
          <p:cNvSpPr/>
          <p:nvPr>
            <p:custDataLst>
              <p:tags r:id="rId4"/>
            </p:custDataLst>
          </p:nvPr>
        </p:nvSpPr>
        <p:spPr>
          <a:xfrm>
            <a:off x="957994" y="2837551"/>
            <a:ext cx="1568086" cy="111045"/>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46" name="任意多边形 18"/>
          <p:cNvSpPr/>
          <p:nvPr>
            <p:custDataLst>
              <p:tags r:id="rId5"/>
            </p:custDataLst>
          </p:nvPr>
        </p:nvSpPr>
        <p:spPr>
          <a:xfrm rot="5400000">
            <a:off x="3338389"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48" name="文本框 27"/>
          <p:cNvSpPr txBox="1"/>
          <p:nvPr>
            <p:custDataLst>
              <p:tags r:id="rId6"/>
            </p:custDataLst>
          </p:nvPr>
        </p:nvSpPr>
        <p:spPr bwMode="auto">
          <a:xfrm>
            <a:off x="3015350"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意向客户阶段：与客户建立联系，了解客户需求</a:t>
            </a:r>
            <a:endParaRPr lang="zh-CN" altLang="en-US" spc="150">
              <a:solidFill>
                <a:schemeClr val="tx1">
                  <a:lumMod val="75000"/>
                  <a:lumOff val="25000"/>
                </a:schemeClr>
              </a:solidFill>
              <a:latin typeface="+mn-ea"/>
              <a:sym typeface="+mn-ea"/>
            </a:endParaRPr>
          </a:p>
        </p:txBody>
      </p:sp>
      <p:sp>
        <p:nvSpPr>
          <p:cNvPr id="1049050" name="矩形 43"/>
          <p:cNvSpPr/>
          <p:nvPr>
            <p:custDataLst>
              <p:tags r:id="rId7"/>
            </p:custDataLst>
          </p:nvPr>
        </p:nvSpPr>
        <p:spPr>
          <a:xfrm>
            <a:off x="3135144" y="2837551"/>
            <a:ext cx="1568086" cy="111045"/>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52" name="任意多边形 21"/>
          <p:cNvSpPr/>
          <p:nvPr>
            <p:custDataLst>
              <p:tags r:id="rId8"/>
            </p:custDataLst>
          </p:nvPr>
        </p:nvSpPr>
        <p:spPr>
          <a:xfrm rot="18900000" flipH="1">
            <a:off x="551486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54" name="文本框 30"/>
          <p:cNvSpPr txBox="1"/>
          <p:nvPr>
            <p:custDataLst>
              <p:tags r:id="rId9"/>
            </p:custDataLst>
          </p:nvPr>
        </p:nvSpPr>
        <p:spPr bwMode="auto">
          <a:xfrm>
            <a:off x="5191827"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报价阶段：根据客户需求提供报价</a:t>
            </a:r>
            <a:endParaRPr lang="zh-CN" altLang="en-US" spc="150">
              <a:solidFill>
                <a:schemeClr val="tx1">
                  <a:lumMod val="75000"/>
                  <a:lumOff val="25000"/>
                </a:schemeClr>
              </a:solidFill>
              <a:latin typeface="+mn-ea"/>
              <a:sym typeface="+mn-ea"/>
            </a:endParaRPr>
          </a:p>
        </p:txBody>
      </p:sp>
      <p:sp>
        <p:nvSpPr>
          <p:cNvPr id="1049056" name="矩形 44"/>
          <p:cNvSpPr/>
          <p:nvPr>
            <p:custDataLst>
              <p:tags r:id="rId10"/>
            </p:custDataLst>
          </p:nvPr>
        </p:nvSpPr>
        <p:spPr>
          <a:xfrm>
            <a:off x="5312293" y="2837551"/>
            <a:ext cx="1568086" cy="111045"/>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58" name="任意多边形 22"/>
          <p:cNvSpPr/>
          <p:nvPr>
            <p:custDataLst>
              <p:tags r:id="rId11"/>
            </p:custDataLst>
          </p:nvPr>
        </p:nvSpPr>
        <p:spPr>
          <a:xfrm rot="2700000" flipH="1" flipV="1">
            <a:off x="7692016"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60" name="文本框 33"/>
          <p:cNvSpPr txBox="1"/>
          <p:nvPr>
            <p:custDataLst>
              <p:tags r:id="rId12"/>
            </p:custDataLst>
          </p:nvPr>
        </p:nvSpPr>
        <p:spPr bwMode="auto">
          <a:xfrm>
            <a:off x="7368976"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成交阶段：与客户签订合同，完成销售</a:t>
            </a:r>
            <a:endParaRPr lang="zh-CN" altLang="en-US" spc="150">
              <a:solidFill>
                <a:schemeClr val="tx1">
                  <a:lumMod val="75000"/>
                  <a:lumOff val="25000"/>
                </a:schemeClr>
              </a:solidFill>
              <a:latin typeface="+mn-ea"/>
              <a:sym typeface="+mn-ea"/>
            </a:endParaRPr>
          </a:p>
        </p:txBody>
      </p:sp>
      <p:sp>
        <p:nvSpPr>
          <p:cNvPr id="1049062" name="矩形 45"/>
          <p:cNvSpPr/>
          <p:nvPr>
            <p:custDataLst>
              <p:tags r:id="rId13"/>
            </p:custDataLst>
          </p:nvPr>
        </p:nvSpPr>
        <p:spPr>
          <a:xfrm>
            <a:off x="7488770" y="2837551"/>
            <a:ext cx="1568086" cy="111045"/>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064" name="任意多边形 3"/>
          <p:cNvSpPr/>
          <p:nvPr>
            <p:custDataLst>
              <p:tags r:id="rId14"/>
            </p:custDataLst>
          </p:nvPr>
        </p:nvSpPr>
        <p:spPr>
          <a:xfrm rot="16200000" flipV="1">
            <a:off x="9869839" y="1605964"/>
            <a:ext cx="1162268" cy="116428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066" name="文本框 4"/>
          <p:cNvSpPr txBox="1"/>
          <p:nvPr>
            <p:custDataLst>
              <p:tags r:id="rId15"/>
            </p:custDataLst>
          </p:nvPr>
        </p:nvSpPr>
        <p:spPr bwMode="auto">
          <a:xfrm>
            <a:off x="9546126" y="3179434"/>
            <a:ext cx="1807808" cy="2757274"/>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售后服务阶段：提供售后服务，维护客户关系</a:t>
            </a:r>
            <a:endParaRPr lang="zh-CN" altLang="en-US" spc="150">
              <a:solidFill>
                <a:schemeClr val="tx1">
                  <a:lumMod val="75000"/>
                  <a:lumOff val="25000"/>
                </a:schemeClr>
              </a:solidFill>
              <a:latin typeface="+mn-ea"/>
              <a:sym typeface="+mn-ea"/>
            </a:endParaRPr>
          </a:p>
        </p:txBody>
      </p:sp>
      <p:sp>
        <p:nvSpPr>
          <p:cNvPr id="1049068" name="矩形 5"/>
          <p:cNvSpPr/>
          <p:nvPr>
            <p:custDataLst>
              <p:tags r:id="rId16"/>
            </p:custDataLst>
          </p:nvPr>
        </p:nvSpPr>
        <p:spPr>
          <a:xfrm>
            <a:off x="9665920" y="2837551"/>
            <a:ext cx="1568086" cy="111045"/>
          </a:xfrm>
          <a:prstGeom prst="rect">
            <a:avLst/>
          </a:prstGeom>
          <a:solidFill>
            <a:schemeClr val="accent5"/>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02" name="标题"/>
          <p:cNvSpPr>
            <a:spLocks noGrp="1"/>
          </p:cNvSpPr>
          <p:nvPr>
            <p:ph type="title"/>
            <p:custDataLst>
              <p:tags r:id="rId2"/>
            </p:custDataLst>
          </p:nvPr>
        </p:nvSpPr>
        <p:spPr>
          <a:xfrm>
            <a:off x="835800" y="3148536"/>
            <a:ext cx="6477000" cy="1676364"/>
          </a:xfrm>
        </p:spPr>
        <p:txBody>
          <a:bodyPr/>
          <a:lstStyle/>
          <a:p>
            <a:r>
              <a:rPr lang="zh-CN" altLang="en-US"/>
              <a:t>销售漏斗的应用</a:t>
            </a:r>
            <a:endParaRPr lang="zh-CN" altLang="en-US"/>
          </a:p>
        </p:txBody>
      </p:sp>
      <p:sp>
        <p:nvSpPr>
          <p:cNvPr id="1049104" name="节编号"/>
          <p:cNvSpPr>
            <a:spLocks noGrp="1"/>
          </p:cNvSpPr>
          <p:nvPr>
            <p:ph type="body" sz="quarter" idx="13"/>
            <p:custDataLst>
              <p:tags r:id="rId3"/>
            </p:custDataLst>
          </p:nvPr>
        </p:nvSpPr>
        <p:spPr>
          <a:xfrm>
            <a:off x="835800" y="1567800"/>
            <a:ext cx="6477000" cy="1224000"/>
          </a:xfrm>
        </p:spPr>
        <p:txBody>
          <a:bodyPr/>
          <a:lstStyle/>
          <a:p>
            <a:r>
              <a:rPr lang="en-US" altLang="zh-CN"/>
              <a:t>03</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38" name="标题 1"/>
          <p:cNvSpPr>
            <a:spLocks noGrp="1"/>
          </p:cNvSpPr>
          <p:nvPr>
            <p:ph type="title"/>
          </p:nvPr>
        </p:nvSpPr>
        <p:spPr/>
        <p:txBody>
          <a:bodyPr/>
          <a:lstStyle/>
          <a:p>
            <a:r>
              <a:rPr lang="zh-CN" altLang="en-US"/>
              <a:t>客户获取阶段</a:t>
            </a:r>
            <a:endParaRPr lang="zh-CN" altLang="en-US"/>
          </a:p>
        </p:txBody>
      </p:sp>
      <p:sp>
        <p:nvSpPr>
          <p:cNvPr id="1049140"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确定目标客户：分析市场需求，确定潜在客户群体</a:t>
            </a:r>
            <a:endParaRPr lang="zh-CN" altLang="en-US" sz="1200" spc="150">
              <a:solidFill>
                <a:schemeClr val="tx1">
                  <a:lumMod val="65000"/>
                  <a:lumOff val="35000"/>
                </a:schemeClr>
              </a:solidFill>
              <a:latin typeface="+mn-ea"/>
              <a:sym typeface="+mn-ea"/>
            </a:endParaRPr>
          </a:p>
        </p:txBody>
      </p:sp>
      <p:sp>
        <p:nvSpPr>
          <p:cNvPr id="1049142"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制定客户获取策略：通过各种渠道获取客户信息，如网络、电话、展会等</a:t>
            </a:r>
            <a:endParaRPr lang="zh-CN" altLang="en-US" sz="1200" spc="150">
              <a:solidFill>
                <a:schemeClr val="tx1">
                  <a:lumMod val="65000"/>
                  <a:lumOff val="35000"/>
                </a:schemeClr>
              </a:solidFill>
              <a:latin typeface="+mn-ea"/>
              <a:sym typeface="+mn-ea"/>
            </a:endParaRPr>
          </a:p>
        </p:txBody>
      </p:sp>
      <p:sp>
        <p:nvSpPr>
          <p:cNvPr id="1049144"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建立客户联系：通过电话、邮件等方式与客户建立联系，了解客户需求</a:t>
            </a:r>
            <a:endParaRPr lang="zh-CN" altLang="en-US" sz="1200" spc="150">
              <a:solidFill>
                <a:schemeClr val="tx1">
                  <a:lumMod val="65000"/>
                  <a:lumOff val="35000"/>
                </a:schemeClr>
              </a:solidFill>
              <a:latin typeface="+mn-ea"/>
              <a:sym typeface="+mn-ea"/>
            </a:endParaRPr>
          </a:p>
        </p:txBody>
      </p:sp>
      <p:sp>
        <p:nvSpPr>
          <p:cNvPr id="1049146"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筛选潜在客户：根据客户需求和公司产品特点，筛选出符合条件的潜在客户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80" name="标题 1"/>
          <p:cNvSpPr>
            <a:spLocks noGrp="1"/>
          </p:cNvSpPr>
          <p:nvPr>
            <p:ph type="title"/>
          </p:nvPr>
        </p:nvSpPr>
        <p:spPr/>
        <p:txBody>
          <a:bodyPr/>
          <a:lstStyle/>
          <a:p>
            <a:r>
              <a:rPr lang="zh-CN" altLang="en-US"/>
              <a:t>客户跟进阶段</a:t>
            </a:r>
            <a:endParaRPr lang="zh-CN" altLang="en-US"/>
          </a:p>
        </p:txBody>
      </p:sp>
      <p:sp>
        <p:nvSpPr>
          <p:cNvPr id="1049182" name="矩形 5"/>
          <p:cNvSpPr/>
          <p:nvPr>
            <p:custDataLst>
              <p:tags r:id="rId2"/>
            </p:custDataLst>
          </p:nvPr>
        </p:nvSpPr>
        <p:spPr>
          <a:xfrm>
            <a:off x="859922"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4" name="矩形 10"/>
          <p:cNvSpPr/>
          <p:nvPr>
            <p:custDataLst>
              <p:tags r:id="rId3"/>
            </p:custDataLst>
          </p:nvPr>
        </p:nvSpPr>
        <p:spPr>
          <a:xfrm>
            <a:off x="121096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86" name="TextBox 2"/>
          <p:cNvSpPr txBox="1"/>
          <p:nvPr>
            <p:custDataLst>
              <p:tags r:id="rId4"/>
            </p:custDataLst>
          </p:nvPr>
        </p:nvSpPr>
        <p:spPr>
          <a:xfrm>
            <a:off x="1013341"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潜在客户阶段：了解客户需求，建立联系</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88" name="矩形 6"/>
          <p:cNvSpPr/>
          <p:nvPr>
            <p:custDataLst>
              <p:tags r:id="rId5"/>
            </p:custDataLst>
          </p:nvPr>
        </p:nvSpPr>
        <p:spPr>
          <a:xfrm>
            <a:off x="4471773"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0" name="矩形 11"/>
          <p:cNvSpPr/>
          <p:nvPr>
            <p:custDataLst>
              <p:tags r:id="rId6"/>
            </p:custDataLst>
          </p:nvPr>
        </p:nvSpPr>
        <p:spPr>
          <a:xfrm>
            <a:off x="4842319"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2" name="TextBox 2"/>
          <p:cNvSpPr txBox="1"/>
          <p:nvPr>
            <p:custDataLst>
              <p:tags r:id="rId7"/>
            </p:custDataLst>
          </p:nvPr>
        </p:nvSpPr>
        <p:spPr>
          <a:xfrm>
            <a:off x="4625192"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意向客户阶段：明确客户需求，提供解决方案</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94" name="矩形 7"/>
          <p:cNvSpPr/>
          <p:nvPr>
            <p:custDataLst>
              <p:tags r:id="rId8"/>
            </p:custDataLst>
          </p:nvPr>
        </p:nvSpPr>
        <p:spPr>
          <a:xfrm>
            <a:off x="8082973"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6" name="矩形 12"/>
          <p:cNvSpPr/>
          <p:nvPr>
            <p:custDataLst>
              <p:tags r:id="rId9"/>
            </p:custDataLst>
          </p:nvPr>
        </p:nvSpPr>
        <p:spPr>
          <a:xfrm>
            <a:off x="847302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198" name="TextBox 2"/>
          <p:cNvSpPr txBox="1"/>
          <p:nvPr>
            <p:custDataLst>
              <p:tags r:id="rId10"/>
            </p:custDataLst>
          </p:nvPr>
        </p:nvSpPr>
        <p:spPr>
          <a:xfrm>
            <a:off x="8236392"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谈判阶段：与客户沟通价格、服务等细节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0" name="矩形 33"/>
          <p:cNvSpPr/>
          <p:nvPr>
            <p:custDataLst>
              <p:tags r:id="rId11"/>
            </p:custDataLst>
          </p:nvPr>
        </p:nvSpPr>
        <p:spPr>
          <a:xfrm>
            <a:off x="267039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2" name="矩形 37"/>
          <p:cNvSpPr/>
          <p:nvPr>
            <p:custDataLst>
              <p:tags r:id="rId12"/>
            </p:custDataLst>
          </p:nvPr>
        </p:nvSpPr>
        <p:spPr>
          <a:xfrm>
            <a:off x="3021442"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4" name="TextBox 2"/>
          <p:cNvSpPr txBox="1"/>
          <p:nvPr>
            <p:custDataLst>
              <p:tags r:id="rId13"/>
            </p:custDataLst>
          </p:nvPr>
        </p:nvSpPr>
        <p:spPr>
          <a:xfrm>
            <a:off x="282381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成交阶段：签订合同，完成交易</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6" name="矩形 34"/>
          <p:cNvSpPr/>
          <p:nvPr>
            <p:custDataLst>
              <p:tags r:id="rId14"/>
            </p:custDataLst>
          </p:nvPr>
        </p:nvSpPr>
        <p:spPr>
          <a:xfrm>
            <a:off x="62822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08" name="矩形 38"/>
          <p:cNvSpPr/>
          <p:nvPr>
            <p:custDataLst>
              <p:tags r:id="rId15"/>
            </p:custDataLst>
          </p:nvPr>
        </p:nvSpPr>
        <p:spPr>
          <a:xfrm>
            <a:off x="66527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10" name="TextBox 2"/>
          <p:cNvSpPr txBox="1"/>
          <p:nvPr>
            <p:custDataLst>
              <p:tags r:id="rId16"/>
            </p:custDataLst>
          </p:nvPr>
        </p:nvSpPr>
        <p:spPr>
          <a:xfrm>
            <a:off x="64356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售后服务阶段：提供售后服务，维护客户关系</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44" name="标题 1"/>
          <p:cNvSpPr>
            <a:spLocks noGrp="1"/>
          </p:cNvSpPr>
          <p:nvPr>
            <p:ph type="title"/>
          </p:nvPr>
        </p:nvSpPr>
        <p:spPr/>
        <p:txBody>
          <a:bodyPr/>
          <a:lstStyle/>
          <a:p>
            <a:r>
              <a:rPr lang="zh-CN" altLang="en-US"/>
              <a:t>客户转化阶段</a:t>
            </a:r>
            <a:endParaRPr lang="zh-CN" altLang="en-US"/>
          </a:p>
        </p:txBody>
      </p:sp>
      <p:sp>
        <p:nvSpPr>
          <p:cNvPr id="1049246"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48"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0"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2"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25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意向客户：对销售产品或服务有明确需求，正在考虑购买</a:t>
            </a:r>
            <a:endParaRPr lang="zh-CN" altLang="en-US" sz="1400" spc="150">
              <a:solidFill>
                <a:schemeClr val="tx1"/>
              </a:solidFill>
              <a:effectLst/>
              <a:latin typeface="+mn-ea"/>
              <a:sym typeface="+mn-ea"/>
            </a:endParaRPr>
          </a:p>
        </p:txBody>
      </p:sp>
      <p:sp>
        <p:nvSpPr>
          <p:cNvPr id="1049256"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潜在客户：对销售产品或服务有兴趣，但尚未决定购买</a:t>
            </a:r>
            <a:endParaRPr lang="zh-CN" altLang="en-US" sz="1400" spc="150">
              <a:solidFill>
                <a:schemeClr val="tx1"/>
              </a:solidFill>
              <a:effectLst/>
              <a:latin typeface="+mn-ea"/>
              <a:sym typeface="+mn-ea"/>
            </a:endParaRPr>
          </a:p>
        </p:txBody>
      </p:sp>
      <p:sp>
        <p:nvSpPr>
          <p:cNvPr id="104925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成交客户：已经决定购买销售产品或服务，正在进行交易</a:t>
            </a:r>
            <a:endParaRPr lang="zh-CN" altLang="en-US" sz="1400" spc="150">
              <a:solidFill>
                <a:schemeClr val="tx1"/>
              </a:solidFill>
              <a:effectLst/>
              <a:latin typeface="+mn-ea"/>
              <a:sym typeface="+mn-ea"/>
            </a:endParaRPr>
          </a:p>
        </p:txBody>
      </p:sp>
      <p:sp>
        <p:nvSpPr>
          <p:cNvPr id="1049260"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忠诚客户：对销售产品或服务非常满意，愿意再次购买或推荐给其他人</a:t>
            </a:r>
            <a:endParaRPr lang="zh-CN" altLang="en-US" sz="1400" spc="150">
              <a:solidFill>
                <a:schemeClr val="tx1"/>
              </a:solidFill>
              <a:effectLst/>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https://d.book118.com/098065021073006026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年号占位符"/>
  <p:tag name="KSO_WM_UNIT_SUBTYPE" val="e"/>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32"/>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年号占位符"/>
  <p:tag name="KSO_WM_UNIT_SUBTYPE" val="e"/>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30"/>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76.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2"/>
  <p:tag name="KSO_WM_UNIT_INDEX" val="2"/>
  <p:tag name="KSO_WM_UNIT_LAYERLEVEL" val="1"/>
  <p:tag name="KSO_WM_UNIT_NOCLEAR" val="0"/>
  <p:tag name="KSO_WM_UNIT_PRESET_TEXT" val="YOUR LOGO"/>
  <p:tag name="KSO_WM_UNIT_SUBTYPE" val="g"/>
  <p:tag name="KSO_WM_UNIT_TYPE" val="f"/>
  <p:tag name="KSO_WM_UNIT_VALUE" val="32"/>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1"/>
  <p:tag name="KSO_WM_UNIT_INDEX" val="1"/>
  <p:tag name="KSO_WM_UNIT_LAYERLEVEL" val="1"/>
  <p:tag name="KSO_WM_UNIT_NOCLEAR" val="0"/>
  <p:tag name="KSO_WM_UNIT_PRESET_TEXT" val="20XX"/>
  <p:tag name="KSO_WM_UNIT_SUBTYPE" val="e"/>
  <p:tag name="KSO_WM_UNIT_TYPE" val="f"/>
  <p:tag name="KSO_WM_UNIT_VALUE" val="32"/>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1*f*3"/>
  <p:tag name="KSO_WM_UNIT_INDEX" val="3"/>
  <p:tag name="KSO_WM_UNIT_LAYERLEVEL" val="1"/>
  <p:tag name="KSO_WM_UNIT_NOCLEAR" val="0"/>
  <p:tag name="KSO_WM_UNIT_PRESET_TEXT" val="汇报人：WPS"/>
  <p:tag name="KSO_WM_UNIT_SUBTYPE" val="b"/>
  <p:tag name="KSO_WM_UNIT_TYPE" val="f"/>
  <p:tag name="KSO_WM_UNIT_VALUE" val="9"/>
</p:tagLst>
</file>

<file path=ppt/tags/tag79.xml><?xml version="1.0" encoding="utf-8"?>
<p:tagLst xmlns:p="http://schemas.openxmlformats.org/presentationml/2006/main">
  <p:tag name="KSO_WM_BEAUTIFY_FLAG" val="#wm#"/>
  <p:tag name="KSO_WM_SLIDE_ID" val="custom20230981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1"/>
  <p:tag name="KSO_WM_TEMPLATE_MASTER_TYPE" val="0"/>
  <p:tag name="KSO_WM_TEMPLATE_SUBCATEGORY" val="29"/>
  <p:tag name="KSO_WM_TEMPLATE_THUMBS_INDEX" val="1、9"/>
</p:tagLst>
</file>

<file path=ppt/tags/tag80.xml><?xml version="1.0" encoding="utf-8"?>
<p:tagLst xmlns:p="http://schemas.openxmlformats.org/presentationml/2006/main">
  <p:tag name="KSO_WM_BEAUTIFY_FLAG" val="#wm#"/>
  <p:tag name="KSO_WM_DIAGRAM_COLOR_MATCH_VALUE" val="{&quot;shape&quot;:{&quot;fill&quot;:{&quot;solid&quot;:{&quot;brightness&quot;:0.15000000596046448,&quot;colorType&quot;:1,&quot;foreColorIndex&quot;:14,&quot;transparency&quot;:0},&quot;type&quot;:1},&quot;glow&quot;:{&quot;colorType&quot;:0},&quot;line&quot;:{&quot;solidLine&quot;:{&quot;brightness&quot;:0.5,&quot;colorType&quot;:1,&quot;foreColorIndex&quot;:14,&quot;transparency&quot;:0},&quot;type&quot;:1},&quot;shadow&quot;:{&quot;brightness&quot;:-0.5,&quot;colorType&quot;:1,&quot;foreColorIndex&quot;:16,&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i*1_1"/>
  <p:tag name="KSO_WM_UNIT_INDEX" val="1_1"/>
  <p:tag name="KSO_WM_UNIT_LAYERLEVEL" val="1_1"/>
  <p:tag name="KSO_WM_UNIT_TYPE" val="l_i"/>
</p:tagLst>
</file>

<file path=ppt/tags/tag8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1_1"/>
  <p:tag name="KSO_WM_UNIT_INDEX" val="1_1_1"/>
  <p:tag name="KSO_WM_UNIT_LAYERLEVEL" val="1_1_1"/>
  <p:tag name="KSO_WM_UNIT_PRESET_TEXT" val="Part One"/>
  <p:tag name="KSO_WM_UNIT_SUBTYPE" val="d"/>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2_1"/>
  <p:tag name="KSO_WM_UNIT_INDEX" val="1_2_1"/>
  <p:tag name="KSO_WM_UNIT_LAYERLEVEL" val="1_1_1"/>
  <p:tag name="KSO_WM_UNIT_PRESET_TEXT" val="Part Two"/>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3_1"/>
  <p:tag name="KSO_WM_UNIT_INDEX" val="1_3_1"/>
  <p:tag name="KSO_WM_UNIT_LAYERLEVEL" val="1_1_1"/>
  <p:tag name="KSO_WM_UNIT_PRESET_TEXT" val="Part Three"/>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4_1"/>
  <p:tag name="KSO_WM_UNIT_INDEX" val="1_4_1"/>
  <p:tag name="KSO_WM_UNIT_LAYERLEVEL" val="1_1_1"/>
  <p:tag name="KSO_WM_UNIT_PRESET_TEXT" val="Part Four"/>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0,&quot;transparency&quot;:0},{&quot;brightness&quot;:0,&quot;colorType&quot;:1,&quot;foreColorIndex&quot;:8,&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5_1"/>
  <p:tag name="KSO_WM_UNIT_INDEX" val="1_5_1"/>
  <p:tag name="KSO_WM_UNIT_LAYERLEVEL" val="1_1_1"/>
  <p:tag name="KSO_WM_UNIT_PRESET_TEXT" val="Part Five"/>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2_2"/>
  <p:tag name="KSO_WM_UNIT_INDEX" val="1_2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3_2"/>
  <p:tag name="KSO_WM_UNIT_INDEX" val="1_3_2"/>
  <p:tag name="KSO_WM_UNIT_LAYERLEVEL" val="1_1_1"/>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8,&quot;pos&quot;:0.5,&quot;transparency&quot;:0},{&quot;brightness&quot;:0,&quot;colorType&quot;:1,&quot;foreColorIndex&quot;:8,&quot;pos&quot;:0,&quot;transparency&quot;:1},{&quot;brightness&quot;:0,&quot;colorType&quot;:1,&quot;foreColorIndex&quot;:8,&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92.529296875,&quot;width&quot;:859.9550170898438}"/>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5*l_h_i*1_5_2"/>
  <p:tag name="KSO_WM_UNIT_INDEX" val="1_5_2"/>
  <p:tag name="KSO_WM_UNIT_LAYERLEVEL" val="1_1_1"/>
  <p:tag name="KSO_WM_UNIT_TYPE" val="l_h_i"/>
</p:tagLst>
</file>

<file path=ppt/tags/tag95.xml><?xml version="1.0" encoding="utf-8"?>
<p:tagLst xmlns:p="http://schemas.openxmlformats.org/presentationml/2006/main">
  <p:tag name="KSO_WM_BEAUTIFY_FLAG" val="#wm#"/>
  <p:tag name="KSO_WM_DIAGRAM_GROUP_CODE" val="l1-1"/>
  <p:tag name="KSO_WM_SLIDE_DIAGTYPE" val="l"/>
  <p:tag name="KSO_WM_SLIDE_ID" val="custom20230981_5"/>
  <p:tag name="KSO_WM_SLIDE_INDEX" val="5"/>
  <p:tag name="KSO_WM_SLIDE_ITEM_CNT" val="5"/>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96.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1"/>
  <p:tag name="KSO_WM_UNIT_TYPE" val="e"/>
  <p:tag name="KSO_WM_UNIT_VALUE" val="13"/>
</p:tagLst>
</file>

<file path=ppt/tags/tag98.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2"/>
  <p:tag name="KSO_WM_UNIT_TYPE" val="e"/>
  <p:tag name="KSO_WM_UNIT_VALUE" val="13"/>
</p:tagLst>
</file>

<file path=ppt/tags/tag101.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1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1"/>
  <p:tag name="KSO_WM_UNIT_INDEX" val="1_1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4*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1"/>
  <p:tag name="KSO_WM_UNIT_INDEX" val="1_2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4*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4*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1"/>
  <p:tag name="KSO_WM_UNIT_INDEX" val="1_4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4*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1"/>
  <p:tag name="KSO_WM_UNIT_INDEX" val="1_5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4*l_h_f*1_5_1"/>
  <p:tag name="KSO_WM_UNIT_INDEX" val="1_5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9"/>
  <p:tag name="KSO_WM_UNIT_HIGHLIGHT" val="0"/>
  <p:tag name="KSO_WM_UNIT_ID" val="diagram20231354_4*l_h_i*1_5_2"/>
  <p:tag name="KSO_WM_UNIT_INDEX" val="1_5_2"/>
  <p:tag name="KSO_WM_UNIT_LAYERLEVEL" val="1_1_1"/>
  <p:tag name="KSO_WM_UNIT_TYPE" val="l_h_i"/>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0"/>
  <p:tag name="KSO_WM_UNIT_DIAGRAM_ISNUMVISUAL" val="0"/>
  <p:tag name="KSO_WM_UNIT_DIAGRAM_ISREFERUNIT" val="0"/>
  <p:tag name="KSO_WM_UNIT_HIGHLIGHT" val="0"/>
  <p:tag name="KSO_WM_UNIT_ID" val="custom2023098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81"/>
  <p:tag name="KSO_WM_UNIT_COMPATIBLE" val="1"/>
  <p:tag name="KSO_WM_UNIT_DIAGRAM_ISNUMVISUAL" val="0"/>
  <p:tag name="KSO_WM_UNIT_DIAGRAM_ISREFERUNIT" val="0"/>
  <p:tag name="KSO_WM_UNIT_HIGHLIGHT" val="0"/>
  <p:tag name="KSO_WM_UNIT_ID" val="custom20230981_7*e*1"/>
  <p:tag name="KSO_WM_UNIT_INDEX" val="1"/>
  <p:tag name="KSO_WM_UNIT_LAYERLEVEL" val="1"/>
  <p:tag name="KSO_WM_UNIT_NOCLEAR" val="0"/>
  <p:tag name="KSO_WM_UNIT_PRESET_TEXT" val="03"/>
  <p:tag name="KSO_WM_UNIT_TYPE" val="e"/>
  <p:tag name="KSO_WM_UNIT_VALUE" val="13"/>
</p:tagLst>
</file>

<file path=ppt/tags/tag139.xml><?xml version="1.0" encoding="utf-8"?>
<p:tagLst xmlns:p="http://schemas.openxmlformats.org/presentationml/2006/main">
  <p:tag name="KSO_WM_BEAUTIFY_FLAG" val="#wm#"/>
  <p:tag name="KSO_WM_SLIDE_ID" val="custom2023098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1"/>
  <p:tag name="KSO_WM_TEMPLATE_MASTER_TYPE" val="0"/>
  <p:tag name="KSO_WM_TEMPLATE_SUBCATEGORY" val="29"/>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1_1"/>
  <p:tag name="KSO_WM_UNIT_INDEX" val="1_1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1_2"/>
  <p:tag name="KSO_WM_UNIT_INDEX" val="1_1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2_1"/>
  <p:tag name="KSO_WM_UNIT_INDEX" val="1_2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2_2"/>
  <p:tag name="KSO_WM_UNIT_INDEX" val="1_2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3_1"/>
  <p:tag name="KSO_WM_UNIT_INDEX" val="1_3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4_1"/>
  <p:tag name="KSO_WM_UNIT_INDEX" val="1_4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4_2"/>
  <p:tag name="KSO_WM_UNIT_INDEX" val="1_4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i*1_5_1"/>
  <p:tag name="KSO_WM_UNIT_INDEX" val="1_5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4*l_h_i*1_5_2"/>
  <p:tag name="KSO_WM_UNIT_INDEX" val="1_5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6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黑金">
      <a:dk1>
        <a:srgbClr val="000000"/>
      </a:dk1>
      <a:lt1>
        <a:srgbClr val="FFFFFF"/>
      </a:lt1>
      <a:dk2>
        <a:srgbClr val="261300"/>
      </a:dk2>
      <a:lt2>
        <a:srgbClr val="F5F7FF"/>
      </a:lt2>
      <a:accent1>
        <a:srgbClr val="FFA649"/>
      </a:accent1>
      <a:accent2>
        <a:srgbClr val="FFAD69"/>
      </a:accent2>
      <a:accent3>
        <a:srgbClr val="FFCA92"/>
      </a:accent3>
      <a:accent4>
        <a:srgbClr val="E6B074"/>
      </a:accent4>
      <a:accent5>
        <a:srgbClr val="C6917C"/>
      </a:accent5>
      <a:accent6>
        <a:srgbClr val="DD6523"/>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3"/>
        </a:soli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3"/>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Calibri Light</vt:lpstr>
      <vt:lpstr>Wingdings</vt:lpstr>
      <vt:lpstr>Office Theme</vt:lpstr>
      <vt:lpstr>销售培训的销售漏斗和销售跟进</vt:lpstr>
      <vt:lpstr>目录</vt:lpstr>
      <vt:lpstr>添加章节标题</vt:lpstr>
      <vt:lpstr>销售漏斗的原理</vt:lpstr>
      <vt:lpstr>销售漏斗的定义</vt:lpstr>
      <vt:lpstr>销售漏斗的原理和作用</vt:lpstr>
      <vt:lpstr>销售漏斗的阶段划分</vt:lpstr>
      <vt:lpstr>销售漏斗的应用</vt:lpstr>
      <vt:lpstr>客户获取阶段</vt:lpstr>
      <vt:lpstr>客户跟进阶段</vt:lpstr>
      <vt:lpstr>客户转化阶段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2024-09-03T21:54:05.261</cp:lastPrinted>
  <dcterms:created xsi:type="dcterms:W3CDTF">2024-09-03T13:54:05Z</dcterms:created>
  <dcterms:modified xsi:type="dcterms:W3CDTF">2024-09-03T13:54:07Z</dcterms:modified>
</cp:coreProperties>
</file>