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7204D1D-62B1-4173-AEB5-BB2BC91C61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E513B6-4F2B-45DE-A657-4A499E2F81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8236F4-342B-4228-A3C3-C352A4172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CEEE8B-1606-45EC-95C9-CE09A7446B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107D64F-B675-43CC-A2E0-6D1EC986F6E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3510BD-FBB7-4030-B522-6B86EDF5D55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F92DB0D-70A7-4B3F-B493-EA9AB11FBA4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C71AAB-6A02-4F99-B063-FBC3E1B3A1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DAEE2D-6837-4D3E-9418-BD463FC1FA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8921CA-2C21-460B-9924-7ACE6C4382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AD735E-0B22-429A-B9E7-C23189BB3A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6514112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本草文化传承与创新发展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本草文化历史渊源与发展脉络
 中医本草学理论体系与现代科学
 本草文化传承中的传承方式与保护措施
 本草文化创新发展中面临的机遇与挑战
 本草文化在中医学、养生和健康领域应用前景
 本草文化在中药材培育、种植和加工领域发展趋势
 本草文化在旅游、文化产业和科普教育领域发展潜力
 本草文化国际交流与合作现状与展望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本草文化历史渊源与发展脉络</a:t>
            </a:r>
          </a:p>
        </p:txBody>
      </p:sp>
      <p:sp>
        <p:nvSpPr>
          <p:cNvPr id="3" name="Subtitle 2"/>
          <p:cNvSpPr>
            <a:spLocks noGrp="1"/>
          </p:cNvSpPr>
          <p:nvPr>
            <p:ph type="subTitle" idx="1"/>
          </p:nvPr>
        </p:nvSpPr>
        <p:spPr/>
        <p:txBody>
          <a:bodyPr/>
          <a:lstStyle/>
          <a:p>
            <a:r>
              <a:t>本草文化传承与创新发展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本草文化历史渊源与发展脉络</a:t>
            </a:r>
          </a:p>
        </p:txBody>
      </p:sp>
      <p:sp>
        <p:nvSpPr>
          <p:cNvPr id="3" name="Text Placeholder 2"/>
          <p:cNvSpPr>
            <a:spLocks noGrp="1"/>
          </p:cNvSpPr>
          <p:nvPr>
            <p:ph type="body" idx="1"/>
          </p:nvPr>
        </p:nvSpPr>
        <p:spPr/>
        <p:txBody>
          <a:bodyPr/>
          <a:lstStyle/>
          <a:p>
            <a:r>
              <a:t>本草文化历史渊源</a:t>
            </a:r>
          </a:p>
        </p:txBody>
      </p:sp>
      <p:sp>
        <p:nvSpPr>
          <p:cNvPr id="4" name="Content Placeholder 3"/>
          <p:cNvSpPr>
            <a:spLocks noGrp="1"/>
          </p:cNvSpPr>
          <p:nvPr>
            <p:ph sz="half" idx="2"/>
          </p:nvPr>
        </p:nvSpPr>
        <p:spPr/>
        <p:txBody>
          <a:bodyPr/>
          <a:lstStyle/>
          <a:p>
            <a:r>
              <a:t>1. 中国本草文化历史悠久，源远流长，可以追溯到远古时代。早在先秦时期，就已经出现了有关本草知识的记载，如《山海经》、《神农本草经》等，反映了中国古代人民对本草的认识和利用。</a:t>
            </a:r>
          </a:p>
          <a:p>
            <a:r>
              <a:t>2. 秦汉时期，本草文化得到进一步发展，出现了《神农本草经》的注解本和一些新的本草著作，如《名医别录》、《伤寒杂病论》等。这些著作对本草的分类、性能、功效和临床应用进行了系统的整理和总结，为本草文化的发展奠定了坚实的基础。</a:t>
            </a:r>
          </a:p>
          <a:p>
            <a:r>
              <a:t>3. 魏晋南北朝时期，本草文化继续发展，出现了《本草纲目》的雏形，即葛洪的《肘后备急方》。该书对本草的收集、整理和分类进行了进一步的完善，为本草文化的发展做出了重要贡献。</a:t>
            </a:r>
          </a:p>
        </p:txBody>
      </p:sp>
      <p:sp>
        <p:nvSpPr>
          <p:cNvPr id="5" name="Text Placeholder 4"/>
          <p:cNvSpPr>
            <a:spLocks noGrp="1"/>
          </p:cNvSpPr>
          <p:nvPr>
            <p:ph type="body" idx="3"/>
          </p:nvPr>
        </p:nvSpPr>
        <p:spPr/>
        <p:txBody>
          <a:bodyPr/>
          <a:lstStyle/>
          <a:p>
            <a:r>
              <a:t>本草文化传承与发展</a:t>
            </a:r>
          </a:p>
        </p:txBody>
      </p:sp>
      <p:sp>
        <p:nvSpPr>
          <p:cNvPr id="6" name="Content Placeholder 5"/>
          <p:cNvSpPr>
            <a:spLocks noGrp="1"/>
          </p:cNvSpPr>
          <p:nvPr>
            <p:ph sz="half" idx="4"/>
          </p:nvPr>
        </p:nvSpPr>
        <p:spPr/>
        <p:txBody>
          <a:bodyPr/>
          <a:lstStyle/>
          <a:p>
            <a:r>
              <a:t>1. 唐宋时期，本草文化得到进一步发展，出现了《本草纲目》的原型，即孙思邈的《千金方》。该书对本草的分类、性能、功效和临床应用进行了更加系统的整理和总结，为本草文化的发展做出了重大贡献。</a:t>
            </a:r>
          </a:p>
          <a:p>
            <a:r>
              <a:t>2. 明清时期，本草文化达到鼎盛时期，出现了李时珍的《本草纲目》。该书对本草的分类、性能、功效和临床应用进行了全面的整理和总结，为本草文化的发展做出了划时代贡献。</a:t>
            </a:r>
          </a:p>
          <a:p>
            <a:r>
              <a:t>3. 清末民初，本草文化受到西医的冲击，出现了衰落景象。一些本草著作被废弃，一些本草药材被淘汰，本草文化面临着严峻的挑战。</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中医本草学理论体系与现代科学</a:t>
            </a:r>
          </a:p>
        </p:txBody>
      </p:sp>
      <p:sp>
        <p:nvSpPr>
          <p:cNvPr id="3" name="Subtitle 2"/>
          <p:cNvSpPr>
            <a:spLocks noGrp="1"/>
          </p:cNvSpPr>
          <p:nvPr>
            <p:ph type="subTitle" idx="1"/>
          </p:nvPr>
        </p:nvSpPr>
        <p:spPr/>
        <p:txBody>
          <a:bodyPr/>
          <a:lstStyle/>
          <a:p>
            <a:r>
              <a:t>本草文化传承与创新发展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中医本草学理论体系与现代科学</a:t>
            </a:r>
          </a:p>
        </p:txBody>
      </p:sp>
      <p:sp>
        <p:nvSpPr>
          <p:cNvPr id="3" name="Text Placeholder 2"/>
          <p:cNvSpPr>
            <a:spLocks noGrp="1"/>
          </p:cNvSpPr>
          <p:nvPr>
            <p:ph type="body" idx="1"/>
          </p:nvPr>
        </p:nvSpPr>
        <p:spPr/>
        <p:txBody>
          <a:bodyPr/>
          <a:lstStyle/>
          <a:p>
            <a:r>
              <a:t>传承与创新：中医本草学与现代科学的融合</a:t>
            </a:r>
          </a:p>
        </p:txBody>
      </p:sp>
      <p:sp>
        <p:nvSpPr>
          <p:cNvPr id="4" name="Content Placeholder 3"/>
          <p:cNvSpPr>
            <a:spLocks noGrp="1"/>
          </p:cNvSpPr>
          <p:nvPr>
            <p:ph sz="half" idx="2"/>
          </p:nvPr>
        </p:nvSpPr>
        <p:spPr/>
        <p:txBody>
          <a:bodyPr/>
          <a:lstStyle/>
          <a:p>
            <a:r>
              <a:t>1. 中医本草学和现代科学都对疗效导向， 具有很强的实用导向。</a:t>
            </a:r>
          </a:p>
          <a:p>
            <a:r>
              <a:t>2. 现代科学为中医本草学的发展提供了新的理论基础和方法，中医本草学可以为现代科学的创新提供新的思路和方法。</a:t>
            </a:r>
          </a:p>
          <a:p>
            <a:r>
              <a:t>3. 中医本草学需要从整体观念、辨证论治、中药科学基础理论等方面传承中医药的理论体系。</a:t>
            </a:r>
          </a:p>
        </p:txBody>
      </p:sp>
      <p:sp>
        <p:nvSpPr>
          <p:cNvPr id="5" name="Text Placeholder 4"/>
          <p:cNvSpPr>
            <a:spLocks noGrp="1"/>
          </p:cNvSpPr>
          <p:nvPr>
            <p:ph type="body" idx="3"/>
          </p:nvPr>
        </p:nvSpPr>
        <p:spPr/>
        <p:txBody>
          <a:bodyPr/>
          <a:lstStyle/>
          <a:p>
            <a:r>
              <a:t>中医本草学与现代科学的交叉学科研究</a:t>
            </a:r>
          </a:p>
        </p:txBody>
      </p:sp>
      <p:sp>
        <p:nvSpPr>
          <p:cNvPr id="6" name="Content Placeholder 5"/>
          <p:cNvSpPr>
            <a:spLocks noGrp="1"/>
          </p:cNvSpPr>
          <p:nvPr>
            <p:ph sz="half" idx="4"/>
          </p:nvPr>
        </p:nvSpPr>
        <p:spPr/>
        <p:txBody>
          <a:bodyPr/>
          <a:lstStyle/>
          <a:p>
            <a:r>
              <a:t>1. 中医本草学与现代科学不断融合，催生了一系列交叉学科，如中药药理学、中药化学、中药现代化、中药临床研究、中药资源学等。</a:t>
            </a:r>
          </a:p>
          <a:p>
            <a:r>
              <a:t>2. 这些交叉学科的研究，进一步加深了对中医本草学及其中药的认识，为中医本草学的发展提供了新的动力。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中医本草学理论体系与现代科学</a:t>
            </a:r>
          </a:p>
        </p:txBody>
      </p:sp>
      <p:sp>
        <p:nvSpPr>
          <p:cNvPr id="3" name="Text Placeholder 2"/>
          <p:cNvSpPr>
            <a:spLocks noGrp="1"/>
          </p:cNvSpPr>
          <p:nvPr>
            <p:ph type="body" idx="1"/>
          </p:nvPr>
        </p:nvSpPr>
        <p:spPr/>
        <p:txBody>
          <a:bodyPr/>
          <a:lstStyle/>
          <a:p>
            <a:r>
              <a:t>中医药现代化与发展</a:t>
            </a:r>
          </a:p>
        </p:txBody>
      </p:sp>
      <p:sp>
        <p:nvSpPr>
          <p:cNvPr id="4" name="Content Placeholder 3"/>
          <p:cNvSpPr>
            <a:spLocks noGrp="1"/>
          </p:cNvSpPr>
          <p:nvPr>
            <p:ph sz="half" idx="2"/>
          </p:nvPr>
        </p:nvSpPr>
        <p:spPr/>
        <p:txBody>
          <a:bodyPr/>
          <a:lstStyle/>
          <a:p>
            <a:r>
              <a:t>1. 中药的现代化不仅包括中药材的科学种植、中药饮片的科学加工，还包括中药制剂的现代化和中医药临床现代化。</a:t>
            </a:r>
          </a:p>
          <a:p>
            <a:r>
              <a:t>2. 中药的现代化能够提高中医药的疗效和安全性，提高中药的使用效率和安全性，提高中医药的国际竞争力。</a:t>
            </a:r>
          </a:p>
          <a:p>
            <a:r>
              <a:t>3. 中医药的现代化也有利于促进中医药学科的发展，保护中医药文化。</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本草文化传承中的传承方式与保护措施</a:t>
            </a:r>
          </a:p>
        </p:txBody>
      </p:sp>
      <p:sp>
        <p:nvSpPr>
          <p:cNvPr id="3" name="Subtitle 2"/>
          <p:cNvSpPr>
            <a:spLocks noGrp="1"/>
          </p:cNvSpPr>
          <p:nvPr>
            <p:ph type="subTitle" idx="1"/>
          </p:nvPr>
        </p:nvSpPr>
        <p:spPr/>
        <p:txBody>
          <a:bodyPr/>
          <a:lstStyle/>
          <a:p>
            <a:r>
              <a:t>本草文化传承与创新发展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本草文化传承中的传承方式与保护措施</a:t>
            </a:r>
          </a:p>
        </p:txBody>
      </p:sp>
      <p:sp>
        <p:nvSpPr>
          <p:cNvPr id="3" name="Text Placeholder 2"/>
          <p:cNvSpPr>
            <a:spLocks noGrp="1"/>
          </p:cNvSpPr>
          <p:nvPr>
            <p:ph type="body" idx="1"/>
          </p:nvPr>
        </p:nvSpPr>
        <p:spPr/>
        <p:txBody>
          <a:bodyPr/>
          <a:lstStyle/>
          <a:p>
            <a:r>
              <a:t>口传心授</a:t>
            </a:r>
          </a:p>
        </p:txBody>
      </p:sp>
      <p:sp>
        <p:nvSpPr>
          <p:cNvPr id="4" name="Content Placeholder 3"/>
          <p:cNvSpPr>
            <a:spLocks noGrp="1"/>
          </p:cNvSpPr>
          <p:nvPr>
            <p:ph sz="half" idx="2"/>
          </p:nvPr>
        </p:nvSpPr>
        <p:spPr/>
        <p:txBody>
          <a:bodyPr/>
          <a:lstStyle/>
          <a:p>
            <a:r>
              <a:t>1. 口传心授是本草文化传承的重要方式之一，至今仍有许多珍贵的本草知识通过口传心授的方式代代相传。</a:t>
            </a:r>
          </a:p>
          <a:p>
            <a:r>
              <a:t>2. 口传心授具有传承范围广、传播速度快、对学习者要求高、容易失传等特点。</a:t>
            </a:r>
          </a:p>
          <a:p>
            <a:r>
              <a:t>3. 要保护口传心授的本草文化，可以采取以下措施：鼓励和支持本草文化传承人将口传心授的知识整理成文字或其他形式，建立本草文化传承人档案，组织本草文化传承人交流学习，加大对本草文化传承人的政策扶持力度等。</a:t>
            </a:r>
          </a:p>
        </p:txBody>
      </p:sp>
      <p:sp>
        <p:nvSpPr>
          <p:cNvPr id="5" name="Text Placeholder 4"/>
          <p:cNvSpPr>
            <a:spLocks noGrp="1"/>
          </p:cNvSpPr>
          <p:nvPr>
            <p:ph type="body" idx="3"/>
          </p:nvPr>
        </p:nvSpPr>
        <p:spPr/>
        <p:txBody>
          <a:bodyPr/>
          <a:lstStyle/>
          <a:p>
            <a:r>
              <a:t>师徒传承</a:t>
            </a:r>
          </a:p>
        </p:txBody>
      </p:sp>
      <p:sp>
        <p:nvSpPr>
          <p:cNvPr id="6" name="Content Placeholder 5"/>
          <p:cNvSpPr>
            <a:spLocks noGrp="1"/>
          </p:cNvSpPr>
          <p:nvPr>
            <p:ph sz="half" idx="4"/>
          </p:nvPr>
        </p:nvSpPr>
        <p:spPr/>
        <p:txBody>
          <a:bodyPr/>
          <a:lstStyle/>
          <a:p>
            <a:r>
              <a:t>1. 师徒传承是本草文化传承的另一种重要方式，也是最常见的方式。</a:t>
            </a:r>
          </a:p>
          <a:p>
            <a:r>
              <a:t>2. 师徒传承具有传承范围广、传承内容全面、传承效果好、容易形成传承体系等特点。</a:t>
            </a:r>
          </a:p>
          <a:p>
            <a:r>
              <a:t>3. 要保护师徒传承的本草文化，可以采取以下措施：鼓励和支持本草文化传承人收徒授艺，建立本草文化传承人与徒弟的档案，组织本草文化传承人与徒弟交流学习，加大对本草文化传承人与徒弟的政策扶持力度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本草文化传承中的传承方式与保护措施</a:t>
            </a:r>
          </a:p>
        </p:txBody>
      </p:sp>
      <p:sp>
        <p:nvSpPr>
          <p:cNvPr id="3" name="Text Placeholder 2"/>
          <p:cNvSpPr>
            <a:spLocks noGrp="1"/>
          </p:cNvSpPr>
          <p:nvPr>
            <p:ph type="body" idx="1"/>
          </p:nvPr>
        </p:nvSpPr>
        <p:spPr/>
        <p:txBody>
          <a:bodyPr/>
          <a:lstStyle/>
          <a:p>
            <a:r>
              <a:t>家传秘方</a:t>
            </a:r>
          </a:p>
        </p:txBody>
      </p:sp>
      <p:sp>
        <p:nvSpPr>
          <p:cNvPr id="4" name="Content Placeholder 3"/>
          <p:cNvSpPr>
            <a:spLocks noGrp="1"/>
          </p:cNvSpPr>
          <p:nvPr>
            <p:ph sz="half" idx="2"/>
          </p:nvPr>
        </p:nvSpPr>
        <p:spPr/>
        <p:txBody>
          <a:bodyPr/>
          <a:lstStyle/>
          <a:p>
            <a:r>
              <a:t>1. 家传秘方是本草文化传承的又一种重要方式，也是比较常见的方式。</a:t>
            </a:r>
          </a:p>
          <a:p>
            <a:r>
              <a:t>2. 家传秘方具有传承范围广、传承内容丰富、传承效果好、容易形成传承体系等特点。</a:t>
            </a:r>
          </a:p>
          <a:p>
            <a:r>
              <a:t>3. 要保护家传秘方的本草文化，可以采取以下措施：鼓励和支持本草文化传承人将家传秘方整理成文字或其他形式，建立本草文化传承人与家传秘方的档案，组织本草文化传承人与家传秘方的交流学习，加大对本草文化传承人与家传秘方的政策扶持力度等。</a:t>
            </a:r>
          </a:p>
        </p:txBody>
      </p:sp>
      <p:sp>
        <p:nvSpPr>
          <p:cNvPr id="5" name="Text Placeholder 4"/>
          <p:cNvSpPr>
            <a:spLocks noGrp="1"/>
          </p:cNvSpPr>
          <p:nvPr>
            <p:ph type="body" idx="3"/>
          </p:nvPr>
        </p:nvSpPr>
        <p:spPr/>
        <p:txBody>
          <a:bodyPr/>
          <a:lstStyle/>
          <a:p>
            <a:r>
              <a:t>文字记载</a:t>
            </a:r>
          </a:p>
        </p:txBody>
      </p:sp>
      <p:sp>
        <p:nvSpPr>
          <p:cNvPr id="6" name="Content Placeholder 5"/>
          <p:cNvSpPr>
            <a:spLocks noGrp="1"/>
          </p:cNvSpPr>
          <p:nvPr>
            <p:ph sz="half" idx="4"/>
          </p:nvPr>
        </p:nvSpPr>
        <p:spPr/>
        <p:txBody>
          <a:bodyPr/>
          <a:lstStyle/>
          <a:p>
            <a:r>
              <a:t>1. 文字记载是本草文化传承的重要方式之一，也是比较常见的方式。</a:t>
            </a:r>
          </a:p>
          <a:p>
            <a:r>
              <a:t>2. 文字记载具有传承范围广、传播速度快、对学习者要求低、不易失传等特点。</a:t>
            </a:r>
          </a:p>
          <a:p>
            <a:r>
              <a:t>3. 要保护文字记载的本草文化，可以采取以下措施：鼓励和支持本草文化传承人将文字记载的本草知识整理成书或其他形式，建立本草文化文献档案，组织本草文化传承人与文献交流学习，加大对本草文化文献的政策扶持力度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本草文化传承中的传承方式与保护措施</a:t>
            </a:r>
          </a:p>
        </p:txBody>
      </p:sp>
      <p:sp>
        <p:nvSpPr>
          <p:cNvPr id="3" name="Text Placeholder 2"/>
          <p:cNvSpPr>
            <a:spLocks noGrp="1"/>
          </p:cNvSpPr>
          <p:nvPr>
            <p:ph type="body" idx="1"/>
          </p:nvPr>
        </p:nvSpPr>
        <p:spPr/>
        <p:txBody>
          <a:bodyPr/>
          <a:lstStyle/>
          <a:p>
            <a:r>
              <a:t>药物标本</a:t>
            </a:r>
          </a:p>
        </p:txBody>
      </p:sp>
      <p:sp>
        <p:nvSpPr>
          <p:cNvPr id="4" name="Content Placeholder 3"/>
          <p:cNvSpPr>
            <a:spLocks noGrp="1"/>
          </p:cNvSpPr>
          <p:nvPr>
            <p:ph sz="half" idx="2"/>
          </p:nvPr>
        </p:nvSpPr>
        <p:spPr/>
        <p:txBody>
          <a:bodyPr/>
          <a:lstStyle/>
          <a:p>
            <a:r>
              <a:t>1. 药物标本是本草文化传承的重要方式之一，也是比较常见的方式。</a:t>
            </a:r>
          </a:p>
          <a:p>
            <a:r>
              <a:t>2. 药物标本具有传承范围广、传播速度快、对学习者要求低、不易失传等特点。</a:t>
            </a:r>
          </a:p>
          <a:p>
            <a:r>
              <a:t>3. 要保护药物标本的本草文化，可以采取以下措施：鼓励和支持本草文化传承人收集和保存药物标本，建立药物标本档案，组织本草文化传承人与药物标本交流学习，加大对药物标本的政策扶持力度等。</a:t>
            </a:r>
          </a:p>
        </p:txBody>
      </p:sp>
      <p:sp>
        <p:nvSpPr>
          <p:cNvPr id="5" name="Text Placeholder 4"/>
          <p:cNvSpPr>
            <a:spLocks noGrp="1"/>
          </p:cNvSpPr>
          <p:nvPr>
            <p:ph type="body" idx="3"/>
          </p:nvPr>
        </p:nvSpPr>
        <p:spPr/>
        <p:txBody>
          <a:bodyPr/>
          <a:lstStyle/>
          <a:p>
            <a:r>
              <a:t>本草园</a:t>
            </a:r>
          </a:p>
        </p:txBody>
      </p:sp>
      <p:sp>
        <p:nvSpPr>
          <p:cNvPr id="6" name="Content Placeholder 5"/>
          <p:cNvSpPr>
            <a:spLocks noGrp="1"/>
          </p:cNvSpPr>
          <p:nvPr>
            <p:ph sz="half" idx="4"/>
          </p:nvPr>
        </p:nvSpPr>
        <p:spPr/>
        <p:txBody>
          <a:bodyPr/>
          <a:lstStyle/>
          <a:p>
            <a:r>
              <a:t>1. 本草园是本草文化传承的重要方式之一，也是比较常见的方式。</a:t>
            </a:r>
          </a:p>
          <a:p>
            <a:r>
              <a:t>2. 本草园具有传承范围广、传播速度快、对学习者要求低、不易失传等特点。</a:t>
            </a:r>
          </a:p>
          <a:p>
            <a:r>
              <a:t>3. 要保护本草园的本草文化，可以采取以下措施：鼓励和支持本草文化传承人在各地建立本草园，建立本草园档案，组织本草文化传承人与本草园交流学习，加大对本草园的政策扶持力度等。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本草文化创新发展中面临的机遇与挑战</a:t>
            </a:r>
          </a:p>
        </p:txBody>
      </p:sp>
      <p:sp>
        <p:nvSpPr>
          <p:cNvPr id="3" name="Subtitle 2"/>
          <p:cNvSpPr>
            <a:spLocks noGrp="1"/>
          </p:cNvSpPr>
          <p:nvPr>
            <p:ph type="subTitle" idx="1"/>
          </p:nvPr>
        </p:nvSpPr>
        <p:spPr/>
        <p:txBody>
          <a:bodyPr/>
          <a:lstStyle/>
          <a:p>
            <a:r>
              <a:t>本草文化传承与创新发展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本草文化创新发展中面临的机遇与挑战</a:t>
            </a:r>
          </a:p>
        </p:txBody>
      </p:sp>
      <p:sp>
        <p:nvSpPr>
          <p:cNvPr id="3" name="Text Placeholder 2"/>
          <p:cNvSpPr>
            <a:spLocks noGrp="1"/>
          </p:cNvSpPr>
          <p:nvPr>
            <p:ph type="body" idx="1"/>
          </p:nvPr>
        </p:nvSpPr>
        <p:spPr/>
        <p:txBody>
          <a:bodyPr/>
          <a:lstStyle/>
          <a:p>
            <a:r>
              <a:t>政策支持与监管创新</a:t>
            </a:r>
          </a:p>
        </p:txBody>
      </p:sp>
      <p:sp>
        <p:nvSpPr>
          <p:cNvPr id="4" name="Content Placeholder 3"/>
          <p:cNvSpPr>
            <a:spLocks noGrp="1"/>
          </p:cNvSpPr>
          <p:nvPr>
            <p:ph sz="half" idx="2"/>
          </p:nvPr>
        </p:nvSpPr>
        <p:spPr/>
        <p:txBody>
          <a:bodyPr/>
          <a:lstStyle/>
          <a:p>
            <a:r>
              <a:t>1. 国家政策支持：国家层面出台多项政策支持中药产业发展，包括《中医药法》、《中医药发展规划2016-2030年》等，为中药产业创新发展提供有力支持。</a:t>
            </a:r>
          </a:p>
          <a:p>
            <a:r>
              <a:t>2. 监管创新：鼓励中药创新药研发，简化审批流程，促进中药新药上市。同时，加强中药质量标准体系建设，确保中药质量安全。</a:t>
            </a:r>
          </a:p>
        </p:txBody>
      </p:sp>
      <p:sp>
        <p:nvSpPr>
          <p:cNvPr id="5" name="Text Placeholder 4"/>
          <p:cNvSpPr>
            <a:spLocks noGrp="1"/>
          </p:cNvSpPr>
          <p:nvPr>
            <p:ph type="body" idx="3"/>
          </p:nvPr>
        </p:nvSpPr>
        <p:spPr/>
        <p:txBody>
          <a:bodyPr/>
          <a:lstStyle/>
          <a:p>
            <a:r>
              <a:t>科技进步与创新技术</a:t>
            </a:r>
          </a:p>
        </p:txBody>
      </p:sp>
      <p:sp>
        <p:nvSpPr>
          <p:cNvPr id="6" name="Content Placeholder 5"/>
          <p:cNvSpPr>
            <a:spLocks noGrp="1"/>
          </p:cNvSpPr>
          <p:nvPr>
            <p:ph sz="half" idx="4"/>
          </p:nvPr>
        </p:nvSpPr>
        <p:spPr/>
        <p:txBody>
          <a:bodyPr/>
          <a:lstStyle/>
          <a:p>
            <a:r>
              <a:t>1. 科技进步：生物技术、人工智能等新技术的发展为中药创新提供了强大动力。基因组测序、药物筛选等技术手段的应用，加快了中药有效成分的发现和提纯。</a:t>
            </a:r>
          </a:p>
          <a:p>
            <a:r>
              <a:t>2. 创新技术：中药制剂技术、中药提取技术等创新技术的应用，提高了中药的疗效和安全性。新剂型、新工艺的开发，也使得中药更加方便服用和储存。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本草文化创新发展中面临的机遇与挑战</a:t>
            </a:r>
          </a:p>
        </p:txBody>
      </p:sp>
      <p:sp>
        <p:nvSpPr>
          <p:cNvPr id="3" name="Text Placeholder 2"/>
          <p:cNvSpPr>
            <a:spLocks noGrp="1"/>
          </p:cNvSpPr>
          <p:nvPr>
            <p:ph type="body" idx="1"/>
          </p:nvPr>
        </p:nvSpPr>
        <p:spPr/>
        <p:txBody>
          <a:bodyPr/>
          <a:lstStyle/>
          <a:p>
            <a:r>
              <a:t>市场需求与消费升级</a:t>
            </a:r>
          </a:p>
        </p:txBody>
      </p:sp>
      <p:sp>
        <p:nvSpPr>
          <p:cNvPr id="4" name="Content Placeholder 3"/>
          <p:cNvSpPr>
            <a:spLocks noGrp="1"/>
          </p:cNvSpPr>
          <p:nvPr>
            <p:ph sz="half" idx="2"/>
          </p:nvPr>
        </p:nvSpPr>
        <p:spPr/>
        <p:txBody>
          <a:bodyPr/>
          <a:lstStyle/>
          <a:p>
            <a:r>
              <a:t>1. 市场需求：随着人们健康意识的增强，对中药的需求不断增长。中药在慢性病、肿瘤等领域具有独特的优势，市场潜力巨大。</a:t>
            </a:r>
          </a:p>
          <a:p>
            <a:r>
              <a:t>2. 消费升级：消费者对中药品质和品牌的需求不断提高。中药企业需要注重品牌建设，提升产品质量，以满足消费者的需求。</a:t>
            </a:r>
          </a:p>
        </p:txBody>
      </p:sp>
      <p:sp>
        <p:nvSpPr>
          <p:cNvPr id="5" name="Text Placeholder 4"/>
          <p:cNvSpPr>
            <a:spLocks noGrp="1"/>
          </p:cNvSpPr>
          <p:nvPr>
            <p:ph type="body" idx="3"/>
          </p:nvPr>
        </p:nvSpPr>
        <p:spPr/>
        <p:txBody>
          <a:bodyPr/>
          <a:lstStyle/>
          <a:p>
            <a:r>
              <a:t>国际化发展与全球合作</a:t>
            </a:r>
          </a:p>
        </p:txBody>
      </p:sp>
      <p:sp>
        <p:nvSpPr>
          <p:cNvPr id="6" name="Content Placeholder 5"/>
          <p:cNvSpPr>
            <a:spLocks noGrp="1"/>
          </p:cNvSpPr>
          <p:nvPr>
            <p:ph sz="half" idx="4"/>
          </p:nvPr>
        </p:nvSpPr>
        <p:spPr/>
        <p:txBody>
          <a:bodyPr/>
          <a:lstStyle/>
          <a:p>
            <a:r>
              <a:t>1. 国际化发展：中药具有独特的文化内涵和疗效优势，在国际市场具有广阔的发展空间。中药企业需要积极开拓海外市场，提升中药的国际影响力。</a:t>
            </a:r>
          </a:p>
          <a:p>
            <a:r>
              <a:t>2. 全球合作：中药创新发展需要与国际同行加强合作，分享经验和资源。通过国际合作，可以加快中药创新速度，提升中药的国际认可度。</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https://d.book118.com/098065141121006043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本草文化历史渊源与发展脉络</vt:lpstr>
      <vt:lpstr> 本草文化历史渊源与发展脉络</vt:lpstr>
      <vt:lpstr> 中医本草学理论体系与现代科学</vt:lpstr>
      <vt:lpstr> 中医本草学理论体系与现代科学</vt:lpstr>
      <vt:lpstr> 中医本草学理论体系与现代科学</vt:lpstr>
      <vt:lpstr> 本草文化传承中的传承方式与保护措施</vt:lpstr>
      <vt:lpstr> 本草文化传承中的传承方式与保护措施</vt:lpstr>
      <vt:lpstr> 本草文化传承中的传承方式与保护措施</vt:lpstr>
      <vt:lpstr> 本草文化传承中的传承方式与保护措施</vt:lpstr>
      <vt:lpstr> 本草文化创新发展中面临的机遇与挑战</vt:lpstr>
      <vt:lpstr> 本草文化创新发展中面临的机遇与挑战</vt:lpstr>
      <vt:lpstr> 本草文化创新发展中面临的机遇与挑战</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2024-09-23T12:21:33.279</cp:lastPrinted>
  <dcterms:created xsi:type="dcterms:W3CDTF">2024-09-23T04:21:33Z</dcterms:created>
  <dcterms:modified xsi:type="dcterms:W3CDTF">2024-09-23T04:21:35Z</dcterms:modified>
</cp:coreProperties>
</file>