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BF43C4-2FE2-4420-9C69-D411B537D6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50300C-8645-4E2D-9B84-AF656BE802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5515C0-0B05-4504-AD3B-74875F21CC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95F3934-071C-425E-B3F3-5D279B47AD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DA4F14B-B2B8-4543-8F2B-3634A52693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04D745F-0D57-4D66-87E3-729B9C44EA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064AB2B-ACFF-4B49-969D-2E5C264FA0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590AD75-3122-455A-8966-D8B10AA14F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AB2199-5D89-4396-BC62-C2B14808AC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588B17-713C-45A4-9022-CB78C029B4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E96316-87BB-4002-8743-C5F7D93D99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98067067004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医疗废弃物处置场所的运营与监管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医疗废弃物处置场所运营现状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医疗废弃物处置流程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监管措施及政策法规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运营与监管中存在的问题及挑战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改进建议及未来展望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3214" b="13214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保护环境和公众健康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医疗废弃物可能含有传染性病原体、有毒化学物质等，如不正确处置，将对环境和公众健康造成严重威胁。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履行国际义务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各国政府和国际组织已制定相关法规和标准，要求妥善处置医疗废弃物，以履行国际环保义务。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促进可持续发展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通过建立完善的医疗废弃物处置体系，推动循环经济和绿色医疗发展，实现可持续发展目标。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087237" y="4692872"/>
            <a:ext cx="2429542" cy="1127284"/>
            <a:chOff x="6087237" y="4692872"/>
            <a:chExt cx="2429542" cy="1127284"/>
          </a:xfrm>
        </p:grpSpPr>
        <p:sp>
          <p:nvSpPr>
            <p:cNvPr id="3" name="Freeform 3"/>
            <p:cNvSpPr/>
            <p:nvPr/>
          </p:nvSpPr>
          <p:spPr>
            <a:xfrm>
              <a:off x="6087237" y="4692872"/>
              <a:ext cx="2429542" cy="1127284"/>
            </a:xfrm>
            <a:custGeom>
              <a:rect l="l" t="t" r="r" b="b"/>
              <a:pathLst>
                <a:path w="292" h="135">
                  <a:moveTo>
                    <a:pt x="130" y="19"/>
                  </a:moveTo>
                  <a:cubicBezTo>
                    <a:pt x="75" y="38"/>
                    <a:pt x="31" y="73"/>
                    <a:pt x="0" y="118"/>
                  </a:cubicBezTo>
                  <a:cubicBezTo>
                    <a:pt x="52" y="134"/>
                    <a:pt x="108" y="135"/>
                    <a:pt x="163" y="116"/>
                  </a:cubicBezTo>
                  <a:cubicBezTo>
                    <a:pt x="218" y="97"/>
                    <a:pt x="262" y="61"/>
                    <a:pt x="292" y="17"/>
                  </a:cubicBezTo>
                  <a:cubicBezTo>
                    <a:pt x="241" y="0"/>
                    <a:pt x="184" y="0"/>
                    <a:pt x="130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421499" y="5019484"/>
              <a:ext cx="311944" cy="273653"/>
            </a:xfrm>
            <a:custGeom>
              <a:rect l="l" t="t" r="r" b="b"/>
              <a:pathLst>
                <a:path w="582612" h="511175">
                  <a:moveTo>
                    <a:pt x="563781" y="169863"/>
                  </a:moveTo>
                  <a:cubicBezTo>
                    <a:pt x="567547" y="181115"/>
                    <a:pt x="571313" y="192367"/>
                    <a:pt x="575080" y="199869"/>
                  </a:cubicBezTo>
                  <a:cubicBezTo>
                    <a:pt x="578846" y="214872"/>
                    <a:pt x="578846" y="226124"/>
                    <a:pt x="582612" y="237376"/>
                  </a:cubicBezTo>
                  <a:cubicBezTo>
                    <a:pt x="582612" y="237376"/>
                    <a:pt x="582612" y="241126"/>
                    <a:pt x="582612" y="241126"/>
                  </a:cubicBezTo>
                  <a:cubicBezTo>
                    <a:pt x="582612" y="241126"/>
                    <a:pt x="582612" y="241126"/>
                    <a:pt x="582612" y="267381"/>
                  </a:cubicBezTo>
                  <a:cubicBezTo>
                    <a:pt x="582612" y="271132"/>
                    <a:pt x="582612" y="278633"/>
                    <a:pt x="582612" y="282384"/>
                  </a:cubicBezTo>
                  <a:cubicBezTo>
                    <a:pt x="575080" y="327392"/>
                    <a:pt x="552482" y="368650"/>
                    <a:pt x="514820" y="394905"/>
                  </a:cubicBezTo>
                  <a:cubicBezTo>
                    <a:pt x="480924" y="424910"/>
                    <a:pt x="439496" y="436162"/>
                    <a:pt x="398068" y="436162"/>
                  </a:cubicBezTo>
                  <a:cubicBezTo>
                    <a:pt x="326510" y="436162"/>
                    <a:pt x="258718" y="436162"/>
                    <a:pt x="187161" y="436162"/>
                  </a:cubicBezTo>
                  <a:cubicBezTo>
                    <a:pt x="187161" y="436162"/>
                    <a:pt x="187161" y="436162"/>
                    <a:pt x="179628" y="436162"/>
                  </a:cubicBezTo>
                  <a:cubicBezTo>
                    <a:pt x="179628" y="436162"/>
                    <a:pt x="179628" y="436162"/>
                    <a:pt x="179628" y="511176"/>
                  </a:cubicBezTo>
                  <a:cubicBezTo>
                    <a:pt x="179628" y="507426"/>
                    <a:pt x="175862" y="507426"/>
                    <a:pt x="175862" y="507426"/>
                  </a:cubicBezTo>
                  <a:cubicBezTo>
                    <a:pt x="130667" y="473669"/>
                    <a:pt x="85473" y="439913"/>
                    <a:pt x="40278" y="406157"/>
                  </a:cubicBezTo>
                  <a:cubicBezTo>
                    <a:pt x="40278" y="402406"/>
                    <a:pt x="36512" y="402406"/>
                    <a:pt x="36512" y="402406"/>
                  </a:cubicBezTo>
                  <a:cubicBezTo>
                    <a:pt x="81707" y="364899"/>
                    <a:pt x="130667" y="327392"/>
                    <a:pt x="179628" y="293636"/>
                  </a:cubicBezTo>
                  <a:cubicBezTo>
                    <a:pt x="179628" y="293636"/>
                    <a:pt x="179628" y="293636"/>
                    <a:pt x="179628" y="364899"/>
                  </a:cubicBezTo>
                  <a:cubicBezTo>
                    <a:pt x="183394" y="364899"/>
                    <a:pt x="183394" y="364899"/>
                    <a:pt x="187161" y="364899"/>
                  </a:cubicBezTo>
                  <a:cubicBezTo>
                    <a:pt x="258718" y="364899"/>
                    <a:pt x="330276" y="364899"/>
                    <a:pt x="401834" y="364899"/>
                  </a:cubicBezTo>
                  <a:cubicBezTo>
                    <a:pt x="465860" y="364899"/>
                    <a:pt x="514820" y="312390"/>
                    <a:pt x="511054" y="248628"/>
                  </a:cubicBezTo>
                  <a:cubicBezTo>
                    <a:pt x="511054" y="237376"/>
                    <a:pt x="507288" y="229874"/>
                    <a:pt x="503522" y="218622"/>
                  </a:cubicBezTo>
                  <a:cubicBezTo>
                    <a:pt x="503522" y="218622"/>
                    <a:pt x="503522" y="214872"/>
                    <a:pt x="507288" y="214872"/>
                  </a:cubicBezTo>
                  <a:cubicBezTo>
                    <a:pt x="526119" y="199869"/>
                    <a:pt x="544950" y="184866"/>
                    <a:pt x="563781" y="169863"/>
                  </a:cubicBezTo>
                  <a:close/>
                  <a:moveTo>
                    <a:pt x="401388" y="0"/>
                  </a:moveTo>
                  <a:cubicBezTo>
                    <a:pt x="401388" y="0"/>
                    <a:pt x="405139" y="0"/>
                    <a:pt x="405139" y="3757"/>
                  </a:cubicBezTo>
                  <a:cubicBezTo>
                    <a:pt x="450155" y="37571"/>
                    <a:pt x="495170" y="71384"/>
                    <a:pt x="540185" y="105198"/>
                  </a:cubicBezTo>
                  <a:cubicBezTo>
                    <a:pt x="543937" y="105198"/>
                    <a:pt x="543937" y="105198"/>
                    <a:pt x="547688" y="108955"/>
                  </a:cubicBezTo>
                  <a:cubicBezTo>
                    <a:pt x="498921" y="146526"/>
                    <a:pt x="450155" y="180341"/>
                    <a:pt x="401388" y="217911"/>
                  </a:cubicBezTo>
                  <a:cubicBezTo>
                    <a:pt x="401388" y="217911"/>
                    <a:pt x="401388" y="217911"/>
                    <a:pt x="401388" y="146526"/>
                  </a:cubicBezTo>
                  <a:cubicBezTo>
                    <a:pt x="397636" y="146526"/>
                    <a:pt x="397636" y="146526"/>
                    <a:pt x="393885" y="146526"/>
                  </a:cubicBezTo>
                  <a:cubicBezTo>
                    <a:pt x="322611" y="146526"/>
                    <a:pt x="255088" y="146526"/>
                    <a:pt x="183813" y="146526"/>
                  </a:cubicBezTo>
                  <a:cubicBezTo>
                    <a:pt x="120041" y="146526"/>
                    <a:pt x="67523" y="199126"/>
                    <a:pt x="71275" y="259239"/>
                  </a:cubicBezTo>
                  <a:cubicBezTo>
                    <a:pt x="75026" y="270511"/>
                    <a:pt x="75026" y="281782"/>
                    <a:pt x="78777" y="289296"/>
                  </a:cubicBezTo>
                  <a:cubicBezTo>
                    <a:pt x="78777" y="293053"/>
                    <a:pt x="78777" y="296810"/>
                    <a:pt x="75026" y="296810"/>
                  </a:cubicBezTo>
                  <a:cubicBezTo>
                    <a:pt x="60021" y="311839"/>
                    <a:pt x="41264" y="323110"/>
                    <a:pt x="18756" y="338138"/>
                  </a:cubicBezTo>
                  <a:cubicBezTo>
                    <a:pt x="15005" y="330624"/>
                    <a:pt x="11254" y="319353"/>
                    <a:pt x="7502" y="308082"/>
                  </a:cubicBezTo>
                  <a:cubicBezTo>
                    <a:pt x="3751" y="296810"/>
                    <a:pt x="3751" y="285539"/>
                    <a:pt x="0" y="270511"/>
                  </a:cubicBezTo>
                  <a:cubicBezTo>
                    <a:pt x="0" y="270511"/>
                    <a:pt x="0" y="270511"/>
                    <a:pt x="0" y="266754"/>
                  </a:cubicBezTo>
                  <a:cubicBezTo>
                    <a:pt x="0" y="266754"/>
                    <a:pt x="0" y="266754"/>
                    <a:pt x="0" y="244211"/>
                  </a:cubicBezTo>
                  <a:cubicBezTo>
                    <a:pt x="0" y="236697"/>
                    <a:pt x="0" y="232940"/>
                    <a:pt x="0" y="225426"/>
                  </a:cubicBezTo>
                  <a:cubicBezTo>
                    <a:pt x="7502" y="180341"/>
                    <a:pt x="30010" y="142769"/>
                    <a:pt x="67523" y="112712"/>
                  </a:cubicBezTo>
                  <a:cubicBezTo>
                    <a:pt x="101285" y="86413"/>
                    <a:pt x="142549" y="71384"/>
                    <a:pt x="187565" y="71384"/>
                  </a:cubicBezTo>
                  <a:cubicBezTo>
                    <a:pt x="255088" y="71384"/>
                    <a:pt x="322611" y="71384"/>
                    <a:pt x="393885" y="71384"/>
                  </a:cubicBezTo>
                  <a:cubicBezTo>
                    <a:pt x="393885" y="71384"/>
                    <a:pt x="393885" y="71384"/>
                    <a:pt x="401388" y="71384"/>
                  </a:cubicBezTo>
                  <a:cubicBezTo>
                    <a:pt x="401388" y="71384"/>
                    <a:pt x="401388" y="71384"/>
                    <a:pt x="401388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6087237" y="3581590"/>
            <a:ext cx="1515142" cy="2095595"/>
          </a:xfrm>
          <a:custGeom>
            <a:rect l="l" t="t" r="r" b="b"/>
            <a:pathLst>
              <a:path w="182" h="251">
                <a:moveTo>
                  <a:pt x="49" y="96"/>
                </a:moveTo>
                <a:cubicBezTo>
                  <a:pt x="15" y="143"/>
                  <a:pt x="0" y="197"/>
                  <a:pt x="1" y="251"/>
                </a:cubicBezTo>
                <a:cubicBezTo>
                  <a:pt x="52" y="235"/>
                  <a:pt x="99" y="203"/>
                  <a:pt x="132" y="156"/>
                </a:cubicBezTo>
                <a:cubicBezTo>
                  <a:pt x="166" y="109"/>
                  <a:pt x="182" y="54"/>
                  <a:pt x="181" y="0"/>
                </a:cubicBezTo>
                <a:cubicBezTo>
                  <a:pt x="130" y="16"/>
                  <a:pt x="83" y="49"/>
                  <a:pt x="49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859714" y="4236053"/>
            <a:ext cx="352711" cy="269463"/>
            <a:chOff x="6859714" y="4236053"/>
            <a:chExt cx="352711" cy="269463"/>
          </a:xfrm>
        </p:grpSpPr>
        <p:sp>
          <p:nvSpPr>
            <p:cNvPr id="7" name="Freeform 7"/>
            <p:cNvSpPr/>
            <p:nvPr/>
          </p:nvSpPr>
          <p:spPr>
            <a:xfrm>
              <a:off x="6859714" y="4236053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988873" y="4306634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667887" y="4692872"/>
            <a:ext cx="2419350" cy="1127284"/>
            <a:chOff x="3667887" y="4692872"/>
            <a:chExt cx="2419350" cy="1127284"/>
          </a:xfrm>
        </p:grpSpPr>
        <p:sp>
          <p:nvSpPr>
            <p:cNvPr id="10" name="Freeform 10"/>
            <p:cNvSpPr/>
            <p:nvPr/>
          </p:nvSpPr>
          <p:spPr>
            <a:xfrm>
              <a:off x="3667887" y="4692872"/>
              <a:ext cx="2419350" cy="1127284"/>
            </a:xfrm>
            <a:custGeom>
              <a:rect l="l" t="t" r="r" b="b"/>
              <a:pathLst>
                <a:path w="291" h="135">
                  <a:moveTo>
                    <a:pt x="162" y="19"/>
                  </a:moveTo>
                  <a:cubicBezTo>
                    <a:pt x="217" y="38"/>
                    <a:pt x="261" y="73"/>
                    <a:pt x="291" y="118"/>
                  </a:cubicBezTo>
                  <a:cubicBezTo>
                    <a:pt x="240" y="134"/>
                    <a:pt x="184" y="135"/>
                    <a:pt x="129" y="116"/>
                  </a:cubicBezTo>
                  <a:cubicBezTo>
                    <a:pt x="74" y="97"/>
                    <a:pt x="30" y="61"/>
                    <a:pt x="0" y="17"/>
                  </a:cubicBezTo>
                  <a:cubicBezTo>
                    <a:pt x="51" y="0"/>
                    <a:pt x="108" y="0"/>
                    <a:pt x="162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465034" y="500414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Freeform 12"/>
          <p:cNvSpPr/>
          <p:nvPr/>
        </p:nvSpPr>
        <p:spPr>
          <a:xfrm>
            <a:off x="4582287" y="3581590"/>
            <a:ext cx="1513713" cy="2095595"/>
          </a:xfrm>
          <a:custGeom>
            <a:rect l="l" t="t" r="r" b="b"/>
            <a:pathLst>
              <a:path w="182" h="251">
                <a:moveTo>
                  <a:pt x="133" y="96"/>
                </a:moveTo>
                <a:cubicBezTo>
                  <a:pt x="167" y="143"/>
                  <a:pt x="182" y="197"/>
                  <a:pt x="181" y="251"/>
                </a:cubicBezTo>
                <a:cubicBezTo>
                  <a:pt x="130" y="235"/>
                  <a:pt x="83" y="203"/>
                  <a:pt x="50" y="156"/>
                </a:cubicBezTo>
                <a:cubicBezTo>
                  <a:pt x="16" y="109"/>
                  <a:pt x="0" y="54"/>
                  <a:pt x="1" y="0"/>
                </a:cubicBezTo>
                <a:cubicBezTo>
                  <a:pt x="52" y="16"/>
                  <a:pt x="99" y="49"/>
                  <a:pt x="133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3" name="Group 13"/>
          <p:cNvGrpSpPr/>
          <p:nvPr/>
        </p:nvGrpSpPr>
        <p:grpSpPr>
          <a:xfrm>
            <a:off x="4996434" y="4236053"/>
            <a:ext cx="313754" cy="313849"/>
            <a:chOff x="4996434" y="4236053"/>
            <a:chExt cx="313754" cy="313849"/>
          </a:xfrm>
        </p:grpSpPr>
        <p:sp>
          <p:nvSpPr>
            <p:cNvPr id="14" name="Freeform 14"/>
            <p:cNvSpPr/>
            <p:nvPr/>
          </p:nvSpPr>
          <p:spPr>
            <a:xfrm>
              <a:off x="4996434" y="4265200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5069300" y="4338066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152644" y="4236053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7" name="Freeform 17"/>
          <p:cNvSpPr/>
          <p:nvPr/>
        </p:nvSpPr>
        <p:spPr>
          <a:xfrm>
            <a:off x="5664327" y="3097435"/>
            <a:ext cx="856012" cy="2579751"/>
          </a:xfrm>
          <a:custGeom>
            <a:rect l="l" t="t" r="r" b="b"/>
            <a:pathLst>
              <a:path w="103" h="309">
                <a:moveTo>
                  <a:pt x="0" y="154"/>
                </a:moveTo>
                <a:cubicBezTo>
                  <a:pt x="0" y="212"/>
                  <a:pt x="19" y="266"/>
                  <a:pt x="51" y="309"/>
                </a:cubicBezTo>
                <a:cubicBezTo>
                  <a:pt x="84" y="266"/>
                  <a:pt x="103" y="212"/>
                  <a:pt x="103" y="154"/>
                </a:cubicBezTo>
                <a:cubicBezTo>
                  <a:pt x="103" y="97"/>
                  <a:pt x="84" y="43"/>
                  <a:pt x="51" y="0"/>
                </a:cubicBezTo>
                <a:cubicBezTo>
                  <a:pt x="19" y="43"/>
                  <a:pt x="0" y="97"/>
                  <a:pt x="0" y="15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984843" y="3986974"/>
            <a:ext cx="215074" cy="313658"/>
          </a:xfrm>
          <a:custGeom>
            <a:rect l="l" t="t" r="r" b="b"/>
            <a:pathLst>
              <a:path w="107" h="156">
                <a:moveTo>
                  <a:pt x="43" y="156"/>
                </a:moveTo>
                <a:cubicBezTo>
                  <a:pt x="40" y="155"/>
                  <a:pt x="37" y="154"/>
                  <a:pt x="34" y="152"/>
                </a:cubicBezTo>
                <a:cubicBezTo>
                  <a:pt x="31" y="150"/>
                  <a:pt x="29" y="147"/>
                  <a:pt x="27" y="143"/>
                </a:cubicBezTo>
                <a:cubicBezTo>
                  <a:pt x="27" y="142"/>
                  <a:pt x="27" y="142"/>
                  <a:pt x="25" y="141"/>
                </a:cubicBezTo>
                <a:cubicBezTo>
                  <a:pt x="19" y="138"/>
                  <a:pt x="16" y="130"/>
                  <a:pt x="19" y="123"/>
                </a:cubicBezTo>
                <a:cubicBezTo>
                  <a:pt x="19" y="123"/>
                  <a:pt x="19" y="122"/>
                  <a:pt x="19" y="121"/>
                </a:cubicBezTo>
                <a:cubicBezTo>
                  <a:pt x="18" y="118"/>
                  <a:pt x="17" y="115"/>
                  <a:pt x="19" y="111"/>
                </a:cubicBezTo>
                <a:cubicBezTo>
                  <a:pt x="19" y="110"/>
                  <a:pt x="19" y="110"/>
                  <a:pt x="18" y="109"/>
                </a:cubicBezTo>
                <a:cubicBezTo>
                  <a:pt x="18" y="106"/>
                  <a:pt x="17" y="104"/>
                  <a:pt x="17" y="101"/>
                </a:cubicBezTo>
                <a:cubicBezTo>
                  <a:pt x="16" y="96"/>
                  <a:pt x="14" y="91"/>
                  <a:pt x="12" y="86"/>
                </a:cubicBezTo>
                <a:cubicBezTo>
                  <a:pt x="9" y="81"/>
                  <a:pt x="6" y="76"/>
                  <a:pt x="4" y="71"/>
                </a:cubicBezTo>
                <a:cubicBezTo>
                  <a:pt x="1" y="62"/>
                  <a:pt x="0" y="53"/>
                  <a:pt x="1" y="44"/>
                </a:cubicBezTo>
                <a:cubicBezTo>
                  <a:pt x="5" y="25"/>
                  <a:pt x="15" y="12"/>
                  <a:pt x="33" y="4"/>
                </a:cubicBezTo>
                <a:cubicBezTo>
                  <a:pt x="38" y="2"/>
                  <a:pt x="43" y="0"/>
                  <a:pt x="49" y="0"/>
                </a:cubicBezTo>
                <a:cubicBezTo>
                  <a:pt x="49" y="0"/>
                  <a:pt x="50" y="0"/>
                  <a:pt x="50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60" y="0"/>
                  <a:pt x="63" y="1"/>
                  <a:pt x="67" y="1"/>
                </a:cubicBezTo>
                <a:cubicBezTo>
                  <a:pt x="76" y="4"/>
                  <a:pt x="84" y="8"/>
                  <a:pt x="90" y="15"/>
                </a:cubicBezTo>
                <a:cubicBezTo>
                  <a:pt x="97" y="22"/>
                  <a:pt x="102" y="30"/>
                  <a:pt x="104" y="40"/>
                </a:cubicBezTo>
                <a:cubicBezTo>
                  <a:pt x="107" y="53"/>
                  <a:pt x="105" y="65"/>
                  <a:pt x="99" y="77"/>
                </a:cubicBezTo>
                <a:cubicBezTo>
                  <a:pt x="97" y="81"/>
                  <a:pt x="95" y="85"/>
                  <a:pt x="93" y="89"/>
                </a:cubicBezTo>
                <a:cubicBezTo>
                  <a:pt x="90" y="94"/>
                  <a:pt x="89" y="99"/>
                  <a:pt x="89" y="105"/>
                </a:cubicBezTo>
                <a:cubicBezTo>
                  <a:pt x="89" y="105"/>
                  <a:pt x="88" y="106"/>
                  <a:pt x="88" y="107"/>
                </a:cubicBezTo>
                <a:cubicBezTo>
                  <a:pt x="88" y="108"/>
                  <a:pt x="88" y="112"/>
                  <a:pt x="88" y="113"/>
                </a:cubicBezTo>
                <a:cubicBezTo>
                  <a:pt x="89" y="116"/>
                  <a:pt x="88" y="119"/>
                  <a:pt x="87" y="121"/>
                </a:cubicBezTo>
                <a:cubicBezTo>
                  <a:pt x="87" y="122"/>
                  <a:pt x="87" y="123"/>
                  <a:pt x="87" y="123"/>
                </a:cubicBezTo>
                <a:cubicBezTo>
                  <a:pt x="90" y="130"/>
                  <a:pt x="87" y="138"/>
                  <a:pt x="80" y="141"/>
                </a:cubicBezTo>
                <a:cubicBezTo>
                  <a:pt x="80" y="142"/>
                  <a:pt x="79" y="142"/>
                  <a:pt x="79" y="143"/>
                </a:cubicBezTo>
                <a:cubicBezTo>
                  <a:pt x="76" y="150"/>
                  <a:pt x="71" y="154"/>
                  <a:pt x="64" y="155"/>
                </a:cubicBezTo>
                <a:cubicBezTo>
                  <a:pt x="64" y="155"/>
                  <a:pt x="63" y="155"/>
                  <a:pt x="63" y="156"/>
                </a:cubicBezTo>
                <a:lnTo>
                  <a:pt x="43" y="156"/>
                </a:lnTo>
                <a:close/>
                <a:moveTo>
                  <a:pt x="53" y="107"/>
                </a:moveTo>
                <a:cubicBezTo>
                  <a:pt x="60" y="107"/>
                  <a:pt x="67" y="107"/>
                  <a:pt x="74" y="107"/>
                </a:cubicBezTo>
                <a:cubicBezTo>
                  <a:pt x="77" y="107"/>
                  <a:pt x="79" y="106"/>
                  <a:pt x="79" y="103"/>
                </a:cubicBezTo>
                <a:cubicBezTo>
                  <a:pt x="79" y="103"/>
                  <a:pt x="79" y="103"/>
                  <a:pt x="79" y="102"/>
                </a:cubicBezTo>
                <a:cubicBezTo>
                  <a:pt x="80" y="98"/>
                  <a:pt x="81" y="93"/>
                  <a:pt x="82" y="89"/>
                </a:cubicBezTo>
                <a:cubicBezTo>
                  <a:pt x="85" y="84"/>
                  <a:pt x="87" y="79"/>
                  <a:pt x="90" y="74"/>
                </a:cubicBezTo>
                <a:cubicBezTo>
                  <a:pt x="95" y="65"/>
                  <a:pt x="97" y="55"/>
                  <a:pt x="95" y="45"/>
                </a:cubicBezTo>
                <a:cubicBezTo>
                  <a:pt x="93" y="33"/>
                  <a:pt x="87" y="23"/>
                  <a:pt x="77" y="17"/>
                </a:cubicBezTo>
                <a:cubicBezTo>
                  <a:pt x="62" y="7"/>
                  <a:pt x="46" y="7"/>
                  <a:pt x="31" y="16"/>
                </a:cubicBezTo>
                <a:cubicBezTo>
                  <a:pt x="15" y="25"/>
                  <a:pt x="8" y="43"/>
                  <a:pt x="11" y="61"/>
                </a:cubicBezTo>
                <a:cubicBezTo>
                  <a:pt x="12" y="67"/>
                  <a:pt x="15" y="72"/>
                  <a:pt x="18" y="77"/>
                </a:cubicBezTo>
                <a:cubicBezTo>
                  <a:pt x="23" y="85"/>
                  <a:pt x="26" y="94"/>
                  <a:pt x="27" y="103"/>
                </a:cubicBezTo>
                <a:cubicBezTo>
                  <a:pt x="27" y="106"/>
                  <a:pt x="29" y="107"/>
                  <a:pt x="32" y="107"/>
                </a:cubicBezTo>
                <a:cubicBezTo>
                  <a:pt x="39" y="107"/>
                  <a:pt x="46" y="107"/>
                  <a:pt x="53" y="107"/>
                </a:cubicBezTo>
                <a:moveTo>
                  <a:pt x="53" y="120"/>
                </a:moveTo>
                <a:cubicBezTo>
                  <a:pt x="60" y="120"/>
                  <a:pt x="67" y="120"/>
                  <a:pt x="74" y="120"/>
                </a:cubicBezTo>
                <a:cubicBezTo>
                  <a:pt x="76" y="120"/>
                  <a:pt x="77" y="119"/>
                  <a:pt x="78" y="118"/>
                </a:cubicBezTo>
                <a:cubicBezTo>
                  <a:pt x="80" y="115"/>
                  <a:pt x="77" y="112"/>
                  <a:pt x="74" y="112"/>
                </a:cubicBezTo>
                <a:cubicBezTo>
                  <a:pt x="64" y="112"/>
                  <a:pt x="54" y="112"/>
                  <a:pt x="44" y="112"/>
                </a:cubicBezTo>
                <a:cubicBezTo>
                  <a:pt x="40" y="112"/>
                  <a:pt x="36" y="112"/>
                  <a:pt x="32" y="112"/>
                </a:cubicBezTo>
                <a:cubicBezTo>
                  <a:pt x="30" y="112"/>
                  <a:pt x="29" y="112"/>
                  <a:pt x="28" y="114"/>
                </a:cubicBezTo>
                <a:cubicBezTo>
                  <a:pt x="27" y="117"/>
                  <a:pt x="29" y="120"/>
                  <a:pt x="32" y="120"/>
                </a:cubicBezTo>
                <a:cubicBezTo>
                  <a:pt x="39" y="120"/>
                  <a:pt x="46" y="120"/>
                  <a:pt x="53" y="120"/>
                </a:cubicBezTo>
                <a:moveTo>
                  <a:pt x="53" y="124"/>
                </a:moveTo>
                <a:cubicBezTo>
                  <a:pt x="46" y="124"/>
                  <a:pt x="39" y="124"/>
                  <a:pt x="32" y="124"/>
                </a:cubicBezTo>
                <a:cubicBezTo>
                  <a:pt x="30" y="124"/>
                  <a:pt x="29" y="125"/>
                  <a:pt x="28" y="127"/>
                </a:cubicBezTo>
                <a:cubicBezTo>
                  <a:pt x="27" y="130"/>
                  <a:pt x="29" y="133"/>
                  <a:pt x="32" y="133"/>
                </a:cubicBezTo>
                <a:cubicBezTo>
                  <a:pt x="42" y="133"/>
                  <a:pt x="52" y="133"/>
                  <a:pt x="62" y="133"/>
                </a:cubicBezTo>
                <a:cubicBezTo>
                  <a:pt x="66" y="133"/>
                  <a:pt x="70" y="133"/>
                  <a:pt x="74" y="133"/>
                </a:cubicBezTo>
                <a:cubicBezTo>
                  <a:pt x="76" y="133"/>
                  <a:pt x="77" y="132"/>
                  <a:pt x="78" y="130"/>
                </a:cubicBezTo>
                <a:cubicBezTo>
                  <a:pt x="80" y="127"/>
                  <a:pt x="77" y="124"/>
                  <a:pt x="74" y="124"/>
                </a:cubicBezTo>
                <a:cubicBezTo>
                  <a:pt x="67" y="124"/>
                  <a:pt x="60" y="124"/>
                  <a:pt x="53" y="124"/>
                </a:cubicBezTo>
                <a:moveTo>
                  <a:pt x="70" y="137"/>
                </a:moveTo>
                <a:cubicBezTo>
                  <a:pt x="36" y="137"/>
                  <a:pt x="36" y="137"/>
                  <a:pt x="36" y="137"/>
                </a:cubicBezTo>
                <a:cubicBezTo>
                  <a:pt x="36" y="142"/>
                  <a:pt x="39" y="146"/>
                  <a:pt x="44" y="146"/>
                </a:cubicBezTo>
                <a:cubicBezTo>
                  <a:pt x="50" y="146"/>
                  <a:pt x="56" y="146"/>
                  <a:pt x="62" y="146"/>
                </a:cubicBezTo>
                <a:cubicBezTo>
                  <a:pt x="67" y="146"/>
                  <a:pt x="70" y="142"/>
                  <a:pt x="70" y="137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4398507" y="1008278"/>
            <a:ext cx="3394996" cy="490334"/>
            <a:chOff x="4398507" y="1008278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4398507" y="1008278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监管措施和成效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4630337" y="1360840"/>
            <a:ext cx="2931336" cy="1654845"/>
            <a:chOff x="4630337" y="1360840"/>
            <a:chExt cx="2931336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4630337" y="13608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阐述政府对医疗废弃物处置场所的监管措施，包括法规、标准、监测和执法等方面，以及这些监管措施所取得的成效。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070038" y="1975579"/>
            <a:ext cx="3394996" cy="490334"/>
            <a:chOff x="1070038" y="1975579"/>
            <a:chExt cx="3394996" cy="490334"/>
          </a:xfrm>
        </p:grpSpPr>
        <p:sp>
          <p:nvSpPr>
            <p:cNvPr id="46" name="TextBox 46"/>
            <p:cNvSpPr txBox="1"/>
            <p:nvPr/>
          </p:nvSpPr>
          <p:spPr>
            <a:xfrm>
              <a:off x="1070038" y="1975579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处置场所的运营情况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301868" y="2328140"/>
            <a:ext cx="2931336" cy="1654845"/>
            <a:chOff x="1301868" y="2328140"/>
            <a:chExt cx="2931336" cy="1654845"/>
          </a:xfrm>
        </p:grpSpPr>
        <p:sp>
          <p:nvSpPr>
            <p:cNvPr id="48" name="TextBox 48"/>
            <p:cNvSpPr txBox="1"/>
            <p:nvPr/>
          </p:nvSpPr>
          <p:spPr>
            <a:xfrm>
              <a:off x="1301868" y="23281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详细介绍医疗废弃物处置场所的设施、技术、人员和管理等方面的运营情况。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03771" y="4161775"/>
            <a:ext cx="3394996" cy="490334"/>
            <a:chOff x="303771" y="4161775"/>
            <a:chExt cx="3394996" cy="490334"/>
          </a:xfrm>
        </p:grpSpPr>
        <p:sp>
          <p:nvSpPr>
            <p:cNvPr id="50" name="TextBox 50"/>
            <p:cNvSpPr txBox="1"/>
            <p:nvPr/>
          </p:nvSpPr>
          <p:spPr>
            <a:xfrm>
              <a:off x="303771" y="416177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医疗废弃物的定义和分类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535601" y="4514336"/>
            <a:ext cx="2931336" cy="1654845"/>
            <a:chOff x="535601" y="4514336"/>
            <a:chExt cx="2931336" cy="1654845"/>
          </a:xfrm>
        </p:grpSpPr>
        <p:sp>
          <p:nvSpPr>
            <p:cNvPr id="52" name="TextBox 52"/>
            <p:cNvSpPr txBox="1"/>
            <p:nvPr/>
          </p:nvSpPr>
          <p:spPr>
            <a:xfrm>
              <a:off x="535601" y="451433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明确医疗废弃物的定义，包括传染性废弃物、病理性废弃物、损伤性废弃物、药物性废弃物和化学性废弃物等。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7733442" y="1975579"/>
            <a:ext cx="3394996" cy="490334"/>
            <a:chOff x="7733442" y="1975579"/>
            <a:chExt cx="3394996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7733442" y="1975579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存在的问题和挑战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7965273" y="2328140"/>
            <a:ext cx="2931336" cy="1654845"/>
            <a:chOff x="7965273" y="2328140"/>
            <a:chExt cx="2931336" cy="1654845"/>
          </a:xfrm>
        </p:grpSpPr>
        <p:sp>
          <p:nvSpPr>
            <p:cNvPr id="56" name="TextBox 56"/>
            <p:cNvSpPr txBox="1"/>
            <p:nvPr/>
          </p:nvSpPr>
          <p:spPr>
            <a:xfrm>
              <a:off x="7965273" y="23281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分析当前医疗废弃物处置场所运营和监管中存在的问题和挑战，如设施不足、技术落后、管理不规范、监管不到位等。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8451818" y="4161775"/>
            <a:ext cx="3394996" cy="490334"/>
            <a:chOff x="8451818" y="4161775"/>
            <a:chExt cx="3394996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8451818" y="416177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未来展望和建议</a:t>
              </a:r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8683648" y="4514336"/>
            <a:ext cx="2931336" cy="1654845"/>
            <a:chOff x="8683648" y="4514336"/>
            <a:chExt cx="2931336" cy="1654845"/>
          </a:xfrm>
        </p:grpSpPr>
        <p:sp>
          <p:nvSpPr>
            <p:cNvPr id="60" name="TextBox 60"/>
            <p:cNvSpPr txBox="1"/>
            <p:nvPr/>
          </p:nvSpPr>
          <p:spPr>
            <a:xfrm>
              <a:off x="8683648" y="451433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展望医疗废弃物处置场所运营和监管的未来发展趋势，提出针对性的政策建议和技术创新方向。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医疗废弃物处置场所运营现状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地域分布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医疗废弃物处置场所主要分布在城市及其周边地区，一些偏远地区则相对较少。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处置场所数量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目前全国共有医疗废弃物处置场所数千家，具体数量因地区差异较大。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规模差异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不同地区的处置场所规模差异较大，一些大型城市拥有多个大型处置场所，而一些小型城市和农村地区则只有小型或微型的处置场所。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250" r="1625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处置场所数量及分布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医疗废弃物处置场所主要包括收集、运输、暂存、处理等设施。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设施类型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处置场所内配备有各类处理设备，如高温焚烧炉、化学处理设备、破碎机等。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设备种类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9875" r="98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随着科技的进步，医疗废弃物处理技术也在不断提高，如高温焚烧技术、化学处理技术、生物处理技术等。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技术水平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运营设施和设备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人员构成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医疗废弃物处置场所的运营人员主要包括管理人员、技术人员和操作工人等。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培训内容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针对运营人员的培训主要包括法律法规、安全操作、应急处理等方面的内容。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培训方式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培训方式多样，包括线上课程、线下培训、实践操作等。通过培训，提高运营人员的专业素质和操作技能，确保医疗废弃物的安全有效处理。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运营人员及培训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医疗废弃物处置流程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分类收集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在医疗机构内设置分类收集容器，对各类医疗废弃物进行分别收集，避免混合。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标识明确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收集容器上应贴有标签，注明废弃物名称、产生科室、产生日期、重量等信息。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分类标准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根据医疗废弃物的性质、来源和危害程度，将其分为感染性、损伤性、化学性、药物性和放射性等几类。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废弃物分类与收集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使用符合规定的专用车辆进行医疗废弃物的运输，确保运输过程中不发生泄漏、遗撒等问题。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专用车辆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7208" r="17208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医疗废弃物应密闭运输，防止在运输过程中对环境造成污染。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密闭运输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在处置场所内设置暂存区，对医疗废弃物进行暂时存放，暂存时间不得超过规定时限。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暂存管理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运输与暂存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375" r="13375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对于感染性、损伤性等医疗废弃物，采用高温焚烧的方法进行处理，确保彻底消灭病原体。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焚烧法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化学法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物理法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生物法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对于化学性医疗废弃物，采用化学方法进行中和、氧化等处理，使其达到无害化标准。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对于部分难以处理的医疗废弃物，可采用物理方法如破碎、压缩等降低其体积和危害性。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利用生物处理技术对医疗废弃物进行处理，如生物降解、生物转化等，使其达到无害化要求。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处置方法与技术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https://d.book118.com/098067067004006034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2024-09-12T04:34:06.612</cp:lastPrinted>
  <dcterms:created xsi:type="dcterms:W3CDTF">2024-09-11T20:34:06Z</dcterms:created>
  <dcterms:modified xsi:type="dcterms:W3CDTF">2024-09-11T20:34:08Z</dcterms:modified>
</cp:coreProperties>
</file>