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92151D3-BB33-4836-9075-9E5E293BDC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ABC9049-4FAA-4786-A3D9-1D99B6CEEC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9779B13-2951-4DA7-96C6-50FB1BE4F2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7C61600-3F38-4D1F-A529-E5BF40DC76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AF71191-9FA3-47D4-BE12-A90B2CA5A9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FBD029C-C791-4E2B-837A-19EA3724B1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56F9D5C-7179-481F-935E-0520859D78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0F87FC7-25D3-4772-9780-B1D61B8F2E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FF174E3-AFD4-4409-B50D-A23874F981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F06AC9F-4BD2-43E9-BF90-194C58B6BB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49C624F-3A6E-4F52-B2F0-C0279F668B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571500" y="2658731"/>
            <a:ext cx="4608954" cy="1006429"/>
          </a:xfrm>
        </p:spPr>
        <p:txBody>
          <a:bodyPr wrap="none" anchor="t">
            <a:spAutoFit/>
          </a:bodyPr>
          <a:lstStyle>
            <a:lvl1pPr algn="l">
              <a:defRPr sz="6600" b="1" i="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571500" y="3908901"/>
            <a:ext cx="2377574" cy="313932"/>
          </a:xfrm>
        </p:spPr>
        <p:txBody>
          <a:bodyPr vert="horz" wrap="none" lIns="91440" tIns="45720" rIns="91440" bIns="45720" rtlCol="0">
            <a:spAutoFit/>
          </a:bodyPr>
          <a:lstStyle>
            <a:lvl1pPr>
              <a:defRPr kumimoji="1" lang="zh-CN" altLang="en-US" sz="1600" spc="300">
                <a:solidFill>
                  <a:schemeClr val="tx1">
                    <a:alpha val="60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kumimoji="1" lang="zh-CN" altLang="en-US"/>
              <a:t>点击编辑副标题样式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571500" y="1849635"/>
            <a:ext cx="3454792" cy="757130"/>
          </a:xfrm>
        </p:spPr>
        <p:txBody>
          <a:bodyPr wrap="none" anchor="b">
            <a:spAutoFit/>
          </a:bodyPr>
          <a:lstStyle>
            <a:lvl1pPr marL="0" indent="0">
              <a:buNone/>
              <a:defRPr sz="4800" b="0" i="0" spc="300">
                <a:solidFill>
                  <a:schemeClr val="tx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1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5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9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0">
                <a:schemeClr val="bg1"/>
              </a:gs>
              <a:gs pos="79000">
                <a:schemeClr val="bg1"/>
              </a:gs>
              <a:gs pos="100000">
                <a:schemeClr val="bg1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0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21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2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3" name=""/>
        <p:cNvGrpSpPr/>
        <p:nvPr/>
      </p:nvGrpSpPr>
      <p:grpSpPr>
        <a:xfrm>
          <a:off x="0" y="0"/>
          <a:ext cx="0" cy="0"/>
        </a:xfrm>
      </p:grpSpPr>
      <p:sp>
        <p:nvSpPr>
          <p:cNvPr id="24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25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6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pic>
        <p:nvPicPr>
          <p:cNvPr id="28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>
  <p:cSld name="1_仅标题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30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4D8950-B778-354B-9DD9-533C0A0C7F06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3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zh-CN" altLang="en-US"/>
          </a:p>
        </p:txBody>
      </p:sp>
      <p:sp>
        <p:nvSpPr>
          <p:cNvPr id="3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6F5F5A-ED15-1745-BDEC-B6FFB76270A8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98070024117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脑梗死患者的日常生活记录与健康档案建立\n## 1.脑梗死患者的基本认识与病因分析\n### 1.1脑梗死的定义与发病原因概述\n### 1.2脑梗死的分类与临床症状\n### 1.3脑梗死的危险因素与预防策略\n## 2.脑梗死患者的日常生活记录\n### 2.1患者日常生活习惯的记录与分析\n### 2.2患者饮食与运动的指导与管理\n### 2.3患者心理状态与睡眠质量的评估与改善\n## 3.脑梗死患者的健康档案建立\n### 3.1患者基本信息与健康史采集\n### 3.2患者的疾病诊断与治疗过程的记录\n### 3.3患者的定期检查与康复计划的制定与实施\n## 4.脑梗死患者的家庭护理与康复训练\n### 4.1家庭成员在患者康复过程中的角色与责任\n### 4.2患者康复训练的方法与技巧\n### 4.3患者心理康复与社交功能恢复的建议与指导\n## 5.脑梗死患者的健康管理与长期随访\n### 5.1患者健康管理的基本原则与方法\n### 5.2患者长期随访的重要性与实施策略\n### 5.3患者病情变化的观察与应对措施\n&quot;,&quot;templateId&quot;:&quot;rmag5z4xstrt3qh7pqi4i7zhzr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571500" y="2658731"/>
            <a:ext cx="11055350" cy="99695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4100"/>
              <a:t>脑梗死患者的日常生活记录与健康档案建立</a:t>
            </a:r>
            <a:endParaRPr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571500" y="3908901"/>
            <a:ext cx="4368800" cy="311150"/>
          </a:xfrm>
        </p:spPr>
        <p:txBody>
          <a:bodyPr wrap="none">
            <a:spAutoFit/>
          </a:bodyPr>
          <a:lstStyle/>
          <a:p>
            <a:pPr marL="0" indent="0">
              <a:buNone/>
            </a:pPr>
            <a:r>
              <a:rPr lang="en-US"/>
              <a:t> </a:t>
            </a:r>
            <a:endParaRPr lang="zh-CN" sz="1600">
              <a:solidFill>
                <a:schemeClr val="tx1">
                  <a:alpha val="40000"/>
                </a:schemeClr>
              </a:solidFill>
            </a:endParaRPr>
          </a:p>
        </p:txBody>
      </p:sp>
      <p:sp>
        <p:nvSpPr>
          <p:cNvPr id="4" name="文本占位符 20"/>
          <p:cNvSpPr txBox="1"/>
          <p:nvPr/>
        </p:nvSpPr>
        <p:spPr>
          <a:xfrm>
            <a:off x="571499" y="6170237"/>
            <a:ext cx="1758815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文本占位符 20"/>
          <p:cNvSpPr txBox="1"/>
          <p:nvPr/>
        </p:nvSpPr>
        <p:spPr>
          <a:xfrm>
            <a:off x="10136120" y="6170237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pc="80">
                <a:solidFill>
                  <a:schemeClr val="tx1">
                    <a:lumMod val="50000"/>
                    <a:lumOff val="50000"/>
                  </a:schemeClr>
                </a:solidFill>
                <a:effectLst/>
              </a:rPr>
              <a:t> </a:t>
            </a:r>
            <a:endParaRPr kumimoji="1" lang="en-US" altLang="zh-CN" spc="8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  <p:cxnSp>
        <p:nvCxnSpPr>
          <p:cNvPr id="6" name="直线连接符 7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5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6" name="Tencent" descr="{&quot;isTemplate&quot;:true,&quot;type&quot;:&quot;title&quot;,&quot;canOmit&quot;:false,&quot;range&quot;:0}"/>
          <p:cNvSpPr txBox="1"/>
          <p:nvPr/>
        </p:nvSpPr>
        <p:spPr>
          <a:xfrm>
            <a:off x="660400" y="3200400"/>
            <a:ext cx="10909300" cy="749300"/>
          </a:xfrm>
          <a:prstGeom prst="rect">
            <a:avLst/>
          </a:prstGeom>
        </p:spPr>
        <p:txBody>
          <a:bodyPr wrap="square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None/>
            </a:pPr>
            <a:r>
              <a:rPr lang="zh-CN" sz="4800" b="1">
                <a:latin typeface="微软雅黑"/>
                <a:ea typeface="微软雅黑"/>
              </a:rPr>
              <a:t>脑梗死患者的基本认识与病因分析</a:t>
            </a:r>
            <a:endParaRPr/>
          </a:p>
        </p:txBody>
      </p:sp>
      <p:sp>
        <p:nvSpPr>
          <p:cNvPr id="127" name="Tencent"/>
          <p:cNvSpPr txBox="1"/>
          <p:nvPr/>
        </p:nvSpPr>
        <p:spPr>
          <a:xfrm>
            <a:off x="660400" y="2110871"/>
            <a:ext cx="1268296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zh-CN" altLang="en-US" sz="24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7200" b="0">
                <a:solidFill>
                  <a:schemeClr val="accent1"/>
                </a:solidFill>
                <a:latin typeface="+mj-ea"/>
                <a:cs typeface="+mn-cs"/>
              </a:rPr>
              <a:t>01</a:t>
            </a:r>
            <a:endParaRPr lang="en-GB" sz="7200" b="0">
              <a:solidFill>
                <a:schemeClr val="accent1"/>
              </a:solidFill>
              <a:latin typeface="+mj-ea"/>
            </a:endParaRPr>
          </a:p>
        </p:txBody>
      </p:sp>
      <p:cxnSp>
        <p:nvCxnSpPr>
          <p:cNvPr id="128" name="直线连接符 8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5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66" name="Group 685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075314" y="1520189"/>
            <a:ext cx="9868911" cy="4434111"/>
            <a:chOff x="1075314" y="1520189"/>
            <a:chExt cx="9868911" cy="4434111"/>
          </a:xfrm>
        </p:grpSpPr>
        <p:grpSp>
          <p:nvGrpSpPr>
            <p:cNvPr id="167" name="Group 686"/>
            <p:cNvGrpSpPr/>
            <p:nvPr/>
          </p:nvGrpSpPr>
          <p:grpSpPr>
            <a:xfrm>
              <a:off x="1075314" y="1520189"/>
              <a:ext cx="9868911" cy="2072418"/>
              <a:chOff x="1075314" y="1520189"/>
              <a:chExt cx="9868911" cy="2072418"/>
            </a:xfrm>
          </p:grpSpPr>
          <p:sp>
            <p:nvSpPr>
              <p:cNvPr id="168" name="TextBox 2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2061200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发病原因主要包括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血管堵塞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血栓形成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导致脑组织缺血缺氧，进而引发神经功能障碍和损伤</a:t>
                </a:r>
                <a:endParaRPr/>
              </a:p>
            </p:txBody>
          </p:sp>
          <p:sp>
            <p:nvSpPr>
              <p:cNvPr id="169" name="TextBox 27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1520189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脑梗死是一种神经系统疾病</a:t>
                </a:r>
                <a:endParaRPr/>
              </a:p>
            </p:txBody>
          </p:sp>
          <p:sp>
            <p:nvSpPr>
              <p:cNvPr id="170" name="AutoShape 33"/>
              <p:cNvSpPr/>
              <p:nvPr/>
            </p:nvSpPr>
            <p:spPr>
              <a:xfrm>
                <a:off x="1075314" y="1789318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1" name="Freeform 35"/>
              <p:cNvSpPr/>
              <p:nvPr/>
            </p:nvSpPr>
            <p:spPr>
              <a:xfrm>
                <a:off x="1537812" y="2251817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0" y="91440"/>
                    </a:moveTo>
                    <a:lnTo>
                      <a:pt x="152400" y="0"/>
                    </a:lnTo>
                    <a:lnTo>
                      <a:pt x="304800" y="91440"/>
                    </a:lnTo>
                    <a:lnTo>
                      <a:pt x="304800" y="121920"/>
                    </a:lnTo>
                    <a:lnTo>
                      <a:pt x="0" y="121920"/>
                    </a:lnTo>
                    <a:lnTo>
                      <a:pt x="0" y="91440"/>
                    </a:lnTo>
                    <a:close/>
                    <a:moveTo>
                      <a:pt x="0" y="274320"/>
                    </a:moveTo>
                    <a:lnTo>
                      <a:pt x="304800" y="274320"/>
                    </a:lnTo>
                    <a:lnTo>
                      <a:pt x="304800" y="304800"/>
                    </a:lnTo>
                    <a:lnTo>
                      <a:pt x="0" y="304800"/>
                    </a:lnTo>
                    <a:lnTo>
                      <a:pt x="0" y="274320"/>
                    </a:lnTo>
                    <a:close/>
                    <a:moveTo>
                      <a:pt x="30480" y="243840"/>
                    </a:moveTo>
                    <a:lnTo>
                      <a:pt x="274320" y="243840"/>
                    </a:lnTo>
                    <a:lnTo>
                      <a:pt x="274320" y="274320"/>
                    </a:lnTo>
                    <a:lnTo>
                      <a:pt x="30480" y="274320"/>
                    </a:lnTo>
                    <a:lnTo>
                      <a:pt x="30480" y="243840"/>
                    </a:lnTo>
                    <a:close/>
                    <a:moveTo>
                      <a:pt x="30480" y="121920"/>
                    </a:moveTo>
                    <a:lnTo>
                      <a:pt x="91440" y="121920"/>
                    </a:lnTo>
                    <a:lnTo>
                      <a:pt x="91440" y="243840"/>
                    </a:lnTo>
                    <a:lnTo>
                      <a:pt x="30480" y="243840"/>
                    </a:lnTo>
                    <a:lnTo>
                      <a:pt x="30480" y="121920"/>
                    </a:lnTo>
                    <a:close/>
                    <a:moveTo>
                      <a:pt x="121920" y="121920"/>
                    </a:moveTo>
                    <a:lnTo>
                      <a:pt x="182880" y="121920"/>
                    </a:lnTo>
                    <a:lnTo>
                      <a:pt x="182880" y="243840"/>
                    </a:lnTo>
                    <a:lnTo>
                      <a:pt x="121920" y="243840"/>
                    </a:lnTo>
                    <a:lnTo>
                      <a:pt x="121920" y="121920"/>
                    </a:lnTo>
                    <a:close/>
                    <a:moveTo>
                      <a:pt x="213360" y="121920"/>
                    </a:moveTo>
                    <a:lnTo>
                      <a:pt x="274320" y="121920"/>
                    </a:lnTo>
                    <a:lnTo>
                      <a:pt x="274320" y="243840"/>
                    </a:lnTo>
                    <a:lnTo>
                      <a:pt x="213360" y="243840"/>
                    </a:lnTo>
                    <a:lnTo>
                      <a:pt x="213360" y="121920"/>
                    </a:ln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172" name="Group 691"/>
            <p:cNvGrpSpPr/>
            <p:nvPr/>
          </p:nvGrpSpPr>
          <p:grpSpPr>
            <a:xfrm>
              <a:off x="1075314" y="3881882"/>
              <a:ext cx="9868911" cy="2072418"/>
              <a:chOff x="1075314" y="3881882"/>
              <a:chExt cx="9868911" cy="2072418"/>
            </a:xfrm>
          </p:grpSpPr>
          <p:sp>
            <p:nvSpPr>
              <p:cNvPr id="173" name="TextBox 2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4422893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高血压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：长期高血压导致血管硬化，增加脑梗死风险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高血脂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：血脂异常导致血管壁变厚，容易形成血栓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糖尿病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：糖尿病患者血管更容易受损，增加脑梗死风险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吸烟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：吸烟导致血管收缩，增加血栓形成的风险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家族遗传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：有家族脑梗死史的人更容易患病</a:t>
                </a:r>
                <a:endParaRPr/>
              </a:p>
            </p:txBody>
          </p:sp>
          <p:sp>
            <p:nvSpPr>
              <p:cNvPr id="174" name="TextBox 31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3881882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发病原因</a:t>
                </a:r>
                <a:endParaRPr/>
              </a:p>
            </p:txBody>
          </p:sp>
          <p:sp>
            <p:nvSpPr>
              <p:cNvPr id="175" name="AutoShape 32"/>
              <p:cNvSpPr/>
              <p:nvPr/>
            </p:nvSpPr>
            <p:spPr>
              <a:xfrm>
                <a:off x="1075314" y="4179055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6" name="Freeform 34"/>
              <p:cNvSpPr/>
              <p:nvPr/>
            </p:nvSpPr>
            <p:spPr>
              <a:xfrm>
                <a:off x="1537812" y="4641553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304800" y="171155"/>
                    </a:moveTo>
                    <a:lnTo>
                      <a:pt x="304800" y="133055"/>
                    </a:lnTo>
                    <a:lnTo>
                      <a:pt x="259261" y="114081"/>
                    </a:lnTo>
                    <a:cubicBezTo>
                      <a:pt x="257994" y="110509"/>
                      <a:pt x="256661" y="107051"/>
                      <a:pt x="255022" y="103661"/>
                    </a:cubicBezTo>
                    <a:lnTo>
                      <a:pt x="273406" y="57893"/>
                    </a:lnTo>
                    <a:lnTo>
                      <a:pt x="246459" y="30956"/>
                    </a:lnTo>
                    <a:lnTo>
                      <a:pt x="201101" y="49635"/>
                    </a:lnTo>
                    <a:cubicBezTo>
                      <a:pt x="197644" y="47958"/>
                      <a:pt x="194110" y="46549"/>
                      <a:pt x="190462" y="45244"/>
                    </a:cubicBezTo>
                    <a:lnTo>
                      <a:pt x="171155" y="0"/>
                    </a:lnTo>
                    <a:lnTo>
                      <a:pt x="133055" y="0"/>
                    </a:lnTo>
                    <a:lnTo>
                      <a:pt x="114224" y="45091"/>
                    </a:lnTo>
                    <a:cubicBezTo>
                      <a:pt x="110433" y="46434"/>
                      <a:pt x="106785" y="47844"/>
                      <a:pt x="103175" y="49559"/>
                    </a:cubicBezTo>
                    <a:lnTo>
                      <a:pt x="57893" y="31366"/>
                    </a:lnTo>
                    <a:lnTo>
                      <a:pt x="30956" y="58303"/>
                    </a:lnTo>
                    <a:lnTo>
                      <a:pt x="49416" y="103175"/>
                    </a:lnTo>
                    <a:cubicBezTo>
                      <a:pt x="47625" y="106861"/>
                      <a:pt x="46177" y="110614"/>
                      <a:pt x="44796" y="114491"/>
                    </a:cubicBezTo>
                    <a:lnTo>
                      <a:pt x="0" y="133645"/>
                    </a:lnTo>
                    <a:lnTo>
                      <a:pt x="0" y="171745"/>
                    </a:lnTo>
                    <a:lnTo>
                      <a:pt x="44834" y="190424"/>
                    </a:lnTo>
                    <a:cubicBezTo>
                      <a:pt x="46215" y="194291"/>
                      <a:pt x="47701" y="198053"/>
                      <a:pt x="49482" y="201740"/>
                    </a:cubicBezTo>
                    <a:lnTo>
                      <a:pt x="31366" y="246907"/>
                    </a:lnTo>
                    <a:lnTo>
                      <a:pt x="58303" y="273844"/>
                    </a:lnTo>
                    <a:lnTo>
                      <a:pt x="103289" y="255318"/>
                    </a:lnTo>
                    <a:cubicBezTo>
                      <a:pt x="106899" y="257032"/>
                      <a:pt x="110585" y="258404"/>
                      <a:pt x="114376" y="259709"/>
                    </a:cubicBezTo>
                    <a:lnTo>
                      <a:pt x="133645" y="304800"/>
                    </a:lnTo>
                    <a:lnTo>
                      <a:pt x="171745" y="304800"/>
                    </a:lnTo>
                    <a:lnTo>
                      <a:pt x="190605" y="259480"/>
                    </a:lnTo>
                    <a:cubicBezTo>
                      <a:pt x="194215" y="258137"/>
                      <a:pt x="197787" y="256727"/>
                      <a:pt x="201206" y="255089"/>
                    </a:cubicBezTo>
                    <a:lnTo>
                      <a:pt x="246898" y="273396"/>
                    </a:lnTo>
                    <a:lnTo>
                      <a:pt x="273834" y="246459"/>
                    </a:lnTo>
                    <a:lnTo>
                      <a:pt x="255079" y="200997"/>
                    </a:lnTo>
                    <a:cubicBezTo>
                      <a:pt x="256680" y="197577"/>
                      <a:pt x="257985" y="194110"/>
                      <a:pt x="259251" y="190576"/>
                    </a:cubicBezTo>
                    <a:lnTo>
                      <a:pt x="304800" y="171155"/>
                    </a:lnTo>
                    <a:close/>
                    <a:moveTo>
                      <a:pt x="152105" y="209550"/>
                    </a:moveTo>
                    <a:cubicBezTo>
                      <a:pt x="120558" y="209550"/>
                      <a:pt x="94955" y="183947"/>
                      <a:pt x="94955" y="152400"/>
                    </a:cubicBezTo>
                    <a:cubicBezTo>
                      <a:pt x="94955" y="120853"/>
                      <a:pt x="120558" y="95250"/>
                      <a:pt x="152105" y="95250"/>
                    </a:cubicBezTo>
                    <a:cubicBezTo>
                      <a:pt x="183652" y="95250"/>
                      <a:pt x="209255" y="120853"/>
                      <a:pt x="209255" y="152400"/>
                    </a:cubicBezTo>
                    <a:cubicBezTo>
                      <a:pt x="209255" y="183947"/>
                      <a:pt x="183652" y="209550"/>
                      <a:pt x="152105" y="209550"/>
                    </a:cubicBez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17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脑梗死的定义与发病原因概述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8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79" name="Group 685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075314" y="1520189"/>
            <a:ext cx="9868911" cy="4434111"/>
            <a:chOff x="1075314" y="1520189"/>
            <a:chExt cx="9868911" cy="4434111"/>
          </a:xfrm>
        </p:grpSpPr>
        <p:grpSp>
          <p:nvGrpSpPr>
            <p:cNvPr id="180" name="Group 686"/>
            <p:cNvGrpSpPr/>
            <p:nvPr/>
          </p:nvGrpSpPr>
          <p:grpSpPr>
            <a:xfrm>
              <a:off x="1075314" y="1520189"/>
              <a:ext cx="9868911" cy="2072418"/>
              <a:chOff x="1075314" y="1520189"/>
              <a:chExt cx="9868911" cy="2072418"/>
            </a:xfrm>
          </p:grpSpPr>
          <p:sp>
            <p:nvSpPr>
              <p:cNvPr id="181" name="TextBox 2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2061200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急性脑梗死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：发病时间短，症状明显，治疗效果较好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慢性脑梗死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：发病时间长，症状逐渐加重，治疗效果较差</a:t>
                </a:r>
                <a:endParaRPr/>
              </a:p>
            </p:txBody>
          </p:sp>
          <p:sp>
            <p:nvSpPr>
              <p:cNvPr id="182" name="TextBox 27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1520189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分类</a:t>
                </a:r>
                <a:endParaRPr/>
              </a:p>
            </p:txBody>
          </p:sp>
          <p:sp>
            <p:nvSpPr>
              <p:cNvPr id="183" name="AutoShape 33"/>
              <p:cNvSpPr/>
              <p:nvPr/>
            </p:nvSpPr>
            <p:spPr>
              <a:xfrm>
                <a:off x="1075314" y="1789318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4" name="Freeform 35"/>
              <p:cNvSpPr/>
              <p:nvPr/>
            </p:nvSpPr>
            <p:spPr>
              <a:xfrm>
                <a:off x="1537812" y="2251817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0" y="91440"/>
                    </a:moveTo>
                    <a:lnTo>
                      <a:pt x="152400" y="0"/>
                    </a:lnTo>
                    <a:lnTo>
                      <a:pt x="304800" y="91440"/>
                    </a:lnTo>
                    <a:lnTo>
                      <a:pt x="304800" y="121920"/>
                    </a:lnTo>
                    <a:lnTo>
                      <a:pt x="0" y="121920"/>
                    </a:lnTo>
                    <a:lnTo>
                      <a:pt x="0" y="91440"/>
                    </a:lnTo>
                    <a:close/>
                    <a:moveTo>
                      <a:pt x="0" y="274320"/>
                    </a:moveTo>
                    <a:lnTo>
                      <a:pt x="304800" y="274320"/>
                    </a:lnTo>
                    <a:lnTo>
                      <a:pt x="304800" y="304800"/>
                    </a:lnTo>
                    <a:lnTo>
                      <a:pt x="0" y="304800"/>
                    </a:lnTo>
                    <a:lnTo>
                      <a:pt x="0" y="274320"/>
                    </a:lnTo>
                    <a:close/>
                    <a:moveTo>
                      <a:pt x="30480" y="243840"/>
                    </a:moveTo>
                    <a:lnTo>
                      <a:pt x="274320" y="243840"/>
                    </a:lnTo>
                    <a:lnTo>
                      <a:pt x="274320" y="274320"/>
                    </a:lnTo>
                    <a:lnTo>
                      <a:pt x="30480" y="274320"/>
                    </a:lnTo>
                    <a:lnTo>
                      <a:pt x="30480" y="243840"/>
                    </a:lnTo>
                    <a:close/>
                    <a:moveTo>
                      <a:pt x="30480" y="121920"/>
                    </a:moveTo>
                    <a:lnTo>
                      <a:pt x="91440" y="121920"/>
                    </a:lnTo>
                    <a:lnTo>
                      <a:pt x="91440" y="243840"/>
                    </a:lnTo>
                    <a:lnTo>
                      <a:pt x="30480" y="243840"/>
                    </a:lnTo>
                    <a:lnTo>
                      <a:pt x="30480" y="121920"/>
                    </a:lnTo>
                    <a:close/>
                    <a:moveTo>
                      <a:pt x="121920" y="121920"/>
                    </a:moveTo>
                    <a:lnTo>
                      <a:pt x="182880" y="121920"/>
                    </a:lnTo>
                    <a:lnTo>
                      <a:pt x="182880" y="243840"/>
                    </a:lnTo>
                    <a:lnTo>
                      <a:pt x="121920" y="243840"/>
                    </a:lnTo>
                    <a:lnTo>
                      <a:pt x="121920" y="121920"/>
                    </a:lnTo>
                    <a:close/>
                    <a:moveTo>
                      <a:pt x="213360" y="121920"/>
                    </a:moveTo>
                    <a:lnTo>
                      <a:pt x="274320" y="121920"/>
                    </a:lnTo>
                    <a:lnTo>
                      <a:pt x="274320" y="243840"/>
                    </a:lnTo>
                    <a:lnTo>
                      <a:pt x="213360" y="243840"/>
                    </a:lnTo>
                    <a:lnTo>
                      <a:pt x="213360" y="121920"/>
                    </a:ln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185" name="Group 691"/>
            <p:cNvGrpSpPr/>
            <p:nvPr/>
          </p:nvGrpSpPr>
          <p:grpSpPr>
            <a:xfrm>
              <a:off x="1075314" y="3881882"/>
              <a:ext cx="9868911" cy="2072418"/>
              <a:chOff x="1075314" y="3881882"/>
              <a:chExt cx="9868911" cy="2072418"/>
            </a:xfrm>
          </p:grpSpPr>
          <p:sp>
            <p:nvSpPr>
              <p:cNvPr id="186" name="TextBox 2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4422893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肢体无力或瘫痪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：一侧或双侧肢体无力，甚至瘫痪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言语障碍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：说话不清楚，或者理解能力下降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视觉障碍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：视力下降，或者双眼视物模糊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头痛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：剧烈头痛，恶心呕吐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意识障碍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：昏迷，或者意识模糊</a:t>
                </a:r>
                <a:endParaRPr/>
              </a:p>
            </p:txBody>
          </p:sp>
          <p:sp>
            <p:nvSpPr>
              <p:cNvPr id="187" name="TextBox 31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3881882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临床症状</a:t>
                </a:r>
                <a:endParaRPr/>
              </a:p>
            </p:txBody>
          </p:sp>
          <p:sp>
            <p:nvSpPr>
              <p:cNvPr id="188" name="AutoShape 32"/>
              <p:cNvSpPr/>
              <p:nvPr/>
            </p:nvSpPr>
            <p:spPr>
              <a:xfrm>
                <a:off x="1075314" y="4179055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9" name="Freeform 34"/>
              <p:cNvSpPr/>
              <p:nvPr/>
            </p:nvSpPr>
            <p:spPr>
              <a:xfrm>
                <a:off x="1537812" y="4641553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304800" y="171155"/>
                    </a:moveTo>
                    <a:lnTo>
                      <a:pt x="304800" y="133055"/>
                    </a:lnTo>
                    <a:lnTo>
                      <a:pt x="259261" y="114081"/>
                    </a:lnTo>
                    <a:cubicBezTo>
                      <a:pt x="257994" y="110509"/>
                      <a:pt x="256661" y="107051"/>
                      <a:pt x="255022" y="103661"/>
                    </a:cubicBezTo>
                    <a:lnTo>
                      <a:pt x="273406" y="57893"/>
                    </a:lnTo>
                    <a:lnTo>
                      <a:pt x="246459" y="30956"/>
                    </a:lnTo>
                    <a:lnTo>
                      <a:pt x="201101" y="49635"/>
                    </a:lnTo>
                    <a:cubicBezTo>
                      <a:pt x="197644" y="47958"/>
                      <a:pt x="194110" y="46549"/>
                      <a:pt x="190462" y="45244"/>
                    </a:cubicBezTo>
                    <a:lnTo>
                      <a:pt x="171155" y="0"/>
                    </a:lnTo>
                    <a:lnTo>
                      <a:pt x="133055" y="0"/>
                    </a:lnTo>
                    <a:lnTo>
                      <a:pt x="114224" y="45091"/>
                    </a:lnTo>
                    <a:cubicBezTo>
                      <a:pt x="110433" y="46434"/>
                      <a:pt x="106785" y="47844"/>
                      <a:pt x="103175" y="49559"/>
                    </a:cubicBezTo>
                    <a:lnTo>
                      <a:pt x="57893" y="31366"/>
                    </a:lnTo>
                    <a:lnTo>
                      <a:pt x="30956" y="58303"/>
                    </a:lnTo>
                    <a:lnTo>
                      <a:pt x="49416" y="103175"/>
                    </a:lnTo>
                    <a:cubicBezTo>
                      <a:pt x="47625" y="106861"/>
                      <a:pt x="46177" y="110614"/>
                      <a:pt x="44796" y="114491"/>
                    </a:cubicBezTo>
                    <a:lnTo>
                      <a:pt x="0" y="133645"/>
                    </a:lnTo>
                    <a:lnTo>
                      <a:pt x="0" y="171745"/>
                    </a:lnTo>
                    <a:lnTo>
                      <a:pt x="44834" y="190424"/>
                    </a:lnTo>
                    <a:cubicBezTo>
                      <a:pt x="46215" y="194291"/>
                      <a:pt x="47701" y="198053"/>
                      <a:pt x="49482" y="201740"/>
                    </a:cubicBezTo>
                    <a:lnTo>
                      <a:pt x="31366" y="246907"/>
                    </a:lnTo>
                    <a:lnTo>
                      <a:pt x="58303" y="273844"/>
                    </a:lnTo>
                    <a:lnTo>
                      <a:pt x="103289" y="255318"/>
                    </a:lnTo>
                    <a:cubicBezTo>
                      <a:pt x="106899" y="257032"/>
                      <a:pt x="110585" y="258404"/>
                      <a:pt x="114376" y="259709"/>
                    </a:cubicBezTo>
                    <a:lnTo>
                      <a:pt x="133645" y="304800"/>
                    </a:lnTo>
                    <a:lnTo>
                      <a:pt x="171745" y="304800"/>
                    </a:lnTo>
                    <a:lnTo>
                      <a:pt x="190605" y="259480"/>
                    </a:lnTo>
                    <a:cubicBezTo>
                      <a:pt x="194215" y="258137"/>
                      <a:pt x="197787" y="256727"/>
                      <a:pt x="201206" y="255089"/>
                    </a:cubicBezTo>
                    <a:lnTo>
                      <a:pt x="246898" y="273396"/>
                    </a:lnTo>
                    <a:lnTo>
                      <a:pt x="273834" y="246459"/>
                    </a:lnTo>
                    <a:lnTo>
                      <a:pt x="255079" y="200997"/>
                    </a:lnTo>
                    <a:cubicBezTo>
                      <a:pt x="256680" y="197577"/>
                      <a:pt x="257985" y="194110"/>
                      <a:pt x="259251" y="190576"/>
                    </a:cubicBezTo>
                    <a:lnTo>
                      <a:pt x="304800" y="171155"/>
                    </a:lnTo>
                    <a:close/>
                    <a:moveTo>
                      <a:pt x="152105" y="209550"/>
                    </a:moveTo>
                    <a:cubicBezTo>
                      <a:pt x="120558" y="209550"/>
                      <a:pt x="94955" y="183947"/>
                      <a:pt x="94955" y="152400"/>
                    </a:cubicBezTo>
                    <a:cubicBezTo>
                      <a:pt x="94955" y="120853"/>
                      <a:pt x="120558" y="95250"/>
                      <a:pt x="152105" y="95250"/>
                    </a:cubicBezTo>
                    <a:cubicBezTo>
                      <a:pt x="183652" y="95250"/>
                      <a:pt x="209255" y="120853"/>
                      <a:pt x="209255" y="152400"/>
                    </a:cubicBezTo>
                    <a:cubicBezTo>
                      <a:pt x="209255" y="183947"/>
                      <a:pt x="183652" y="209550"/>
                      <a:pt x="152105" y="209550"/>
                    </a:cubicBez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19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脑梗死的分类与临床症状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92" name="Group 685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075314" y="1520189"/>
            <a:ext cx="9868911" cy="4434111"/>
            <a:chOff x="1075314" y="1520189"/>
            <a:chExt cx="9868911" cy="4434111"/>
          </a:xfrm>
        </p:grpSpPr>
        <p:grpSp>
          <p:nvGrpSpPr>
            <p:cNvPr id="193" name="Group 686"/>
            <p:cNvGrpSpPr/>
            <p:nvPr/>
          </p:nvGrpSpPr>
          <p:grpSpPr>
            <a:xfrm>
              <a:off x="1075314" y="1520189"/>
              <a:ext cx="9868911" cy="2072418"/>
              <a:chOff x="1075314" y="1520189"/>
              <a:chExt cx="9868911" cy="2072418"/>
            </a:xfrm>
          </p:grpSpPr>
          <p:sp>
            <p:nvSpPr>
              <p:cNvPr id="194" name="TextBox 2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2061200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高血压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：控制血压在正常范围内，降低脑梗死风险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高血脂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：控制血脂在正常范围内，降低脑梗死风险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糖尿病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：控制血糖在正常范围内，降低脑梗死风险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吸烟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：戒烟，降低脑梗死风险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家族遗传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：有家族史的人要更加注意预防</a:t>
                </a:r>
                <a:endParaRPr/>
              </a:p>
            </p:txBody>
          </p:sp>
          <p:sp>
            <p:nvSpPr>
              <p:cNvPr id="195" name="TextBox 27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1520189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危险因素</a:t>
                </a:r>
                <a:endParaRPr/>
              </a:p>
            </p:txBody>
          </p:sp>
          <p:sp>
            <p:nvSpPr>
              <p:cNvPr id="196" name="AutoShape 33"/>
              <p:cNvSpPr/>
              <p:nvPr/>
            </p:nvSpPr>
            <p:spPr>
              <a:xfrm>
                <a:off x="1075314" y="1789318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7" name="Freeform 35"/>
              <p:cNvSpPr/>
              <p:nvPr/>
            </p:nvSpPr>
            <p:spPr>
              <a:xfrm>
                <a:off x="1537812" y="2251817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0" y="91440"/>
                    </a:moveTo>
                    <a:lnTo>
                      <a:pt x="152400" y="0"/>
                    </a:lnTo>
                    <a:lnTo>
                      <a:pt x="304800" y="91440"/>
                    </a:lnTo>
                    <a:lnTo>
                      <a:pt x="304800" y="121920"/>
                    </a:lnTo>
                    <a:lnTo>
                      <a:pt x="0" y="121920"/>
                    </a:lnTo>
                    <a:lnTo>
                      <a:pt x="0" y="91440"/>
                    </a:lnTo>
                    <a:close/>
                    <a:moveTo>
                      <a:pt x="0" y="274320"/>
                    </a:moveTo>
                    <a:lnTo>
                      <a:pt x="304800" y="274320"/>
                    </a:lnTo>
                    <a:lnTo>
                      <a:pt x="304800" y="304800"/>
                    </a:lnTo>
                    <a:lnTo>
                      <a:pt x="0" y="304800"/>
                    </a:lnTo>
                    <a:lnTo>
                      <a:pt x="0" y="274320"/>
                    </a:lnTo>
                    <a:close/>
                    <a:moveTo>
                      <a:pt x="30480" y="243840"/>
                    </a:moveTo>
                    <a:lnTo>
                      <a:pt x="274320" y="243840"/>
                    </a:lnTo>
                    <a:lnTo>
                      <a:pt x="274320" y="274320"/>
                    </a:lnTo>
                    <a:lnTo>
                      <a:pt x="30480" y="274320"/>
                    </a:lnTo>
                    <a:lnTo>
                      <a:pt x="30480" y="243840"/>
                    </a:lnTo>
                    <a:close/>
                    <a:moveTo>
                      <a:pt x="30480" y="121920"/>
                    </a:moveTo>
                    <a:lnTo>
                      <a:pt x="91440" y="121920"/>
                    </a:lnTo>
                    <a:lnTo>
                      <a:pt x="91440" y="243840"/>
                    </a:lnTo>
                    <a:lnTo>
                      <a:pt x="30480" y="243840"/>
                    </a:lnTo>
                    <a:lnTo>
                      <a:pt x="30480" y="121920"/>
                    </a:lnTo>
                    <a:close/>
                    <a:moveTo>
                      <a:pt x="121920" y="121920"/>
                    </a:moveTo>
                    <a:lnTo>
                      <a:pt x="182880" y="121920"/>
                    </a:lnTo>
                    <a:lnTo>
                      <a:pt x="182880" y="243840"/>
                    </a:lnTo>
                    <a:lnTo>
                      <a:pt x="121920" y="243840"/>
                    </a:lnTo>
                    <a:lnTo>
                      <a:pt x="121920" y="121920"/>
                    </a:lnTo>
                    <a:close/>
                    <a:moveTo>
                      <a:pt x="213360" y="121920"/>
                    </a:moveTo>
                    <a:lnTo>
                      <a:pt x="274320" y="121920"/>
                    </a:lnTo>
                    <a:lnTo>
                      <a:pt x="274320" y="243840"/>
                    </a:lnTo>
                    <a:lnTo>
                      <a:pt x="213360" y="243840"/>
                    </a:lnTo>
                    <a:lnTo>
                      <a:pt x="213360" y="121920"/>
                    </a:ln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198" name="Group 691"/>
            <p:cNvGrpSpPr/>
            <p:nvPr/>
          </p:nvGrpSpPr>
          <p:grpSpPr>
            <a:xfrm>
              <a:off x="1075314" y="3881882"/>
              <a:ext cx="9868911" cy="2072418"/>
              <a:chOff x="1075314" y="3881882"/>
              <a:chExt cx="9868911" cy="2072418"/>
            </a:xfrm>
          </p:grpSpPr>
          <p:sp>
            <p:nvSpPr>
              <p:cNvPr id="199" name="TextBox 2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4422893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健康饮食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：低盐低脂饮食，多吃蔬菜水果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适当运动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：每周进行3-5次有氧运动，如散步、慢跑等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控制体重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：保持正常体重，避免肥胖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戒烟限酒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：戒烟，限制酒精摄入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定期检查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：定期进行血压、血脂、血糖等检查，及时发现并治疗相关疾病</a:t>
                </a:r>
                <a:endParaRPr/>
              </a:p>
            </p:txBody>
          </p:sp>
          <p:sp>
            <p:nvSpPr>
              <p:cNvPr id="200" name="TextBox 31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3881882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预防策略</a:t>
                </a:r>
                <a:endParaRPr/>
              </a:p>
            </p:txBody>
          </p:sp>
          <p:sp>
            <p:nvSpPr>
              <p:cNvPr id="201" name="AutoShape 32"/>
              <p:cNvSpPr/>
              <p:nvPr/>
            </p:nvSpPr>
            <p:spPr>
              <a:xfrm>
                <a:off x="1075314" y="4179055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2" name="Freeform 34"/>
              <p:cNvSpPr/>
              <p:nvPr/>
            </p:nvSpPr>
            <p:spPr>
              <a:xfrm>
                <a:off x="1537812" y="4641553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304800" y="171155"/>
                    </a:moveTo>
                    <a:lnTo>
                      <a:pt x="304800" y="133055"/>
                    </a:lnTo>
                    <a:lnTo>
                      <a:pt x="259261" y="114081"/>
                    </a:lnTo>
                    <a:cubicBezTo>
                      <a:pt x="257994" y="110509"/>
                      <a:pt x="256661" y="107051"/>
                      <a:pt x="255022" y="103661"/>
                    </a:cubicBezTo>
                    <a:lnTo>
                      <a:pt x="273406" y="57893"/>
                    </a:lnTo>
                    <a:lnTo>
                      <a:pt x="246459" y="30956"/>
                    </a:lnTo>
                    <a:lnTo>
                      <a:pt x="201101" y="49635"/>
                    </a:lnTo>
                    <a:cubicBezTo>
                      <a:pt x="197644" y="47958"/>
                      <a:pt x="194110" y="46549"/>
                      <a:pt x="190462" y="45244"/>
                    </a:cubicBezTo>
                    <a:lnTo>
                      <a:pt x="171155" y="0"/>
                    </a:lnTo>
                    <a:lnTo>
                      <a:pt x="133055" y="0"/>
                    </a:lnTo>
                    <a:lnTo>
                      <a:pt x="114224" y="45091"/>
                    </a:lnTo>
                    <a:cubicBezTo>
                      <a:pt x="110433" y="46434"/>
                      <a:pt x="106785" y="47844"/>
                      <a:pt x="103175" y="49559"/>
                    </a:cubicBezTo>
                    <a:lnTo>
                      <a:pt x="57893" y="31366"/>
                    </a:lnTo>
                    <a:lnTo>
                      <a:pt x="30956" y="58303"/>
                    </a:lnTo>
                    <a:lnTo>
                      <a:pt x="49416" y="103175"/>
                    </a:lnTo>
                    <a:cubicBezTo>
                      <a:pt x="47625" y="106861"/>
                      <a:pt x="46177" y="110614"/>
                      <a:pt x="44796" y="114491"/>
                    </a:cubicBezTo>
                    <a:lnTo>
                      <a:pt x="0" y="133645"/>
                    </a:lnTo>
                    <a:lnTo>
                      <a:pt x="0" y="171745"/>
                    </a:lnTo>
                    <a:lnTo>
                      <a:pt x="44834" y="190424"/>
                    </a:lnTo>
                    <a:cubicBezTo>
                      <a:pt x="46215" y="194291"/>
                      <a:pt x="47701" y="198053"/>
                      <a:pt x="49482" y="201740"/>
                    </a:cubicBezTo>
                    <a:lnTo>
                      <a:pt x="31366" y="246907"/>
                    </a:lnTo>
                    <a:lnTo>
                      <a:pt x="58303" y="273844"/>
                    </a:lnTo>
                    <a:lnTo>
                      <a:pt x="103289" y="255318"/>
                    </a:lnTo>
                    <a:cubicBezTo>
                      <a:pt x="106899" y="257032"/>
                      <a:pt x="110585" y="258404"/>
                      <a:pt x="114376" y="259709"/>
                    </a:cubicBezTo>
                    <a:lnTo>
                      <a:pt x="133645" y="304800"/>
                    </a:lnTo>
                    <a:lnTo>
                      <a:pt x="171745" y="304800"/>
                    </a:lnTo>
                    <a:lnTo>
                      <a:pt x="190605" y="259480"/>
                    </a:lnTo>
                    <a:cubicBezTo>
                      <a:pt x="194215" y="258137"/>
                      <a:pt x="197787" y="256727"/>
                      <a:pt x="201206" y="255089"/>
                    </a:cubicBezTo>
                    <a:lnTo>
                      <a:pt x="246898" y="273396"/>
                    </a:lnTo>
                    <a:lnTo>
                      <a:pt x="273834" y="246459"/>
                    </a:lnTo>
                    <a:lnTo>
                      <a:pt x="255079" y="200997"/>
                    </a:lnTo>
                    <a:cubicBezTo>
                      <a:pt x="256680" y="197577"/>
                      <a:pt x="257985" y="194110"/>
                      <a:pt x="259251" y="190576"/>
                    </a:cubicBezTo>
                    <a:lnTo>
                      <a:pt x="304800" y="171155"/>
                    </a:lnTo>
                    <a:close/>
                    <a:moveTo>
                      <a:pt x="152105" y="209550"/>
                    </a:moveTo>
                    <a:cubicBezTo>
                      <a:pt x="120558" y="209550"/>
                      <a:pt x="94955" y="183947"/>
                      <a:pt x="94955" y="152400"/>
                    </a:cubicBezTo>
                    <a:cubicBezTo>
                      <a:pt x="94955" y="120853"/>
                      <a:pt x="120558" y="95250"/>
                      <a:pt x="152105" y="95250"/>
                    </a:cubicBezTo>
                    <a:cubicBezTo>
                      <a:pt x="183652" y="95250"/>
                      <a:pt x="209255" y="120853"/>
                      <a:pt x="209255" y="152400"/>
                    </a:cubicBezTo>
                    <a:cubicBezTo>
                      <a:pt x="209255" y="183947"/>
                      <a:pt x="183652" y="209550"/>
                      <a:pt x="152105" y="209550"/>
                    </a:cubicBez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20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脑梗死的危险因素与预防策略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4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05" name="Tencent" descr="{&quot;isTemplate&quot;:true,&quot;type&quot;:&quot;title&quot;,&quot;canOmit&quot;:false,&quot;range&quot;:0}"/>
          <p:cNvSpPr txBox="1"/>
          <p:nvPr/>
        </p:nvSpPr>
        <p:spPr>
          <a:xfrm>
            <a:off x="660400" y="3200400"/>
            <a:ext cx="10909300" cy="749300"/>
          </a:xfrm>
          <a:prstGeom prst="rect">
            <a:avLst/>
          </a:prstGeom>
        </p:spPr>
        <p:txBody>
          <a:bodyPr wrap="square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None/>
            </a:pPr>
            <a:r>
              <a:rPr lang="zh-CN" sz="4800" b="1">
                <a:latin typeface="微软雅黑"/>
                <a:ea typeface="微软雅黑"/>
              </a:rPr>
              <a:t>脑梗死患者的日常生活记录</a:t>
            </a:r>
            <a:endParaRPr/>
          </a:p>
        </p:txBody>
      </p:sp>
      <p:sp>
        <p:nvSpPr>
          <p:cNvPr id="206" name="Tencent"/>
          <p:cNvSpPr txBox="1"/>
          <p:nvPr/>
        </p:nvSpPr>
        <p:spPr>
          <a:xfrm>
            <a:off x="660400" y="2110871"/>
            <a:ext cx="1268296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zh-CN" altLang="en-US" sz="24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7200" b="0">
                <a:solidFill>
                  <a:schemeClr val="accent1"/>
                </a:solidFill>
                <a:latin typeface="+mj-ea"/>
                <a:cs typeface="+mn-cs"/>
              </a:rPr>
              <a:t>02</a:t>
            </a:r>
            <a:endParaRPr lang="en-GB" sz="7200" b="0">
              <a:solidFill>
                <a:schemeClr val="accent1"/>
              </a:solidFill>
              <a:latin typeface="+mj-ea"/>
            </a:endParaRPr>
          </a:p>
        </p:txBody>
      </p:sp>
      <p:cxnSp>
        <p:nvCxnSpPr>
          <p:cNvPr id="207" name="直线连接符 8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8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09" name="Group 74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521950"/>
            <a:ext cx="5783287" cy="4824775"/>
            <a:chOff x="5982796" y="1521950"/>
            <a:chExt cx="5783287" cy="4824775"/>
          </a:xfrm>
        </p:grpSpPr>
        <p:grpSp>
          <p:nvGrpSpPr>
            <p:cNvPr id="210" name="Group 9"/>
            <p:cNvGrpSpPr/>
            <p:nvPr/>
          </p:nvGrpSpPr>
          <p:grpSpPr>
            <a:xfrm>
              <a:off x="5982796" y="1521950"/>
              <a:ext cx="5687135" cy="1523479"/>
              <a:chOff x="5982796" y="1521950"/>
              <a:chExt cx="5687135" cy="1523479"/>
            </a:xfrm>
          </p:grpSpPr>
          <p:sp>
            <p:nvSpPr>
              <p:cNvPr id="211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521950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睡眠习惯</a:t>
                </a:r>
                <a:endParaRPr/>
              </a:p>
            </p:txBody>
          </p:sp>
          <p:sp>
            <p:nvSpPr>
              <p:cNvPr id="212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92485"/>
                <a:ext cx="5687135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记录每天的睡眠时间，保证充足的睡眠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注意睡眠质量，避免失眠或多梦</a:t>
                </a:r>
                <a:endParaRPr/>
              </a:p>
            </p:txBody>
          </p:sp>
        </p:grpSp>
        <p:grpSp>
          <p:nvGrpSpPr>
            <p:cNvPr id="213" name="Group 2"/>
            <p:cNvGrpSpPr/>
            <p:nvPr/>
          </p:nvGrpSpPr>
          <p:grpSpPr>
            <a:xfrm>
              <a:off x="5982796" y="3170591"/>
              <a:ext cx="5783287" cy="1523479"/>
              <a:chOff x="5982796" y="3170591"/>
              <a:chExt cx="5783287" cy="1523479"/>
            </a:xfrm>
          </p:grpSpPr>
          <p:sp>
            <p:nvSpPr>
              <p:cNvPr id="214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70591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饮食习惯</a:t>
                </a:r>
                <a:endParaRPr/>
              </a:p>
            </p:txBody>
          </p:sp>
          <p:sp>
            <p:nvSpPr>
              <p:cNvPr id="215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641126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记录每天的饮食情况，保持低盐低脂饮食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注意食物搭配，保证营养均衡</a:t>
                </a:r>
                <a:endParaRPr/>
              </a:p>
            </p:txBody>
          </p:sp>
        </p:grpSp>
        <p:grpSp>
          <p:nvGrpSpPr>
            <p:cNvPr id="216" name="Group 5"/>
            <p:cNvGrpSpPr/>
            <p:nvPr/>
          </p:nvGrpSpPr>
          <p:grpSpPr>
            <a:xfrm>
              <a:off x="5982796" y="4823246"/>
              <a:ext cx="5783287" cy="1523479"/>
              <a:chOff x="5982796" y="4823246"/>
              <a:chExt cx="5783287" cy="1523479"/>
            </a:xfrm>
          </p:grpSpPr>
          <p:sp>
            <p:nvSpPr>
              <p:cNvPr id="217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823246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运动习惯</a:t>
                </a:r>
                <a:endParaRPr/>
              </a:p>
            </p:txBody>
          </p:sp>
          <p:sp>
            <p:nvSpPr>
              <p:cNvPr id="218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93781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记录每天的运动时间，每周进行3-5次有氧运动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注意运动方式，避免剧烈运动或过度劳累</a:t>
                </a:r>
                <a:endParaRPr/>
              </a:p>
            </p:txBody>
          </p:sp>
        </p:grpSp>
      </p:grpSp>
      <p:pic>
        <p:nvPicPr>
          <p:cNvPr id="219" name="Picture 18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478" r="21478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sp>
        <p:nvSpPr>
          <p:cNvPr id="22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患者日常生活习惯的记录与分析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221" name="椭圆 7"/>
          <p:cNvSpPr>
            <a:spLocks noChangeAspect="1"/>
          </p:cNvSpPr>
          <p:nvPr/>
        </p:nvSpPr>
        <p:spPr>
          <a:xfrm>
            <a:off x="4804244" y="1524563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22" name="椭圆 8"/>
          <p:cNvSpPr>
            <a:spLocks noChangeAspect="1"/>
          </p:cNvSpPr>
          <p:nvPr/>
        </p:nvSpPr>
        <p:spPr>
          <a:xfrm>
            <a:off x="4804244" y="3170591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23" name="椭圆 9"/>
          <p:cNvSpPr>
            <a:spLocks noChangeAspect="1"/>
          </p:cNvSpPr>
          <p:nvPr/>
        </p:nvSpPr>
        <p:spPr>
          <a:xfrm>
            <a:off x="4804244" y="4822844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4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25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26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27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28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饮食指导</a:t>
                </a:r>
                <a:endParaRPr/>
              </a:p>
            </p:txBody>
          </p:sp>
          <p:sp>
            <p:nvSpPr>
              <p:cNvPr id="229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低盐饮食：每天摄入的食盐量不超过6克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低脂饮食：减少动物性脂肪的摄入，多吃蔬菜水果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高纤维饮食：增加膳食纤维的摄入，如全麦面包、燕麦等</a:t>
                </a:r>
                <a:endParaRPr/>
              </a:p>
            </p:txBody>
          </p:sp>
          <p:sp>
            <p:nvSpPr>
              <p:cNvPr id="230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1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2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33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34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35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运动管理</a:t>
                </a:r>
                <a:endParaRPr/>
              </a:p>
            </p:txBody>
          </p:sp>
          <p:sp>
            <p:nvSpPr>
              <p:cNvPr id="236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有氧运动：如散步、慢跑、游泳等，每周进行3-5次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适量运动：根据患者的身体状况，选择适当的运动量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安全运动：避免高空作业、剧烈运动等危险运动</a:t>
                </a:r>
                <a:endParaRPr/>
              </a:p>
            </p:txBody>
          </p:sp>
          <p:sp>
            <p:nvSpPr>
              <p:cNvPr id="237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8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9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40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4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患者饮食与运动的指导与管理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2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4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患者心理状态与睡眠质量的评估与改善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44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45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46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心理状态评估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注意患者的情绪变化，及时发现抑郁、焦虑等心理问题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与患者沟通，了解他们的心理需求和压力来源</a:t>
                </a:r>
                <a:endParaRPr/>
              </a:p>
            </p:txBody>
          </p:sp>
          <p:pic>
            <p:nvPicPr>
              <p:cNvPr id="24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50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51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睡眠质量改善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提供舒适的睡眠环境，保持房间安静、温度适宜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采取措施改善睡眠质量，如避免过度兴奋的娱乐活动、调整作息时间等</a:t>
                </a:r>
                <a:endParaRPr/>
              </a:p>
            </p:txBody>
          </p:sp>
          <p:pic>
            <p:nvPicPr>
              <p:cNvPr id="25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Tencent" descr="{&quot;isTemplate&quot;:true,&quot;type&quot;:&quot;title&quot;,&quot;canOmit&quot;:false,&quot;range&quot;:0}"/>
          <p:cNvSpPr txBox="1"/>
          <p:nvPr/>
        </p:nvSpPr>
        <p:spPr>
          <a:xfrm>
            <a:off x="660400" y="3200400"/>
            <a:ext cx="10909300" cy="749300"/>
          </a:xfrm>
          <a:prstGeom prst="rect">
            <a:avLst/>
          </a:prstGeom>
        </p:spPr>
        <p:txBody>
          <a:bodyPr wrap="square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None/>
            </a:pPr>
            <a:r>
              <a:rPr lang="zh-CN" sz="4800" b="1">
                <a:latin typeface="微软雅黑"/>
                <a:ea typeface="微软雅黑"/>
              </a:rPr>
              <a:t>脑梗死患者的健康档案建立</a:t>
            </a:r>
            <a:endParaRPr/>
          </a:p>
        </p:txBody>
      </p:sp>
      <p:sp>
        <p:nvSpPr>
          <p:cNvPr id="9" name="Tencent"/>
          <p:cNvSpPr txBox="1"/>
          <p:nvPr/>
        </p:nvSpPr>
        <p:spPr>
          <a:xfrm>
            <a:off x="660400" y="2110871"/>
            <a:ext cx="1268296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zh-CN" altLang="en-US" sz="24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7200" b="0">
                <a:solidFill>
                  <a:schemeClr val="accent1"/>
                </a:solidFill>
                <a:latin typeface="+mj-ea"/>
                <a:cs typeface="+mn-cs"/>
              </a:rPr>
              <a:t>03</a:t>
            </a:r>
            <a:endParaRPr lang="en-GB" sz="7200" b="0">
              <a:solidFill>
                <a:schemeClr val="accent1"/>
              </a:solidFill>
              <a:latin typeface="+mj-ea"/>
            </a:endParaRPr>
          </a:p>
        </p:txBody>
      </p:sp>
      <p:cxnSp>
        <p:nvCxnSpPr>
          <p:cNvPr id="10" name="直线连接符 8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患者基本信息与健康史采集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3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4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5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基本信息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姓名、性别、年龄、联系方式等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职业、家庭背景等</a:t>
                </a:r>
                <a:endParaRPr/>
              </a:p>
            </p:txBody>
          </p:sp>
          <p:pic>
            <p:nvPicPr>
              <p:cNvPr id="1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9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0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健康史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既往病史：如高血压、糖尿病、心脏病等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家族病史：如脑梗死、高血压、糖尿病等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过敏史：对药物、食物等的过敏情况</a:t>
                </a:r>
                <a:endParaRPr/>
              </a:p>
            </p:txBody>
          </p:sp>
          <p:pic>
            <p:nvPicPr>
              <p:cNvPr id="2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https://d.book118.com/098070024117006040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simple_geometry_blue">
      <a:dk1>
        <a:srgbClr val="000000"/>
      </a:dk1>
      <a:lt1>
        <a:srgbClr val="FFFFFF"/>
      </a:lt1>
      <a:dk2>
        <a:srgbClr val="262C32"/>
      </a:dk2>
      <a:lt2>
        <a:srgbClr val="EAF3FF"/>
      </a:lt2>
      <a:accent1>
        <a:srgbClr val="1D6EFC"/>
      </a:accent1>
      <a:accent2>
        <a:srgbClr val="7FADFE"/>
      </a:accent2>
      <a:accent3>
        <a:srgbClr val="4186FF"/>
      </a:accent3>
      <a:accent4>
        <a:srgbClr val="1555DB"/>
      </a:accent4>
      <a:accent5>
        <a:srgbClr val="3BBEFE"/>
      </a:accent5>
      <a:accent6>
        <a:srgbClr val="536DFE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80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脑梗死患者的日常生活记录与健康档案建立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2024-09-19T07:49:11.770</cp:lastPrinted>
  <dcterms:created xsi:type="dcterms:W3CDTF">2024-09-18T23:49:11Z</dcterms:created>
  <dcterms:modified xsi:type="dcterms:W3CDTF">2024-09-18T23:49:13Z</dcterms:modified>
</cp:coreProperties>
</file>