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DE874B2-11DE-4309-B72E-91A5DB0B270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F77B610-A14B-42F1-9531-1F713FE8F78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B245693-D929-4093-AE8C-B0669E5F152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8881E7E-1FFD-49CA-BCB2-29EE7A642E3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1EA5FDD-0DB4-4721-9343-E9EF10E39DD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23FB806-684F-4546-A900-BF8DAE0252D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0819F89-A832-4147-AF67-43AD3967DE0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C628E97-E9DB-4190-B303-B7910053738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52BDAE0-B75E-4AA1-8254-652C6F04EDE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3FECD1B-BC1B-4AC7-A652-CAD12C13932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878310C-1551-4163-8768-F207BBE62C4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9807202206500603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21252" y="4375458"/>
            <a:ext cx="10720639" cy="1402534"/>
          </a:xfrm>
          <a:prstGeom prst="rect">
            <a:avLst/>
          </a:prstGeom>
        </p:spPr>
        <p:txBody>
          <a:bodyPr vert="horz" wrap="square" lIns="114300" tIns="57150" rIns="114300" bIns="57150" rtlCol="0" anchor="b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39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妇联年轻干部培养计划书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53515" y="345275"/>
            <a:ext cx="1851660" cy="114584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1627613" y="812712"/>
            <a:ext cx="3256160" cy="57292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800" b="1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CONTENTS</a:t>
            </a:r>
            <a:endParaRPr lang="en-US" sz="1100"/>
          </a:p>
        </p:txBody>
      </p:sp>
      <p:sp>
        <p:nvSpPr>
          <p:cNvPr id="5" name="TextBox 5"/>
          <p:cNvSpPr txBox="1"/>
          <p:nvPr/>
        </p:nvSpPr>
        <p:spPr>
          <a:xfrm>
            <a:off x="547412" y="1585599"/>
            <a:ext cx="6449687" cy="496090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培养对象与目标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培养内容与方法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培养实施与保障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培养成果与展望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附件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193147" y="2013882"/>
            <a:ext cx="3450158" cy="1322592"/>
            <a:chOff x="4193147" y="2013882"/>
            <a:chExt cx="3450158" cy="1322592"/>
          </a:xfrm>
        </p:grpSpPr>
        <p:sp>
          <p:nvSpPr>
            <p:cNvPr id="3" name="TextBox 3"/>
            <p:cNvSpPr txBox="1"/>
            <p:nvPr/>
          </p:nvSpPr>
          <p:spPr>
            <a:xfrm>
              <a:off x="4193147" y="2013882"/>
              <a:ext cx="3450158" cy="1322592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9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970722" y="3809875"/>
            <a:ext cx="8250555" cy="1645482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917" r="16917"/>
          <a:stretch>
            <a:fillRect/>
          </a:stretch>
        </p:blipFill>
        <p:spPr>
          <a:xfrm>
            <a:off x="4925814" y="2630423"/>
            <a:ext cx="2231507" cy="2231507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7750" r="17750"/>
          <a:stretch>
            <a:fillRect/>
          </a:stretch>
        </p:blipFill>
        <p:spPr>
          <a:xfrm>
            <a:off x="1438585" y="2630423"/>
            <a:ext cx="2231507" cy="2231507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669569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当前社会变革迅速，对年轻干部提出了更高的要求。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rcRect l="20750" r="20750"/>
          <a:stretch>
            <a:fillRect/>
          </a:stretch>
        </p:blipFill>
        <p:spPr>
          <a:xfrm>
            <a:off x="8413043" y="2630423"/>
            <a:ext cx="2231507" cy="2231507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4925814" y="2623346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94148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395307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5168326" y="5091454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妇联作为妇女群众组织，需要培养具备高素质、有担当的年轻干部。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48852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培养计划旨在提高年轻干部的综合素质，为妇联事业发展提供人才保障。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背景与意义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659243" y="3119345"/>
            <a:ext cx="5783287" cy="1160526"/>
            <a:chOff x="5659243" y="3119345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659243" y="3119345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中期目标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659243" y="3577688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通过持续培养和实践锻炼，使年轻干部成为妇联工作的中坚力量，具备较高的组织管理能力和领导能力。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659243" y="4772000"/>
            <a:ext cx="5783287" cy="1160526"/>
            <a:chOff x="5659243" y="4772000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659243" y="477200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长期目标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659243" y="5230343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通过不断培养和选拔，打造一支具备战略眼光、创新能力和国际视野的妇联年轻干部队伍，为妇女事业发展作出更大贡献。</a:t>
              </a:r>
            </a:p>
          </p:txBody>
        </p:sp>
      </p:grpSp>
      <p:sp>
        <p:nvSpPr>
          <p:cNvPr id="8" name="AutoShape 8"/>
          <p:cNvSpPr/>
          <p:nvPr/>
        </p:nvSpPr>
        <p:spPr>
          <a:xfrm>
            <a:off x="4482093" y="4861535"/>
            <a:ext cx="810236" cy="810236"/>
          </a:xfrm>
          <a:prstGeom prst="ellipse">
            <a:avLst/>
          </a:pr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5659243" y="1470704"/>
            <a:ext cx="5783287" cy="1160526"/>
            <a:chOff x="5659243" y="1470704"/>
            <a:chExt cx="5783287" cy="1160526"/>
          </a:xfrm>
        </p:grpSpPr>
        <p:sp>
          <p:nvSpPr>
            <p:cNvPr id="10" name="TextBox 10"/>
            <p:cNvSpPr txBox="1"/>
            <p:nvPr/>
          </p:nvSpPr>
          <p:spPr>
            <a:xfrm>
              <a:off x="5659243" y="14707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短期目标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59243" y="19290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通过培训和实践，使年轻干部具备基本的业务能力和组织协调能力。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4610240" y="4989683"/>
            <a:ext cx="553940" cy="553940"/>
          </a:xfrm>
          <a:custGeom>
            <a:rect l="l" t="t" r="r" b="b"/>
            <a:pathLst>
              <a:path w="304800" h="304800">
                <a:moveTo>
                  <a:pt x="190033" y="152400"/>
                </a:moveTo>
                <a:cubicBezTo>
                  <a:pt x="190033" y="90992"/>
                  <a:pt x="221771" y="56493"/>
                  <a:pt x="221771" y="56493"/>
                </a:cubicBezTo>
                <a:cubicBezTo>
                  <a:pt x="221771" y="56493"/>
                  <a:pt x="193758" y="33766"/>
                  <a:pt x="151924" y="33766"/>
                </a:cubicBezTo>
                <a:cubicBezTo>
                  <a:pt x="110090" y="33766"/>
                  <a:pt x="82067" y="56512"/>
                  <a:pt x="82067" y="56512"/>
                </a:cubicBezTo>
                <a:cubicBezTo>
                  <a:pt x="82067" y="56512"/>
                  <a:pt x="114376" y="82753"/>
                  <a:pt x="114376" y="152400"/>
                </a:cubicBezTo>
                <a:cubicBezTo>
                  <a:pt x="114376" y="219608"/>
                  <a:pt x="81858" y="248145"/>
                  <a:pt x="81858" y="248145"/>
                </a:cubicBezTo>
                <a:cubicBezTo>
                  <a:pt x="81858" y="248145"/>
                  <a:pt x="115662" y="271034"/>
                  <a:pt x="151924" y="271034"/>
                </a:cubicBezTo>
                <a:cubicBezTo>
                  <a:pt x="189043" y="271034"/>
                  <a:pt x="221799" y="248269"/>
                  <a:pt x="221799" y="248269"/>
                </a:cubicBezTo>
                <a:cubicBezTo>
                  <a:pt x="221799" y="248269"/>
                  <a:pt x="190033" y="218503"/>
                  <a:pt x="190033" y="152400"/>
                </a:cubicBezTo>
                <a:close/>
                <a:moveTo>
                  <a:pt x="74095" y="62789"/>
                </a:moveTo>
                <a:cubicBezTo>
                  <a:pt x="74095" y="62789"/>
                  <a:pt x="34633" y="86839"/>
                  <a:pt x="34633" y="152800"/>
                </a:cubicBezTo>
                <a:cubicBezTo>
                  <a:pt x="34633" y="218751"/>
                  <a:pt x="74533" y="240335"/>
                  <a:pt x="74533" y="240335"/>
                </a:cubicBezTo>
                <a:cubicBezTo>
                  <a:pt x="74533" y="240335"/>
                  <a:pt x="103613" y="218742"/>
                  <a:pt x="103613" y="152800"/>
                </a:cubicBezTo>
                <a:cubicBezTo>
                  <a:pt x="103613" y="86839"/>
                  <a:pt x="74095" y="62789"/>
                  <a:pt x="74095" y="62789"/>
                </a:cubicBezTo>
                <a:close/>
                <a:moveTo>
                  <a:pt x="229753" y="64570"/>
                </a:moveTo>
                <a:cubicBezTo>
                  <a:pt x="229753" y="64570"/>
                  <a:pt x="200244" y="86839"/>
                  <a:pt x="200244" y="152800"/>
                </a:cubicBezTo>
                <a:cubicBezTo>
                  <a:pt x="200244" y="218751"/>
                  <a:pt x="229305" y="240335"/>
                  <a:pt x="229305" y="240335"/>
                </a:cubicBezTo>
                <a:cubicBezTo>
                  <a:pt x="229305" y="240335"/>
                  <a:pt x="270158" y="218742"/>
                  <a:pt x="270158" y="152800"/>
                </a:cubicBezTo>
                <a:cubicBezTo>
                  <a:pt x="270158" y="86839"/>
                  <a:pt x="229753" y="64570"/>
                  <a:pt x="229753" y="6457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482093" y="3221072"/>
            <a:ext cx="810236" cy="8102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482093" y="1560135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4666510" y="1762961"/>
            <a:ext cx="405314" cy="405314"/>
          </a:xfrm>
          <a:custGeom>
            <a:rect l="l" t="t" r="r" b="b"/>
            <a:pathLst>
              <a:path w="304800" h="304800">
                <a:moveTo>
                  <a:pt x="173841" y="122930"/>
                </a:moveTo>
                <a:cubicBezTo>
                  <a:pt x="179718" y="102937"/>
                  <a:pt x="177232" y="81020"/>
                  <a:pt x="166392" y="62665"/>
                </a:cubicBezTo>
                <a:cubicBezTo>
                  <a:pt x="166630" y="62998"/>
                  <a:pt x="62770" y="167697"/>
                  <a:pt x="62027" y="167040"/>
                </a:cubicBezTo>
                <a:cubicBezTo>
                  <a:pt x="80077" y="177698"/>
                  <a:pt x="101994" y="180699"/>
                  <a:pt x="121720" y="175193"/>
                </a:cubicBezTo>
                <a:cubicBezTo>
                  <a:pt x="121577" y="174689"/>
                  <a:pt x="173422" y="122853"/>
                  <a:pt x="173841" y="122930"/>
                </a:cubicBezTo>
                <a:close/>
                <a:moveTo>
                  <a:pt x="155315" y="45968"/>
                </a:moveTo>
                <a:cubicBezTo>
                  <a:pt x="141322" y="32175"/>
                  <a:pt x="121301" y="22822"/>
                  <a:pt x="100127" y="22822"/>
                </a:cubicBezTo>
                <a:cubicBezTo>
                  <a:pt x="57331" y="22822"/>
                  <a:pt x="22631" y="57607"/>
                  <a:pt x="22631" y="100508"/>
                </a:cubicBezTo>
                <a:cubicBezTo>
                  <a:pt x="22631" y="121444"/>
                  <a:pt x="32156" y="141713"/>
                  <a:pt x="45587" y="155686"/>
                </a:cubicBezTo>
                <a:cubicBezTo>
                  <a:pt x="45615" y="155686"/>
                  <a:pt x="154657" y="46863"/>
                  <a:pt x="155315" y="45968"/>
                </a:cubicBezTo>
                <a:close/>
                <a:moveTo>
                  <a:pt x="264909" y="252089"/>
                </a:moveTo>
                <a:cubicBezTo>
                  <a:pt x="264909" y="252089"/>
                  <a:pt x="267443" y="230200"/>
                  <a:pt x="261128" y="223885"/>
                </a:cubicBezTo>
                <a:cubicBezTo>
                  <a:pt x="260709" y="223466"/>
                  <a:pt x="188300" y="135065"/>
                  <a:pt x="188300" y="135065"/>
                </a:cubicBezTo>
                <a:lnTo>
                  <a:pt x="134417" y="188947"/>
                </a:lnTo>
                <a:lnTo>
                  <a:pt x="222818" y="262185"/>
                </a:lnTo>
                <a:cubicBezTo>
                  <a:pt x="228714" y="268919"/>
                  <a:pt x="251441" y="265557"/>
                  <a:pt x="251441" y="265557"/>
                </a:cubicBezTo>
                <a:lnTo>
                  <a:pt x="269538" y="281978"/>
                </a:lnTo>
                <a:lnTo>
                  <a:pt x="282169" y="269348"/>
                </a:lnTo>
                <a:lnTo>
                  <a:pt x="264909" y="2520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4678702" y="3406734"/>
            <a:ext cx="424244" cy="424244"/>
          </a:xfrm>
          <a:custGeom>
            <a:rect l="l" t="t" r="r" b="b"/>
            <a:pathLst>
              <a:path w="304800" h="304800">
                <a:moveTo>
                  <a:pt x="167640" y="106680"/>
                </a:moveTo>
                <a:lnTo>
                  <a:pt x="189586" y="139598"/>
                </a:lnTo>
                <a:cubicBezTo>
                  <a:pt x="194310" y="146761"/>
                  <a:pt x="204978" y="152400"/>
                  <a:pt x="213512" y="152400"/>
                </a:cubicBezTo>
                <a:lnTo>
                  <a:pt x="259080" y="152400"/>
                </a:lnTo>
                <a:lnTo>
                  <a:pt x="259080" y="121920"/>
                </a:lnTo>
                <a:lnTo>
                  <a:pt x="213360" y="121920"/>
                </a:lnTo>
                <a:lnTo>
                  <a:pt x="191414" y="89002"/>
                </a:lnTo>
                <a:cubicBezTo>
                  <a:pt x="185452" y="80686"/>
                  <a:pt x="178394" y="73628"/>
                  <a:pt x="170345" y="67847"/>
                </a:cubicBezTo>
                <a:lnTo>
                  <a:pt x="170069" y="67666"/>
                </a:lnTo>
                <a:lnTo>
                  <a:pt x="149952" y="54254"/>
                </a:lnTo>
                <a:cubicBezTo>
                  <a:pt x="146104" y="51911"/>
                  <a:pt x="141446" y="50521"/>
                  <a:pt x="136465" y="50521"/>
                </a:cubicBezTo>
                <a:cubicBezTo>
                  <a:pt x="131912" y="50521"/>
                  <a:pt x="127635" y="51683"/>
                  <a:pt x="123911" y="53721"/>
                </a:cubicBezTo>
                <a:lnTo>
                  <a:pt x="124044" y="53654"/>
                </a:lnTo>
                <a:lnTo>
                  <a:pt x="60950" y="91450"/>
                </a:lnTo>
                <a:lnTo>
                  <a:pt x="60950" y="167650"/>
                </a:lnTo>
                <a:lnTo>
                  <a:pt x="91430" y="167650"/>
                </a:lnTo>
                <a:lnTo>
                  <a:pt x="91430" y="106690"/>
                </a:lnTo>
                <a:lnTo>
                  <a:pt x="121910" y="91450"/>
                </a:lnTo>
                <a:lnTo>
                  <a:pt x="76190" y="304810"/>
                </a:lnTo>
                <a:lnTo>
                  <a:pt x="106670" y="304810"/>
                </a:lnTo>
                <a:lnTo>
                  <a:pt x="142484" y="188224"/>
                </a:lnTo>
                <a:lnTo>
                  <a:pt x="167630" y="213370"/>
                </a:lnTo>
                <a:lnTo>
                  <a:pt x="167630" y="304810"/>
                </a:lnTo>
                <a:lnTo>
                  <a:pt x="198110" y="304810"/>
                </a:lnTo>
                <a:lnTo>
                  <a:pt x="198110" y="182890"/>
                </a:lnTo>
                <a:lnTo>
                  <a:pt x="156962" y="141742"/>
                </a:lnTo>
                <a:lnTo>
                  <a:pt x="167630" y="106690"/>
                </a:lnTo>
                <a:close/>
                <a:moveTo>
                  <a:pt x="182880" y="60960"/>
                </a:moveTo>
                <a:cubicBezTo>
                  <a:pt x="199711" y="60960"/>
                  <a:pt x="213360" y="47311"/>
                  <a:pt x="213360" y="30480"/>
                </a:cubicBezTo>
                <a:cubicBezTo>
                  <a:pt x="213360" y="13649"/>
                  <a:pt x="199711" y="0"/>
                  <a:pt x="182880" y="0"/>
                </a:cubicBezTo>
                <a:lnTo>
                  <a:pt x="182880" y="0"/>
                </a:lnTo>
                <a:cubicBezTo>
                  <a:pt x="166049" y="0"/>
                  <a:pt x="152400" y="13649"/>
                  <a:pt x="152400" y="30480"/>
                </a:cubicBezTo>
                <a:cubicBezTo>
                  <a:pt x="152400" y="47311"/>
                  <a:pt x="166049" y="60960"/>
                  <a:pt x="182880" y="60960"/>
                </a:cubicBezTo>
                <a:lnTo>
                  <a:pt x="182880" y="609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970539" y="2236546"/>
            <a:ext cx="2648574" cy="2933980"/>
          </a:xfrm>
          <a:custGeom>
            <a:rect l="l" t="t" r="r" b="b"/>
            <a:pathLst>
              <a:path w="1905000" h="1905000">
                <a:moveTo>
                  <a:pt x="0" y="952500"/>
                </a:moveTo>
                <a:lnTo>
                  <a:pt x="476250" y="190500"/>
                </a:lnTo>
                <a:lnTo>
                  <a:pt x="1428750" y="190500"/>
                </a:lnTo>
                <a:lnTo>
                  <a:pt x="1905000" y="952500"/>
                </a:lnTo>
                <a:lnTo>
                  <a:pt x="1428750" y="1714500"/>
                </a:lnTo>
                <a:lnTo>
                  <a:pt x="476250" y="17145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  <a:ln w="7620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655515" y="3001353"/>
            <a:ext cx="1278622" cy="119519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目标与愿景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193147" y="2013882"/>
            <a:ext cx="3450158" cy="1322592"/>
            <a:chOff x="4193147" y="2013882"/>
            <a:chExt cx="3450158" cy="1322592"/>
          </a:xfrm>
        </p:grpSpPr>
        <p:sp>
          <p:nvSpPr>
            <p:cNvPr id="3" name="TextBox 3"/>
            <p:cNvSpPr txBox="1"/>
            <p:nvPr/>
          </p:nvSpPr>
          <p:spPr>
            <a:xfrm>
              <a:off x="4193147" y="2013882"/>
              <a:ext cx="3450158" cy="1322592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9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970722" y="3809875"/>
            <a:ext cx="8250555" cy="1645482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培养对象与目标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选拔具有潜力和优秀素质的年轻女干部，作为培养对象。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年轻女干部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t="1917" b="191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基层干部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7625" r="7625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少数民族干部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9500" r="950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注重从基层选拔有实践经验、有创新精神的年轻女干部。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积极培养少数民族年轻女干部，促进民族团结和多元文化交流。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培养对象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900000">
            <a:off x="6319999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18900000">
            <a:off x="4794540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2432" r="2432"/>
          <a:stretch>
            <a:fillRect/>
          </a:stretch>
        </p:blipFill>
        <p:spPr>
          <a:xfrm>
            <a:off x="3352886" y="2107432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14709" r="14709"/>
          <a:stretch>
            <a:fillRect/>
          </a:stretch>
        </p:blipFill>
        <p:spPr>
          <a:xfrm>
            <a:off x="6374798" y="2037636"/>
            <a:ext cx="2465519" cy="2529619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3541855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721695" y="2521355"/>
            <a:ext cx="306115" cy="294843"/>
          </a:xfrm>
          <a:custGeom>
            <a:rect l="l" t="t" r="r" b="b"/>
            <a:pathLst>
              <a:path w="6825" h="6825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85552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8165392" y="2521355"/>
            <a:ext cx="306115" cy="294843"/>
          </a:xfrm>
          <a:custGeom>
            <a:rect l="l" t="t" r="r" b="b"/>
            <a:pathLst>
              <a:path w="6825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252748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432588" y="4363773"/>
            <a:ext cx="306115" cy="294843"/>
          </a:xfrm>
          <a:custGeom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274660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454500" y="4363773"/>
            <a:ext cx="306115" cy="294843"/>
          </a:xfrm>
          <a:custGeom>
            <a:rect l="l" t="t" r="r" b="b"/>
            <a:pathLst>
              <a:path w="582235" h="606722">
                <a:moveTo>
                  <a:pt x="0" y="404481"/>
                </a:moveTo>
                <a:lnTo>
                  <a:pt x="101261" y="404481"/>
                </a:lnTo>
                <a:lnTo>
                  <a:pt x="101261" y="606722"/>
                </a:lnTo>
                <a:lnTo>
                  <a:pt x="0" y="606722"/>
                </a:lnTo>
                <a:close/>
                <a:moveTo>
                  <a:pt x="151927" y="328623"/>
                </a:moveTo>
                <a:lnTo>
                  <a:pt x="253188" y="328623"/>
                </a:lnTo>
                <a:lnTo>
                  <a:pt x="253188" y="606722"/>
                </a:lnTo>
                <a:lnTo>
                  <a:pt x="151927" y="606722"/>
                </a:lnTo>
                <a:close/>
                <a:moveTo>
                  <a:pt x="303855" y="252766"/>
                </a:moveTo>
                <a:lnTo>
                  <a:pt x="405046" y="252766"/>
                </a:lnTo>
                <a:lnTo>
                  <a:pt x="405046" y="606722"/>
                </a:lnTo>
                <a:lnTo>
                  <a:pt x="303855" y="606722"/>
                </a:lnTo>
                <a:close/>
                <a:moveTo>
                  <a:pt x="455711" y="202241"/>
                </a:moveTo>
                <a:lnTo>
                  <a:pt x="556972" y="202241"/>
                </a:lnTo>
                <a:lnTo>
                  <a:pt x="556972" y="606722"/>
                </a:lnTo>
                <a:lnTo>
                  <a:pt x="455711" y="606722"/>
                </a:lnTo>
                <a:close/>
                <a:moveTo>
                  <a:pt x="455697" y="0"/>
                </a:moveTo>
                <a:lnTo>
                  <a:pt x="556785" y="0"/>
                </a:lnTo>
                <a:lnTo>
                  <a:pt x="556874" y="0"/>
                </a:lnTo>
                <a:lnTo>
                  <a:pt x="556963" y="0"/>
                </a:lnTo>
                <a:cubicBezTo>
                  <a:pt x="557230" y="0"/>
                  <a:pt x="557408" y="0"/>
                  <a:pt x="557675" y="0"/>
                </a:cubicBezTo>
                <a:cubicBezTo>
                  <a:pt x="558298" y="89"/>
                  <a:pt x="558832" y="89"/>
                  <a:pt x="559366" y="89"/>
                </a:cubicBezTo>
                <a:cubicBezTo>
                  <a:pt x="559811" y="178"/>
                  <a:pt x="560256" y="267"/>
                  <a:pt x="560611" y="267"/>
                </a:cubicBezTo>
                <a:cubicBezTo>
                  <a:pt x="561056" y="356"/>
                  <a:pt x="561412" y="444"/>
                  <a:pt x="561857" y="444"/>
                </a:cubicBezTo>
                <a:cubicBezTo>
                  <a:pt x="562302" y="533"/>
                  <a:pt x="562747" y="711"/>
                  <a:pt x="563192" y="800"/>
                </a:cubicBezTo>
                <a:cubicBezTo>
                  <a:pt x="563548" y="889"/>
                  <a:pt x="563904" y="978"/>
                  <a:pt x="564171" y="1067"/>
                </a:cubicBezTo>
                <a:cubicBezTo>
                  <a:pt x="564616" y="1156"/>
                  <a:pt x="565061" y="1333"/>
                  <a:pt x="565506" y="1511"/>
                </a:cubicBezTo>
                <a:cubicBezTo>
                  <a:pt x="565862" y="1600"/>
                  <a:pt x="566218" y="1778"/>
                  <a:pt x="566574" y="1867"/>
                </a:cubicBezTo>
                <a:cubicBezTo>
                  <a:pt x="566929" y="2044"/>
                  <a:pt x="567285" y="2222"/>
                  <a:pt x="567730" y="2400"/>
                </a:cubicBezTo>
                <a:cubicBezTo>
                  <a:pt x="568086" y="2578"/>
                  <a:pt x="568442" y="2755"/>
                  <a:pt x="568798" y="2933"/>
                </a:cubicBezTo>
                <a:cubicBezTo>
                  <a:pt x="569154" y="3111"/>
                  <a:pt x="569421" y="3289"/>
                  <a:pt x="569777" y="3467"/>
                </a:cubicBezTo>
                <a:cubicBezTo>
                  <a:pt x="570133" y="3733"/>
                  <a:pt x="570578" y="4000"/>
                  <a:pt x="570934" y="4178"/>
                </a:cubicBezTo>
                <a:cubicBezTo>
                  <a:pt x="571201" y="4444"/>
                  <a:pt x="571557" y="4622"/>
                  <a:pt x="571824" y="4800"/>
                </a:cubicBezTo>
                <a:cubicBezTo>
                  <a:pt x="572180" y="5155"/>
                  <a:pt x="572536" y="5422"/>
                  <a:pt x="572891" y="5689"/>
                </a:cubicBezTo>
                <a:cubicBezTo>
                  <a:pt x="573247" y="5955"/>
                  <a:pt x="573514" y="6222"/>
                  <a:pt x="573781" y="6489"/>
                </a:cubicBezTo>
                <a:cubicBezTo>
                  <a:pt x="574137" y="6755"/>
                  <a:pt x="574493" y="7022"/>
                  <a:pt x="574760" y="7289"/>
                </a:cubicBezTo>
                <a:cubicBezTo>
                  <a:pt x="575205" y="7733"/>
                  <a:pt x="575561" y="8178"/>
                  <a:pt x="575917" y="8533"/>
                </a:cubicBezTo>
                <a:cubicBezTo>
                  <a:pt x="576095" y="8711"/>
                  <a:pt x="576273" y="8889"/>
                  <a:pt x="576451" y="9066"/>
                </a:cubicBezTo>
                <a:cubicBezTo>
                  <a:pt x="576451" y="9155"/>
                  <a:pt x="576451" y="9155"/>
                  <a:pt x="576451" y="9155"/>
                </a:cubicBezTo>
                <a:cubicBezTo>
                  <a:pt x="576985" y="9777"/>
                  <a:pt x="577519" y="10489"/>
                  <a:pt x="577964" y="11200"/>
                </a:cubicBezTo>
                <a:cubicBezTo>
                  <a:pt x="577964" y="11200"/>
                  <a:pt x="578053" y="11289"/>
                  <a:pt x="578053" y="11289"/>
                </a:cubicBezTo>
                <a:cubicBezTo>
                  <a:pt x="578498" y="12000"/>
                  <a:pt x="578854" y="12622"/>
                  <a:pt x="579209" y="13244"/>
                </a:cubicBezTo>
                <a:cubicBezTo>
                  <a:pt x="579387" y="13600"/>
                  <a:pt x="579565" y="13955"/>
                  <a:pt x="579743" y="14222"/>
                </a:cubicBezTo>
                <a:cubicBezTo>
                  <a:pt x="579921" y="14666"/>
                  <a:pt x="580099" y="15111"/>
                  <a:pt x="580277" y="15555"/>
                </a:cubicBezTo>
                <a:cubicBezTo>
                  <a:pt x="580455" y="15911"/>
                  <a:pt x="580633" y="16266"/>
                  <a:pt x="580722" y="16711"/>
                </a:cubicBezTo>
                <a:cubicBezTo>
                  <a:pt x="580900" y="17066"/>
                  <a:pt x="581078" y="17422"/>
                  <a:pt x="581167" y="17866"/>
                </a:cubicBezTo>
                <a:cubicBezTo>
                  <a:pt x="581256" y="18311"/>
                  <a:pt x="581434" y="18755"/>
                  <a:pt x="581523" y="19199"/>
                </a:cubicBezTo>
                <a:cubicBezTo>
                  <a:pt x="581612" y="19555"/>
                  <a:pt x="581701" y="19910"/>
                  <a:pt x="581790" y="20266"/>
                </a:cubicBezTo>
                <a:cubicBezTo>
                  <a:pt x="581879" y="20977"/>
                  <a:pt x="582057" y="21777"/>
                  <a:pt x="582146" y="22488"/>
                </a:cubicBezTo>
                <a:cubicBezTo>
                  <a:pt x="582146" y="22577"/>
                  <a:pt x="582146" y="22666"/>
                  <a:pt x="582146" y="22666"/>
                </a:cubicBezTo>
                <a:cubicBezTo>
                  <a:pt x="582235" y="23555"/>
                  <a:pt x="582235" y="24355"/>
                  <a:pt x="582235" y="25244"/>
                </a:cubicBezTo>
                <a:lnTo>
                  <a:pt x="582235" y="126396"/>
                </a:lnTo>
                <a:cubicBezTo>
                  <a:pt x="582235" y="140351"/>
                  <a:pt x="570934" y="151728"/>
                  <a:pt x="556963" y="151728"/>
                </a:cubicBezTo>
                <a:cubicBezTo>
                  <a:pt x="542992" y="151728"/>
                  <a:pt x="531691" y="140351"/>
                  <a:pt x="531691" y="126396"/>
                </a:cubicBezTo>
                <a:lnTo>
                  <a:pt x="531691" y="79286"/>
                </a:lnTo>
                <a:lnTo>
                  <a:pt x="421260" y="171106"/>
                </a:lnTo>
                <a:cubicBezTo>
                  <a:pt x="410582" y="180083"/>
                  <a:pt x="394564" y="178572"/>
                  <a:pt x="385666" y="167906"/>
                </a:cubicBezTo>
                <a:cubicBezTo>
                  <a:pt x="376678" y="157150"/>
                  <a:pt x="378191" y="141240"/>
                  <a:pt x="388869" y="132262"/>
                </a:cubicBezTo>
                <a:lnTo>
                  <a:pt x="487020" y="50576"/>
                </a:lnTo>
                <a:lnTo>
                  <a:pt x="455697" y="50576"/>
                </a:lnTo>
                <a:cubicBezTo>
                  <a:pt x="441727" y="50576"/>
                  <a:pt x="430425" y="39288"/>
                  <a:pt x="430425" y="25244"/>
                </a:cubicBezTo>
                <a:cubicBezTo>
                  <a:pt x="430425" y="11289"/>
                  <a:pt x="441727" y="0"/>
                  <a:pt x="45569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47336" y="2402205"/>
            <a:ext cx="2553871" cy="102036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加强年轻女干部的政治理论学习和思想教育，提高政治觉悟和思想认识。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473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提高政治素质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940528" y="5092530"/>
            <a:ext cx="2552700" cy="89187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通过培训和实践锻炼，提高年轻女干部的组织协调能力、沟通能力和领导能力。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增强领导能力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872233" y="2402205"/>
            <a:ext cx="2552700" cy="108278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激发年轻女干部的创新意识和创新精神，鼓励她们在工作中勇于尝试和探索。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872233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培养创新精神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814024" y="5112856"/>
            <a:ext cx="2552700" cy="93397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注重年轻女干部的综合素质培养，促进她们在知识、技能、品德等方面的全面发展。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促进全面发展</a:t>
            </a:r>
            <a:endParaRPr lang="en-US" sz="1100"/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培养目标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本计划为期三年，分为六个阶段进行。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34375" r="34375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培养周期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政治理论学习（3个月）。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第一阶段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业务知识培训（2个月）。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第二阶段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培养周期与阶段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2076105" y="2148223"/>
            <a:ext cx="9119960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TextBox 3"/>
          <p:cNvSpPr txBox="1"/>
          <p:nvPr/>
        </p:nvSpPr>
        <p:spPr>
          <a:xfrm>
            <a:off x="2130122" y="1133367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第三阶段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67265" y="1629392"/>
            <a:ext cx="10138810" cy="35090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实践锻炼（6个月）。</a:t>
            </a:r>
          </a:p>
        </p:txBody>
      </p:sp>
      <p:sp>
        <p:nvSpPr>
          <p:cNvPr id="5" name="AutoShape 5"/>
          <p:cNvSpPr/>
          <p:nvPr/>
        </p:nvSpPr>
        <p:spPr>
          <a:xfrm rot="2700000">
            <a:off x="869478" y="1627599"/>
            <a:ext cx="1044352" cy="1044352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1106151" y="1893154"/>
            <a:ext cx="513241" cy="513241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2454057" y="3429801"/>
            <a:ext cx="9119960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8" name="TextBox 8"/>
          <p:cNvSpPr txBox="1"/>
          <p:nvPr/>
        </p:nvSpPr>
        <p:spPr>
          <a:xfrm>
            <a:off x="2508074" y="2414945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第四阶段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545217" y="2910971"/>
            <a:ext cx="10138810" cy="35090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交流与研讨（2个月）。</a:t>
            </a:r>
          </a:p>
        </p:txBody>
      </p:sp>
      <p:sp>
        <p:nvSpPr>
          <p:cNvPr id="10" name="AutoShape 10"/>
          <p:cNvSpPr/>
          <p:nvPr/>
        </p:nvSpPr>
        <p:spPr>
          <a:xfrm rot="2700000">
            <a:off x="1247430" y="2909177"/>
            <a:ext cx="1044352" cy="1044352"/>
          </a:xfrm>
          <a:prstGeom prst="teardrop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2076105" y="4711380"/>
            <a:ext cx="9119960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TextBox 12"/>
          <p:cNvSpPr txBox="1"/>
          <p:nvPr/>
        </p:nvSpPr>
        <p:spPr>
          <a:xfrm>
            <a:off x="2130122" y="369652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第五阶段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167265" y="4192549"/>
            <a:ext cx="10138810" cy="35090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项目策划与实施（4个月）。</a:t>
            </a:r>
          </a:p>
        </p:txBody>
      </p:sp>
      <p:sp>
        <p:nvSpPr>
          <p:cNvPr id="14" name="AutoShape 14"/>
          <p:cNvSpPr/>
          <p:nvPr/>
        </p:nvSpPr>
        <p:spPr>
          <a:xfrm rot="2700000">
            <a:off x="869478" y="4190755"/>
            <a:ext cx="1044352" cy="1044352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5" name="Connector 15"/>
          <p:cNvCxnSpPr/>
          <p:nvPr/>
        </p:nvCxnSpPr>
        <p:spPr>
          <a:xfrm>
            <a:off x="2454057" y="5992957"/>
            <a:ext cx="9119960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6" name="TextBox 16"/>
          <p:cNvSpPr txBox="1"/>
          <p:nvPr/>
        </p:nvSpPr>
        <p:spPr>
          <a:xfrm>
            <a:off x="2508074" y="4978101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第六阶段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545217" y="5474127"/>
            <a:ext cx="10138810" cy="35090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总结与评估（1个月）。</a:t>
            </a:r>
          </a:p>
        </p:txBody>
      </p:sp>
      <p:sp>
        <p:nvSpPr>
          <p:cNvPr id="18" name="AutoShape 18"/>
          <p:cNvSpPr/>
          <p:nvPr/>
        </p:nvSpPr>
        <p:spPr>
          <a:xfrm rot="2700000">
            <a:off x="1247430" y="5472333"/>
            <a:ext cx="1044352" cy="1044352"/>
          </a:xfrm>
          <a:prstGeom prst="teardrop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 rot="-2700000">
            <a:off x="1437430" y="3136214"/>
            <a:ext cx="604615" cy="604615"/>
          </a:xfrm>
          <a:custGeom>
            <a:rect l="l" t="t" r="r" b="b"/>
            <a:pathLst>
              <a:path w="304800" h="304800">
                <a:moveTo>
                  <a:pt x="222609" y="281264"/>
                </a:moveTo>
                <a:cubicBezTo>
                  <a:pt x="222609" y="281264"/>
                  <a:pt x="225800" y="262099"/>
                  <a:pt x="206121" y="238696"/>
                </a:cubicBezTo>
                <a:cubicBezTo>
                  <a:pt x="225276" y="184966"/>
                  <a:pt x="227933" y="136036"/>
                  <a:pt x="227933" y="136036"/>
                </a:cubicBezTo>
                <a:cubicBezTo>
                  <a:pt x="227933" y="136036"/>
                  <a:pt x="267300" y="145085"/>
                  <a:pt x="267300" y="183909"/>
                </a:cubicBezTo>
                <a:cubicBezTo>
                  <a:pt x="267291" y="250403"/>
                  <a:pt x="222609" y="281264"/>
                  <a:pt x="222609" y="281264"/>
                </a:cubicBezTo>
                <a:close/>
                <a:moveTo>
                  <a:pt x="114100" y="257918"/>
                </a:moveTo>
                <a:cubicBezTo>
                  <a:pt x="114100" y="257918"/>
                  <a:pt x="87735" y="173307"/>
                  <a:pt x="87735" y="138208"/>
                </a:cubicBezTo>
                <a:cubicBezTo>
                  <a:pt x="87735" y="122415"/>
                  <a:pt x="89516" y="108366"/>
                  <a:pt x="92288" y="95612"/>
                </a:cubicBezTo>
                <a:lnTo>
                  <a:pt x="212398" y="95612"/>
                </a:lnTo>
                <a:cubicBezTo>
                  <a:pt x="215189" y="108375"/>
                  <a:pt x="216980" y="122434"/>
                  <a:pt x="216980" y="138217"/>
                </a:cubicBezTo>
                <a:cubicBezTo>
                  <a:pt x="216980" y="172784"/>
                  <a:pt x="190691" y="257918"/>
                  <a:pt x="190691" y="257918"/>
                </a:cubicBezTo>
                <a:lnTo>
                  <a:pt x="114100" y="257918"/>
                </a:lnTo>
                <a:close/>
                <a:moveTo>
                  <a:pt x="152305" y="114957"/>
                </a:moveTo>
                <a:cubicBezTo>
                  <a:pt x="138798" y="114957"/>
                  <a:pt x="127845" y="125911"/>
                  <a:pt x="127845" y="139427"/>
                </a:cubicBezTo>
                <a:cubicBezTo>
                  <a:pt x="127845" y="152933"/>
                  <a:pt x="138798" y="163897"/>
                  <a:pt x="152305" y="163897"/>
                </a:cubicBezTo>
                <a:cubicBezTo>
                  <a:pt x="165811" y="163897"/>
                  <a:pt x="176774" y="152943"/>
                  <a:pt x="176774" y="139427"/>
                </a:cubicBezTo>
                <a:cubicBezTo>
                  <a:pt x="176784" y="125911"/>
                  <a:pt x="165821" y="114957"/>
                  <a:pt x="152305" y="114957"/>
                </a:cubicBezTo>
                <a:close/>
                <a:moveTo>
                  <a:pt x="147047" y="5677"/>
                </a:moveTo>
                <a:lnTo>
                  <a:pt x="147047" y="-27642"/>
                </a:lnTo>
                <a:lnTo>
                  <a:pt x="156572" y="-27642"/>
                </a:lnTo>
                <a:lnTo>
                  <a:pt x="156572" y="4829"/>
                </a:lnTo>
                <a:cubicBezTo>
                  <a:pt x="167459" y="12754"/>
                  <a:pt x="196920" y="37957"/>
                  <a:pt x="210245" y="86506"/>
                </a:cubicBezTo>
                <a:lnTo>
                  <a:pt x="94421" y="86506"/>
                </a:lnTo>
                <a:cubicBezTo>
                  <a:pt x="107299" y="39291"/>
                  <a:pt x="135341" y="14364"/>
                  <a:pt x="147047" y="5677"/>
                </a:cubicBezTo>
                <a:close/>
                <a:moveTo>
                  <a:pt x="82191" y="281264"/>
                </a:moveTo>
                <a:cubicBezTo>
                  <a:pt x="82191" y="281264"/>
                  <a:pt x="37509" y="250403"/>
                  <a:pt x="37509" y="183909"/>
                </a:cubicBezTo>
                <a:cubicBezTo>
                  <a:pt x="37509" y="145085"/>
                  <a:pt x="76876" y="136036"/>
                  <a:pt x="76876" y="136036"/>
                </a:cubicBezTo>
                <a:cubicBezTo>
                  <a:pt x="76876" y="136036"/>
                  <a:pt x="79534" y="184966"/>
                  <a:pt x="98679" y="238697"/>
                </a:cubicBezTo>
                <a:cubicBezTo>
                  <a:pt x="78991" y="262109"/>
                  <a:pt x="82191" y="281264"/>
                  <a:pt x="82191" y="281264"/>
                </a:cubicBezTo>
                <a:close/>
                <a:moveTo>
                  <a:pt x="168507" y="286179"/>
                </a:moveTo>
                <a:lnTo>
                  <a:pt x="160525" y="278197"/>
                </a:lnTo>
                <a:lnTo>
                  <a:pt x="152019" y="304800"/>
                </a:lnTo>
                <a:lnTo>
                  <a:pt x="141903" y="278197"/>
                </a:lnTo>
                <a:lnTo>
                  <a:pt x="134988" y="292017"/>
                </a:lnTo>
                <a:lnTo>
                  <a:pt x="124873" y="267014"/>
                </a:lnTo>
                <a:lnTo>
                  <a:pt x="179661" y="267014"/>
                </a:lnTo>
                <a:lnTo>
                  <a:pt x="168507" y="28617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1103936" y="4387558"/>
            <a:ext cx="575435" cy="575435"/>
          </a:xfrm>
          <a:custGeom>
            <a:rect l="l" t="t" r="r" b="b"/>
            <a:pathLst>
              <a:path w="304800" h="304800">
                <a:moveTo>
                  <a:pt x="304800" y="180975"/>
                </a:moveTo>
                <a:lnTo>
                  <a:pt x="247650" y="123825"/>
                </a:lnTo>
                <a:lnTo>
                  <a:pt x="247650" y="38100"/>
                </a:lnTo>
                <a:lnTo>
                  <a:pt x="209550" y="38100"/>
                </a:lnTo>
                <a:lnTo>
                  <a:pt x="209550" y="85725"/>
                </a:lnTo>
                <a:lnTo>
                  <a:pt x="152400" y="28575"/>
                </a:lnTo>
                <a:lnTo>
                  <a:pt x="0" y="180975"/>
                </a:lnTo>
                <a:lnTo>
                  <a:pt x="0" y="190500"/>
                </a:lnTo>
                <a:lnTo>
                  <a:pt x="38100" y="190500"/>
                </a:lnTo>
                <a:lnTo>
                  <a:pt x="38100" y="285750"/>
                </a:lnTo>
                <a:lnTo>
                  <a:pt x="133350" y="285750"/>
                </a:lnTo>
                <a:lnTo>
                  <a:pt x="133350" y="228600"/>
                </a:lnTo>
                <a:lnTo>
                  <a:pt x="171450" y="228600"/>
                </a:lnTo>
                <a:lnTo>
                  <a:pt x="171450" y="285750"/>
                </a:lnTo>
                <a:lnTo>
                  <a:pt x="266700" y="285750"/>
                </a:lnTo>
                <a:lnTo>
                  <a:pt x="266700" y="190500"/>
                </a:lnTo>
                <a:lnTo>
                  <a:pt x="304800" y="1905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1532320" y="5719567"/>
            <a:ext cx="474573" cy="474573"/>
          </a:xfrm>
          <a:custGeom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培养周期与阶段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193147" y="2013882"/>
            <a:ext cx="3450158" cy="1322592"/>
            <a:chOff x="4193147" y="2013882"/>
            <a:chExt cx="3450158" cy="1322592"/>
          </a:xfrm>
        </p:grpSpPr>
        <p:sp>
          <p:nvSpPr>
            <p:cNvPr id="3" name="TextBox 3"/>
            <p:cNvSpPr txBox="1"/>
            <p:nvPr/>
          </p:nvSpPr>
          <p:spPr>
            <a:xfrm>
              <a:off x="4193147" y="2013882"/>
              <a:ext cx="3450158" cy="1322592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9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970722" y="3809875"/>
            <a:ext cx="8250555" cy="1645482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培养内容与方法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理论学习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政治理论学习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加强年轻干部对党的理论、路线、方针、政策的理解和认同，提高其政治觉悟和思想认识。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业务知识学习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提供与妇联工作相关的法律法规、政策文件、业务操作等方面的培训，增强其专业素养和工作能力。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185766" y="1751287"/>
            <a:ext cx="5242663" cy="4234459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63571" y="1751287"/>
            <a:ext cx="5242663" cy="423445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530718" y="2430558"/>
            <a:ext cx="3130564" cy="3130564"/>
          </a:xfrm>
          <a:prstGeom prst="ellipse">
            <a:avLst/>
          </a:prstGeom>
          <a:solidFill>
            <a:srgbClr val="FFFFFF">
              <a:alpha val="5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721546" y="2621386"/>
            <a:ext cx="2748908" cy="2748908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879259" y="2959520"/>
            <a:ext cx="225395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VS</a:t>
            </a:r>
          </a:p>
        </p:txBody>
      </p:sp>
      <p:cxnSp>
        <p:nvCxnSpPr>
          <p:cNvPr id="7" name="Connector 7"/>
          <p:cNvCxnSpPr/>
          <p:nvPr/>
        </p:nvCxnSpPr>
        <p:spPr>
          <a:xfrm>
            <a:off x="1214515" y="2855191"/>
            <a:ext cx="2856056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1085072" y="2931894"/>
            <a:ext cx="3263018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安排年轻干部到基层妇联组织或妇女群众中去，了解妇女需求，提高解决实际问题的能力。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389233" y="2064798"/>
            <a:ext cx="4714875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轮岗交流</a:t>
            </a:r>
          </a:p>
        </p:txBody>
      </p:sp>
      <p:cxnSp>
        <p:nvCxnSpPr>
          <p:cNvPr id="10" name="Connector 10"/>
          <p:cNvCxnSpPr/>
          <p:nvPr/>
        </p:nvCxnSpPr>
        <p:spPr>
          <a:xfrm>
            <a:off x="8117660" y="2855191"/>
            <a:ext cx="2856056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1" name="TextBox 11"/>
          <p:cNvSpPr txBox="1"/>
          <p:nvPr/>
        </p:nvSpPr>
        <p:spPr>
          <a:xfrm>
            <a:off x="7817683" y="2931894"/>
            <a:ext cx="3286125" cy="2819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在不同部门或岗位之间进行轮岗交流，拓宽年轻干部的工作视野，提高其综合素质。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85072" y="2064798"/>
            <a:ext cx="4150786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基层锻炼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实践锻炼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69632" y="2076770"/>
            <a:ext cx="1303226" cy="130322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0405045" y="2076770"/>
            <a:ext cx="1347972" cy="134797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>
            <a:off x="2099221" y="2318568"/>
            <a:ext cx="3468643" cy="0"/>
          </a:xfrm>
          <a:prstGeom prst="line">
            <a:avLst/>
          </a:prstGeom>
          <a:ln w="9525">
            <a:solidFill>
              <a:schemeClr val="accent2"/>
            </a:solidFill>
            <a:prstDash val="solid"/>
            <a:headEnd type="oval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5" name="TextBox 5"/>
          <p:cNvSpPr txBox="1"/>
          <p:nvPr/>
        </p:nvSpPr>
        <p:spPr>
          <a:xfrm>
            <a:off x="1964092" y="2344711"/>
            <a:ext cx="3829140" cy="35356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挑选经验丰富、业务精通的资深干部担任年轻干部的导师，进行一对一的指导与帮助。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6516784" y="2318568"/>
            <a:ext cx="3468643" cy="0"/>
          </a:xfrm>
          <a:prstGeom prst="line">
            <a:avLst/>
          </a:prstGeom>
          <a:ln w="9525">
            <a:solidFill>
              <a:schemeClr val="accent2"/>
            </a:solidFill>
            <a:prstDash val="solid"/>
            <a:headEnd type="oval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6381655" y="2344711"/>
            <a:ext cx="3829140" cy="35356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导师需对年轻干部进行工作指导、业务培训、心理疏导等，帮助其快速成长。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964092" y="1532038"/>
            <a:ext cx="401955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导师选派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381655" y="1532038"/>
            <a:ext cx="401955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导师职责</a:t>
            </a:r>
          </a:p>
        </p:txBody>
      </p:sp>
      <p:sp>
        <p:nvSpPr>
          <p:cNvPr id="10" name="Freeform 10"/>
          <p:cNvSpPr/>
          <p:nvPr/>
        </p:nvSpPr>
        <p:spPr>
          <a:xfrm>
            <a:off x="10761443" y="2433168"/>
            <a:ext cx="635177" cy="635177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794451" y="2401589"/>
            <a:ext cx="653588" cy="653588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导师制度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https://d.book118.com/098072022065006035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C1118"/>
      </a:lt1>
      <a:dk2>
        <a:srgbClr val="F7F7F7"/>
      </a:dk2>
      <a:lt2>
        <a:srgbClr val="121C23"/>
      </a:lt2>
      <a:accent1>
        <a:srgbClr val="E27536"/>
      </a:accent1>
      <a:accent2>
        <a:srgbClr val="3195CF"/>
      </a:accent2>
      <a:accent3>
        <a:srgbClr val="1A638D"/>
      </a:accent3>
      <a:accent4>
        <a:srgbClr val="25B3BC"/>
      </a:accent4>
      <a:accent5>
        <a:srgbClr val="073A6A"/>
      </a:accent5>
      <a:accent6>
        <a:srgbClr val="D97F5B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78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20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2024-09-14T07:32:32.802</cp:lastPrinted>
  <dcterms:created xsi:type="dcterms:W3CDTF">2024-09-13T23:32:32Z</dcterms:created>
  <dcterms:modified xsi:type="dcterms:W3CDTF">2024-09-13T23:32:34Z</dcterms:modified>
</cp:coreProperties>
</file>