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embeddedFontLst>
    <p:embeddedFont>
      <p:font typeface="CBADBH+IBHSRA+ArialMT"/>
      <p:regular r:id="rId16"/>
    </p:embeddedFont>
    <p:embeddedFont>
      <p:font typeface="QWAAKM+MS-UIGothic"/>
      <p:regular r:id="rId17"/>
    </p:embeddedFont>
    <p:embeddedFont>
      <p:font typeface="CRJQFN+PAQAOA+MicrosoftYaHei"/>
      <p:regular r:id="rId18"/>
    </p:embeddedFont>
  </p:embeddedFontLst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font" Target="fonts/font1.fntdata" /><Relationship Id="rId17" Type="http://schemas.openxmlformats.org/officeDocument/2006/relationships/font" Target="fonts/font2.fntdata" /><Relationship Id="rId18" Type="http://schemas.openxmlformats.org/officeDocument/2006/relationships/font" Target="fonts/font3.fntdata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E48234-C7F9-441F-A0DF-4F6BFD5B47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F0D26A-D5C6-4D83-9C67-7F93500E5D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C1AF2D-0E4A-4307-8010-A9AF12E83E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B32F1F3-DF50-465B-A633-929DA4F075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97BA2C9-68FA-4387-BBDC-A38094CD15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B389740-E43D-457F-8944-65A387BA15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21E62B8-6D4A-48AE-A8ED-B4F49A078A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521738F-4849-4363-A0EA-A439863F06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B1A0777-DB7F-4177-A6EF-D4D66DD4DF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1AF745-7A47-410D-A4AA-BAF766471C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5DF7E0-2FEC-470F-8F5C-90FC816B7A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98104010034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723890" y="2103310"/>
            <a:ext cx="2795140" cy="78383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2C3F55"/>
                </a:solidFill>
                <a:latin typeface="CBADBH+IBHSRA+ArialMT"/>
                <a:cs typeface="CBADBH+IBHSRA+ArialMT"/>
              </a:rPr>
              <a:t>•</a:t>
            </a:r>
            <a:r>
              <a:rPr sz="2450" spc="128">
                <a:solidFill>
                  <a:srgbClr val="2C3F55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2C3F55"/>
                </a:solidFill>
                <a:latin typeface="QWAAKM+MS-UIGothic"/>
                <a:cs typeface="QWAAKM+MS-UIGothic"/>
              </a:rPr>
              <a:t>茶毛虫皮炎概述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723890" y="2709100"/>
            <a:ext cx="4089341" cy="260100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2C3F55"/>
                </a:solidFill>
                <a:latin typeface="CBADBH+IBHSRA+ArialMT"/>
                <a:cs typeface="CBADBH+IBHSRA+ArialMT"/>
              </a:rPr>
              <a:t>•</a:t>
            </a:r>
            <a:r>
              <a:rPr sz="2450" spc="128">
                <a:solidFill>
                  <a:srgbClr val="2C3F55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2C3F55"/>
                </a:solidFill>
                <a:latin typeface="QWAAKM+MS-UIGothic"/>
                <a:cs typeface="QWAAKM+MS-UIGothic"/>
              </a:rPr>
              <a:t>茶毛虫皮炎的</a:t>
            </a:r>
            <a:r>
              <a:rPr sz="2400">
                <a:solidFill>
                  <a:srgbClr val="2C3F55"/>
                </a:solidFill>
                <a:latin typeface="SimSun"/>
                <a:cs typeface="SimSun"/>
              </a:rPr>
              <a:t>预</a:t>
            </a:r>
            <a:r>
              <a:rPr sz="2400">
                <a:solidFill>
                  <a:srgbClr val="2C3F55"/>
                </a:solidFill>
                <a:latin typeface="QWAAKM+MS-UIGothic"/>
                <a:cs typeface="QWAAKM+MS-UIGothic"/>
              </a:rPr>
              <a:t>防</a:t>
            </a:r>
          </a:p>
          <a:p>
            <a:pPr marL="0" marR="0">
              <a:lnSpc>
                <a:spcPts val="2552"/>
              </a:lnSpc>
              <a:spcBef>
                <a:spcPts val="2167"/>
              </a:spcBef>
              <a:spcAft>
                <a:spcPct val="0"/>
              </a:spcAft>
            </a:pPr>
            <a:r>
              <a:rPr sz="2450">
                <a:solidFill>
                  <a:srgbClr val="2C3F55"/>
                </a:solidFill>
                <a:latin typeface="CBADBH+IBHSRA+ArialMT"/>
                <a:cs typeface="CBADBH+IBHSRA+ArialMT"/>
              </a:rPr>
              <a:t>•</a:t>
            </a:r>
            <a:r>
              <a:rPr sz="2450" spc="128">
                <a:solidFill>
                  <a:srgbClr val="2C3F55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2C3F55"/>
                </a:solidFill>
                <a:latin typeface="QWAAKM+MS-UIGothic"/>
                <a:cs typeface="QWAAKM+MS-UIGothic"/>
              </a:rPr>
              <a:t>茶毛虫皮炎的治</a:t>
            </a:r>
            <a:r>
              <a:rPr sz="2400">
                <a:solidFill>
                  <a:srgbClr val="2C3F55"/>
                </a:solidFill>
                <a:latin typeface="SimSun"/>
                <a:cs typeface="SimSun"/>
              </a:rPr>
              <a:t>疗</a:t>
            </a:r>
          </a:p>
          <a:p>
            <a:pPr marL="0" marR="0">
              <a:lnSpc>
                <a:spcPts val="2552"/>
              </a:lnSpc>
              <a:spcBef>
                <a:spcPts val="2217"/>
              </a:spcBef>
              <a:spcAft>
                <a:spcPct val="0"/>
              </a:spcAft>
            </a:pPr>
            <a:r>
              <a:rPr sz="2450">
                <a:solidFill>
                  <a:srgbClr val="2C3F55"/>
                </a:solidFill>
                <a:latin typeface="CBADBH+IBHSRA+ArialMT"/>
                <a:cs typeface="CBADBH+IBHSRA+ArialMT"/>
              </a:rPr>
              <a:t>•</a:t>
            </a:r>
            <a:r>
              <a:rPr sz="2450" spc="128">
                <a:solidFill>
                  <a:srgbClr val="2C3F55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2C3F55"/>
                </a:solidFill>
                <a:latin typeface="QWAAKM+MS-UIGothic"/>
                <a:cs typeface="QWAAKM+MS-UIGothic"/>
              </a:rPr>
              <a:t>茶毛虫皮炎的</a:t>
            </a:r>
            <a:r>
              <a:rPr sz="2400">
                <a:solidFill>
                  <a:srgbClr val="2C3F55"/>
                </a:solidFill>
                <a:latin typeface="SimSun"/>
                <a:cs typeface="SimSun"/>
              </a:rPr>
              <a:t>护</a:t>
            </a:r>
            <a:r>
              <a:rPr sz="2400">
                <a:solidFill>
                  <a:srgbClr val="2C3F55"/>
                </a:solidFill>
                <a:latin typeface="QWAAKM+MS-UIGothic"/>
                <a:cs typeface="QWAAKM+MS-UIGothic"/>
              </a:rPr>
              <a:t>理</a:t>
            </a:r>
          </a:p>
          <a:p>
            <a:pPr marL="0" marR="0">
              <a:lnSpc>
                <a:spcPts val="2552"/>
              </a:lnSpc>
              <a:spcBef>
                <a:spcPts val="2217"/>
              </a:spcBef>
              <a:spcAft>
                <a:spcPct val="0"/>
              </a:spcAft>
            </a:pPr>
            <a:r>
              <a:rPr sz="2450">
                <a:solidFill>
                  <a:srgbClr val="2C3F55"/>
                </a:solidFill>
                <a:latin typeface="CBADBH+IBHSRA+ArialMT"/>
                <a:cs typeface="CBADBH+IBHSRA+ArialMT"/>
              </a:rPr>
              <a:t>•</a:t>
            </a:r>
            <a:r>
              <a:rPr sz="2450" spc="128">
                <a:solidFill>
                  <a:srgbClr val="2C3F55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2C3F55"/>
                </a:solidFill>
                <a:latin typeface="QWAAKM+MS-UIGothic"/>
                <a:cs typeface="QWAAKM+MS-UIGothic"/>
              </a:rPr>
              <a:t>茶毛虫皮炎的</a:t>
            </a:r>
            <a:r>
              <a:rPr sz="2400">
                <a:solidFill>
                  <a:srgbClr val="2C3F55"/>
                </a:solidFill>
                <a:latin typeface="SimSun"/>
                <a:cs typeface="SimSun"/>
              </a:rPr>
              <a:t>预</a:t>
            </a:r>
            <a:r>
              <a:rPr sz="2400">
                <a:solidFill>
                  <a:srgbClr val="2C3F55"/>
                </a:solidFill>
                <a:latin typeface="QWAAKM+MS-UIGothic"/>
                <a:cs typeface="QWAAKM+MS-UIGothic"/>
              </a:rPr>
              <a:t>防与控制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910714" y="2907002"/>
            <a:ext cx="2692298" cy="19208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6050"/>
              </a:lnSpc>
              <a:spcBef>
                <a:spcPct val="0"/>
              </a:spcBef>
              <a:spcAft>
                <a:spcPct val="0"/>
              </a:spcAft>
            </a:pPr>
            <a:r>
              <a:rPr sz="6050" spc="23">
                <a:solidFill>
                  <a:srgbClr val="FFFFFF"/>
                </a:solidFill>
                <a:latin typeface="QWAAKM+MS-UIGothic"/>
                <a:cs typeface="QWAAKM+MS-UIGothic"/>
              </a:rPr>
              <a:t>目</a:t>
            </a:r>
            <a:r>
              <a:rPr sz="6050">
                <a:solidFill>
                  <a:srgbClr val="FFFFFF"/>
                </a:solidFill>
                <a:latin typeface="SimSun"/>
                <a:cs typeface="SimSun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4500245" y="3073701"/>
            <a:ext cx="4120921" cy="1206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800"/>
              </a:lnSpc>
              <a:spcBef>
                <a:spcPct val="0"/>
              </a:spcBef>
              <a:spcAft>
                <a:spcPct val="0"/>
              </a:spcAft>
            </a:pPr>
            <a:r>
              <a:rPr sz="3800" spc="25">
                <a:solidFill>
                  <a:srgbClr val="2C3F55"/>
                </a:solidFill>
                <a:latin typeface="QWAAKM+MS-UIGothic"/>
                <a:cs typeface="QWAAKM+MS-UIGothic"/>
              </a:rPr>
              <a:t>茶毛虫皮炎概述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A5B2"/>
                </a:solidFill>
                <a:latin typeface="QWAAKM+MS-UIGothic"/>
                <a:cs typeface="QWAAKM+MS-UIGothic"/>
              </a:rPr>
              <a:t>定</a:t>
            </a: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义</a:t>
            </a:r>
            <a:r>
              <a:rPr sz="3000">
                <a:solidFill>
                  <a:srgbClr val="00A5B2"/>
                </a:solidFill>
                <a:latin typeface="QWAAKM+MS-UIGothic"/>
                <a:cs typeface="QWAAKM+MS-UIGothic"/>
              </a:rPr>
              <a:t>与特点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344284" y="1852834"/>
            <a:ext cx="892047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00A5B2"/>
                </a:solidFill>
                <a:latin typeface="QWAAKM+MS-UIGothic"/>
                <a:cs typeface="QWAAKM+MS-UIGothic"/>
              </a:rPr>
              <a:t>定</a:t>
            </a:r>
            <a:r>
              <a:rPr sz="2000">
                <a:solidFill>
                  <a:srgbClr val="00A5B2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344284" y="2332092"/>
            <a:ext cx="5257800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3C35"/>
                </a:solidFill>
                <a:latin typeface="QWAAKM+MS-UIGothic"/>
                <a:cs typeface="QWAAKM+MS-UIGothic"/>
              </a:rPr>
              <a:t>茶毛虫皮炎是一种由茶毛虫虫体及其分泌物引起的皮肤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344284" y="2674993"/>
            <a:ext cx="117425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3C35"/>
                </a:solidFill>
                <a:latin typeface="QWAAKM+MS-UIGothic"/>
                <a:cs typeface="QWAAKM+MS-UIGothic"/>
              </a:rPr>
              <a:t>炎症反</a:t>
            </a:r>
            <a:r>
              <a:rPr sz="1500">
                <a:solidFill>
                  <a:srgbClr val="003C35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003C35"/>
                </a:solidFill>
                <a:latin typeface="QWAAKM+MS-UIGothic"/>
                <a:cs typeface="QWAAKM+MS-UIGothic"/>
              </a:rPr>
              <a:t>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285239" y="4016279"/>
            <a:ext cx="892048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00A5B2"/>
                </a:solidFill>
                <a:latin typeface="QWAAKM+MS-UIGothic"/>
                <a:cs typeface="QWAAKM+MS-UIGothic"/>
              </a:rPr>
              <a:t>特点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285239" y="4495538"/>
            <a:ext cx="5184204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WAAKM+MS-UIGothic"/>
                <a:cs typeface="QWAAKM+MS-UIGothic"/>
              </a:rPr>
              <a:t>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000000"/>
                </a:solidFill>
                <a:latin typeface="QWAAKM+MS-UIGothic"/>
                <a:cs typeface="QWAAKM+MS-UIGothic"/>
              </a:rPr>
              <a:t>生在接触茶毛虫后数分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钟</a:t>
            </a:r>
            <a:r>
              <a:rPr sz="1500">
                <a:solidFill>
                  <a:srgbClr val="000000"/>
                </a:solidFill>
                <a:latin typeface="QWAAKM+MS-UIGothic"/>
                <a:cs typeface="QWAAKM+MS-UIGothic"/>
              </a:rPr>
              <a:t>至数小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000000"/>
                </a:solidFill>
                <a:latin typeface="QWAAKM+MS-UIGothic"/>
                <a:cs typeface="QWAAKM+MS-UIGothic"/>
              </a:rPr>
              <a:t>，表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现为</a:t>
            </a:r>
            <a:r>
              <a:rPr sz="1500">
                <a:solidFill>
                  <a:srgbClr val="000000"/>
                </a:solidFill>
                <a:latin typeface="QWAAKM+MS-UIGothic"/>
                <a:cs typeface="QWAAKM+MS-UIGothic"/>
              </a:rPr>
              <a:t>皮肤瘙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WAAKM+MS-UIGothic"/>
                <a:cs typeface="QWAAKM+MS-UIGothic"/>
              </a:rPr>
              <a:t>痒、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红肿</a:t>
            </a:r>
            <a:r>
              <a:rPr sz="1500">
                <a:solidFill>
                  <a:srgbClr val="000000"/>
                </a:solidFill>
                <a:latin typeface="QWAAKM+MS-UIGothic"/>
                <a:cs typeface="QWAAKM+MS-UIGothic"/>
              </a:rPr>
              <a:t>、丘疹等症状。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A5B2"/>
                </a:solidFill>
                <a:latin typeface="QWAAKM+MS-UIGothic"/>
                <a:cs typeface="QWAAKM+MS-UIGothic"/>
              </a:rPr>
              <a:t>茶毛虫皮炎的成因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644890" y="2221224"/>
            <a:ext cx="477112" cy="4519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58"/>
              </a:lnSpc>
              <a:spcBef>
                <a:spcPct val="0"/>
              </a:spcBef>
              <a:spcAft>
                <a:spcPct val="0"/>
              </a:spcAft>
            </a:pPr>
            <a:r>
              <a:rPr sz="1400" spc="15">
                <a:solidFill>
                  <a:srgbClr val="FFFFFF"/>
                </a:solidFill>
                <a:latin typeface="CRJQFN+PAQAOA+MicrosoftYaHei"/>
                <a:cs typeface="CRJQFN+PAQAOA+MicrosoftYaHei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255634" y="264594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A5B2"/>
                </a:solidFill>
                <a:latin typeface="QWAAKM+MS-UIGothic"/>
                <a:cs typeface="QWAAKM+MS-UIGothic"/>
              </a:rPr>
              <a:t>直接接触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769734" y="3083933"/>
            <a:ext cx="4526979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WAAKM+MS-UIGothic"/>
                <a:cs typeface="QWAAKM+MS-UIGothic"/>
              </a:rPr>
              <a:t>人体直接接触到茶毛虫虫体或其分泌物，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导</a:t>
            </a:r>
            <a:r>
              <a:rPr sz="1500">
                <a:solidFill>
                  <a:srgbClr val="000000"/>
                </a:solidFill>
                <a:latin typeface="QWAAKM+MS-UIGothic"/>
                <a:cs typeface="QWAAKM+MS-UIGothic"/>
              </a:rPr>
              <a:t>致皮</a:t>
            </a:r>
          </a:p>
          <a:p>
            <a:pPr marL="123825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WAAKM+MS-UIGothic"/>
                <a:cs typeface="QWAAKM+MS-UIGothic"/>
              </a:rPr>
              <a:t>肤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000000"/>
                </a:solidFill>
                <a:latin typeface="QWAAKM+MS-UIGothic"/>
                <a:cs typeface="QWAAKM+MS-UIGothic"/>
              </a:rPr>
              <a:t>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0000"/>
                </a:solidFill>
                <a:latin typeface="QWAAKM+MS-UIGothic"/>
                <a:cs typeface="QWAAKM+MS-UIGothic"/>
              </a:rPr>
              <a:t>敏反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000000"/>
                </a:solidFill>
                <a:latin typeface="QWAAKM+MS-UIGothic"/>
                <a:cs typeface="QWAAKM+MS-UIGothic"/>
              </a:rPr>
              <a:t>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644890" y="4188454"/>
            <a:ext cx="477112" cy="4519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58"/>
              </a:lnSpc>
              <a:spcBef>
                <a:spcPct val="0"/>
              </a:spcBef>
              <a:spcAft>
                <a:spcPct val="0"/>
              </a:spcAft>
            </a:pPr>
            <a:r>
              <a:rPr sz="1400" spc="15">
                <a:solidFill>
                  <a:srgbClr val="FFFFFF"/>
                </a:solidFill>
                <a:latin typeface="CRJQFN+PAQAOA+MicrosoftYaHei"/>
                <a:cs typeface="CRJQFN+PAQAOA+MicrosoftYaHei"/>
              </a:rPr>
              <a:t>02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8255634" y="4603654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00A5B2"/>
                </a:solidFill>
                <a:latin typeface="SimSun"/>
                <a:cs typeface="SimSun"/>
              </a:rPr>
              <a:t>过</a:t>
            </a:r>
            <a:r>
              <a:rPr sz="2000" spc="25">
                <a:solidFill>
                  <a:srgbClr val="00A5B2"/>
                </a:solidFill>
                <a:latin typeface="QWAAKM+MS-UIGothic"/>
                <a:cs typeface="QWAAKM+MS-UIGothic"/>
              </a:rPr>
              <a:t>敏体</a:t>
            </a:r>
            <a:r>
              <a:rPr sz="2000">
                <a:solidFill>
                  <a:srgbClr val="00A5B2"/>
                </a:solidFill>
                <a:latin typeface="SimSun"/>
                <a:cs typeface="SimSun"/>
              </a:rPr>
              <a:t>质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6769734" y="5041638"/>
            <a:ext cx="4526979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0000"/>
                </a:solidFill>
                <a:latin typeface="QWAAKM+MS-UIGothic"/>
                <a:cs typeface="QWAAKM+MS-UIGothic"/>
              </a:rPr>
              <a:t>敏体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000000"/>
                </a:solidFill>
                <a:latin typeface="QWAAKM+MS-UIGothic"/>
                <a:cs typeface="QWAAKM+MS-UIGothic"/>
              </a:rPr>
              <a:t>人群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000000"/>
                </a:solidFill>
                <a:latin typeface="QWAAKM+MS-UIGothic"/>
                <a:cs typeface="QWAAKM+MS-UIGothic"/>
              </a:rPr>
              <a:t>茶毛虫的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0000"/>
                </a:solidFill>
                <a:latin typeface="QWAAKM+MS-UIGothic"/>
                <a:cs typeface="QWAAKM+MS-UIGothic"/>
              </a:rPr>
              <a:t>敏反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000000"/>
                </a:solidFill>
                <a:latin typeface="QWAAKM+MS-UIGothic"/>
                <a:cs typeface="QWAAKM+MS-UIGothic"/>
              </a:rPr>
              <a:t>更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为强</a:t>
            </a:r>
            <a:r>
              <a:rPr sz="1500">
                <a:solidFill>
                  <a:srgbClr val="000000"/>
                </a:solidFill>
                <a:latin typeface="QWAAKM+MS-UIGothic"/>
                <a:cs typeface="QWAAKM+MS-UIGothic"/>
              </a:rPr>
              <a:t>烈，症</a:t>
            </a:r>
          </a:p>
          <a:p>
            <a:pPr marL="133350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WAAKM+MS-UIGothic"/>
                <a:cs typeface="QWAAKM+MS-UIGothic"/>
              </a:rPr>
              <a:t>状可能更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严</a:t>
            </a:r>
            <a:r>
              <a:rPr sz="1500">
                <a:solidFill>
                  <a:srgbClr val="000000"/>
                </a:solidFill>
                <a:latin typeface="QWAAKM+MS-UIGothic"/>
                <a:cs typeface="QWAAKM+MS-UIGothic"/>
              </a:rPr>
              <a:t>重。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A5B2"/>
                </a:solidFill>
                <a:latin typeface="QWAAKM+MS-UIGothic"/>
                <a:cs typeface="QWAAKM+MS-UIGothic"/>
              </a:rPr>
              <a:t>茶毛虫皮炎的症状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91919" y="1495964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A5B2"/>
                </a:solidFill>
                <a:latin typeface="QWAAKM+MS-UIGothic"/>
                <a:cs typeface="QWAAKM+MS-UIGothic"/>
              </a:rPr>
              <a:t>皮肤瘙痒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52805" y="1548759"/>
            <a:ext cx="477113" cy="4519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58"/>
              </a:lnSpc>
              <a:spcBef>
                <a:spcPct val="0"/>
              </a:spcBef>
              <a:spcAft>
                <a:spcPct val="0"/>
              </a:spcAft>
            </a:pPr>
            <a:r>
              <a:rPr sz="1400" spc="15">
                <a:solidFill>
                  <a:srgbClr val="FFFFFF"/>
                </a:solidFill>
                <a:latin typeface="CRJQFN+PAQAOA+MicrosoftYaHei"/>
                <a:cs typeface="CRJQFN+PAQAOA+MicrosoftYaHei"/>
              </a:rPr>
              <a:t>01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391919" y="1919978"/>
            <a:ext cx="4526979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WAAKM+MS-UIGothic"/>
                <a:cs typeface="QWAAKM+MS-UIGothic"/>
              </a:rPr>
              <a:t>皮肤瘙痒是茶毛虫皮炎的主要症状之一，可能伴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WAAKM+MS-UIGothic"/>
                <a:cs typeface="QWAAKM+MS-UIGothic"/>
              </a:rPr>
              <a:t>随刺痛感。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391919" y="3187605"/>
            <a:ext cx="892047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00A5B2"/>
                </a:solidFill>
                <a:latin typeface="SimSun"/>
                <a:cs typeface="SimSun"/>
              </a:rPr>
              <a:t>红肿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867410" y="3253099"/>
            <a:ext cx="477113" cy="4519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58"/>
              </a:lnSpc>
              <a:spcBef>
                <a:spcPct val="0"/>
              </a:spcBef>
              <a:spcAft>
                <a:spcPct val="0"/>
              </a:spcAft>
            </a:pPr>
            <a:r>
              <a:rPr sz="1400" spc="15">
                <a:solidFill>
                  <a:srgbClr val="FFFFFF"/>
                </a:solidFill>
                <a:latin typeface="CRJQFN+PAQAOA+MicrosoftYaHei"/>
                <a:cs typeface="CRJQFN+PAQAOA+MicrosoftYaHei"/>
              </a:rPr>
              <a:t>02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1391919" y="3672578"/>
            <a:ext cx="4526979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WAAKM+MS-UIGothic"/>
                <a:cs typeface="QWAAKM+MS-UIGothic"/>
              </a:rPr>
              <a:t>接触茶毛虫的部位可能出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现红肿现</a:t>
            </a:r>
            <a:r>
              <a:rPr sz="1500">
                <a:solidFill>
                  <a:srgbClr val="000000"/>
                </a:solidFill>
                <a:latin typeface="QWAAKM+MS-UIGothic"/>
                <a:cs typeface="QWAAKM+MS-UIGothic"/>
              </a:rPr>
              <a:t>象，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严</a:t>
            </a:r>
            <a:r>
              <a:rPr sz="1500">
                <a:solidFill>
                  <a:srgbClr val="000000"/>
                </a:solidFill>
                <a:latin typeface="QWAAKM+MS-UIGothic"/>
                <a:cs typeface="QWAAKM+MS-UIGothic"/>
              </a:rPr>
              <a:t>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000000"/>
                </a:solidFill>
                <a:latin typeface="QWAAKM+MS-UIGothic"/>
                <a:cs typeface="QWAAKM+MS-UIGothic"/>
              </a:rPr>
              <a:t>可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WAAKM+MS-UIGothic"/>
                <a:cs typeface="QWAAKM+MS-UIGothic"/>
              </a:rPr>
              <a:t>能伴有水疱或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脓</a:t>
            </a:r>
            <a:r>
              <a:rPr sz="1500">
                <a:solidFill>
                  <a:srgbClr val="000000"/>
                </a:solidFill>
                <a:latin typeface="QWAAKM+MS-UIGothic"/>
                <a:cs typeface="QWAAKM+MS-UIGothic"/>
              </a:rPr>
              <a:t>疱。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1391919" y="4984019"/>
            <a:ext cx="892047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00A5B2"/>
                </a:solidFill>
                <a:latin typeface="QWAAKM+MS-UIGothic"/>
                <a:cs typeface="QWAAKM+MS-UIGothic"/>
              </a:rPr>
              <a:t>丘疹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876935" y="5050783"/>
            <a:ext cx="477113" cy="4519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58"/>
              </a:lnSpc>
              <a:spcBef>
                <a:spcPct val="0"/>
              </a:spcBef>
              <a:spcAft>
                <a:spcPct val="0"/>
              </a:spcAft>
            </a:pPr>
            <a:r>
              <a:rPr sz="1400" spc="15">
                <a:solidFill>
                  <a:srgbClr val="FFFFFF"/>
                </a:solidFill>
                <a:latin typeface="CRJQFN+PAQAOA+MicrosoftYaHei"/>
                <a:cs typeface="CRJQFN+PAQAOA+MicrosoftYaHei"/>
              </a:rPr>
              <a:t>03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1391919" y="5408033"/>
            <a:ext cx="4453383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WAAKM+MS-UIGothic"/>
                <a:cs typeface="QWAAKM+MS-UIGothic"/>
              </a:rPr>
              <a:t>皮肤上出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现红</a:t>
            </a:r>
            <a:r>
              <a:rPr sz="1500">
                <a:solidFill>
                  <a:srgbClr val="000000"/>
                </a:solidFill>
                <a:latin typeface="QWAAKM+MS-UIGothic"/>
                <a:cs typeface="QWAAKM+MS-UIGothic"/>
              </a:rPr>
              <a:t>色丘疹，可能伴有白色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脓头</a:t>
            </a:r>
            <a:r>
              <a:rPr sz="1500">
                <a:solidFill>
                  <a:srgbClr val="000000"/>
                </a:solidFill>
                <a:latin typeface="QWAAKM+MS-UIGothic"/>
                <a:cs typeface="QWAAKM+MS-UIGothic"/>
              </a:rPr>
              <a:t>，通常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WAAKM+MS-UIGothic"/>
                <a:cs typeface="QWAAKM+MS-UIGothic"/>
              </a:rPr>
              <a:t>在数小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000000"/>
                </a:solidFill>
                <a:latin typeface="QWAAKM+MS-UIGothic"/>
                <a:cs typeface="QWAAKM+MS-UIGothic"/>
              </a:rPr>
              <a:t>至数天内自行消退。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4500245" y="3073701"/>
            <a:ext cx="4606899" cy="1206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800"/>
              </a:lnSpc>
              <a:spcBef>
                <a:spcPct val="0"/>
              </a:spcBef>
              <a:spcAft>
                <a:spcPct val="0"/>
              </a:spcAft>
            </a:pPr>
            <a:r>
              <a:rPr sz="3800" spc="25">
                <a:solidFill>
                  <a:srgbClr val="2C3F55"/>
                </a:solidFill>
                <a:latin typeface="QWAAKM+MS-UIGothic"/>
                <a:cs typeface="QWAAKM+MS-UIGothic"/>
              </a:rPr>
              <a:t>茶毛虫皮炎的</a:t>
            </a:r>
            <a:r>
              <a:rPr sz="3800" spc="27">
                <a:solidFill>
                  <a:srgbClr val="2C3F55"/>
                </a:solidFill>
                <a:latin typeface="SimSun"/>
                <a:cs typeface="SimSun"/>
              </a:rPr>
              <a:t>预</a:t>
            </a:r>
            <a:r>
              <a:rPr sz="3800">
                <a:solidFill>
                  <a:srgbClr val="2C3F55"/>
                </a:solidFill>
                <a:latin typeface="QWAAKM+MS-UIGothic"/>
                <a:cs typeface="QWAAKM+MS-UIGothic"/>
              </a:rPr>
              <a:t>防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A5B2"/>
                </a:solidFill>
                <a:latin typeface="QWAAKM+MS-UIGothic"/>
                <a:cs typeface="QWAAKM+MS-UIGothic"/>
              </a:rPr>
              <a:t>避免接触茶毛虫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91919" y="1653278"/>
            <a:ext cx="459886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WAAKM+MS-UIGothic"/>
                <a:cs typeface="QWAAKM+MS-UIGothic"/>
              </a:rPr>
              <a:t>避免在茶毛虫出没的地区活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000000"/>
                </a:solidFill>
                <a:latin typeface="QWAAKM+MS-UIGothic"/>
                <a:cs typeface="QWAAKM+MS-UIGothic"/>
              </a:rPr>
              <a:t>，如山区、林区等。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76300" y="1979924"/>
            <a:ext cx="477113" cy="404098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58"/>
              </a:lnSpc>
              <a:spcBef>
                <a:spcPct val="0"/>
              </a:spcBef>
              <a:spcAft>
                <a:spcPct val="0"/>
              </a:spcAft>
            </a:pPr>
            <a:r>
              <a:rPr sz="1400" spc="15">
                <a:solidFill>
                  <a:srgbClr val="FFFFFF"/>
                </a:solidFill>
                <a:latin typeface="CRJQFN+PAQAOA+MicrosoftYaHei"/>
                <a:cs typeface="CRJQFN+PAQAOA+MicrosoftYaHei"/>
              </a:rPr>
              <a:t>01</a:t>
            </a:r>
          </a:p>
          <a:p>
            <a:pPr marL="0" marR="0">
              <a:lnSpc>
                <a:spcPts val="1458"/>
              </a:lnSpc>
              <a:spcBef>
                <a:spcPts val="12646"/>
              </a:spcBef>
              <a:spcAft>
                <a:spcPct val="0"/>
              </a:spcAft>
            </a:pPr>
            <a:r>
              <a:rPr sz="1400" spc="15">
                <a:solidFill>
                  <a:srgbClr val="FFFFFF"/>
                </a:solidFill>
                <a:latin typeface="CRJQFN+PAQAOA+MicrosoftYaHei"/>
                <a:cs typeface="CRJQFN+PAQAOA+MicrosoftYaHei"/>
              </a:rPr>
              <a:t>02</a:t>
            </a:r>
          </a:p>
          <a:p>
            <a:pPr marL="0" marR="0">
              <a:lnSpc>
                <a:spcPts val="1458"/>
              </a:lnSpc>
              <a:spcBef>
                <a:spcPts val="12646"/>
              </a:spcBef>
              <a:spcAft>
                <a:spcPct val="0"/>
              </a:spcAft>
            </a:pPr>
            <a:r>
              <a:rPr sz="1400" spc="15">
                <a:solidFill>
                  <a:srgbClr val="FFFFFF"/>
                </a:solidFill>
                <a:latin typeface="CRJQFN+PAQAOA+MicrosoftYaHei"/>
                <a:cs typeface="CRJQFN+PAQAOA+MicrosoftYaHei"/>
              </a:rPr>
              <a:t>03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391919" y="3450963"/>
            <a:ext cx="4526979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WAAKM+MS-UIGothic"/>
                <a:cs typeface="QWAAKM+MS-UIGothic"/>
              </a:rPr>
              <a:t>避免接触茶毛虫的虫体，特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别</a:t>
            </a:r>
            <a:r>
              <a:rPr sz="1500">
                <a:solidFill>
                  <a:srgbClr val="000000"/>
                </a:solidFill>
                <a:latin typeface="QWAAKM+MS-UIGothic"/>
                <a:cs typeface="QWAAKM+MS-UIGothic"/>
              </a:rPr>
              <a:t>是其身上的白色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绒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WAAKM+MS-UIGothic"/>
                <a:cs typeface="QWAAKM+MS-UIGothic"/>
              </a:rPr>
              <a:t>毛，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这</a:t>
            </a:r>
            <a:r>
              <a:rPr sz="1500">
                <a:solidFill>
                  <a:srgbClr val="000000"/>
                </a:solidFill>
                <a:latin typeface="QWAAKM+MS-UIGothic"/>
                <a:cs typeface="QWAAKM+MS-UIGothic"/>
              </a:rPr>
              <a:t>些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绒</a:t>
            </a:r>
            <a:r>
              <a:rPr sz="1500">
                <a:solidFill>
                  <a:srgbClr val="000000"/>
                </a:solidFill>
                <a:latin typeface="QWAAKM+MS-UIGothic"/>
                <a:cs typeface="QWAAKM+MS-UIGothic"/>
              </a:rPr>
              <a:t>毛含有引起皮炎的致敏物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000000"/>
                </a:solidFill>
                <a:latin typeface="QWAAKM+MS-UIGothic"/>
                <a:cs typeface="QWAAKM+MS-UIGothic"/>
              </a:rPr>
              <a:t>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391919" y="5248013"/>
            <a:ext cx="459886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WAAKM+MS-UIGothic"/>
                <a:cs typeface="QWAAKM+MS-UIGothic"/>
              </a:rPr>
              <a:t>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户</a:t>
            </a:r>
            <a:r>
              <a:rPr sz="1500">
                <a:solidFill>
                  <a:srgbClr val="000000"/>
                </a:solidFill>
                <a:latin typeface="QWAAKM+MS-UIGothic"/>
                <a:cs typeface="QWAAKM+MS-UIGothic"/>
              </a:rPr>
              <a:t>外活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动时</a:t>
            </a:r>
            <a:r>
              <a:rPr sz="1500">
                <a:solidFill>
                  <a:srgbClr val="000000"/>
                </a:solidFill>
                <a:latin typeface="QWAAKM+MS-UIGothic"/>
                <a:cs typeface="QWAAKM+MS-UIGothic"/>
              </a:rPr>
              <a:t>，尽量穿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长</a:t>
            </a:r>
            <a:r>
              <a:rPr sz="1500">
                <a:solidFill>
                  <a:srgbClr val="000000"/>
                </a:solidFill>
                <a:latin typeface="QWAAKM+MS-UIGothic"/>
                <a:cs typeface="QWAAKM+MS-UIGothic"/>
              </a:rPr>
              <a:t>袖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长裤</a:t>
            </a:r>
            <a:r>
              <a:rPr sz="1500">
                <a:solidFill>
                  <a:srgbClr val="000000"/>
                </a:solidFill>
                <a:latin typeface="QWAAKM+MS-UIGothic"/>
                <a:cs typeface="QWAAKM+MS-UIGothic"/>
              </a:rPr>
              <a:t>，减少皮肤暴露，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391919" y="5590913"/>
            <a:ext cx="174575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WAAKM+MS-UIGothic"/>
                <a:cs typeface="QWAAKM+MS-UIGothic"/>
              </a:rPr>
              <a:t>防止接触茶毛虫。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A5B2"/>
                </a:solidFill>
                <a:latin typeface="QWAAKM+MS-UIGothic"/>
                <a:cs typeface="QWAAKM+MS-UIGothic"/>
              </a:rPr>
              <a:t>注意个人防</a:t>
            </a: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 护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890395" y="1735828"/>
            <a:ext cx="4526979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WAAKM+MS-UIGothic"/>
                <a:cs typeface="QWAAKM+MS-UIGothic"/>
              </a:rPr>
              <a:t>随身携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带</a:t>
            </a:r>
            <a:r>
              <a:rPr sz="1500">
                <a:solidFill>
                  <a:srgbClr val="000000"/>
                </a:solidFill>
                <a:latin typeface="QWAAKM+MS-UIGothic"/>
                <a:cs typeface="QWAAKM+MS-UIGothic"/>
              </a:rPr>
              <a:t>防虫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喷雾</a:t>
            </a:r>
            <a:r>
              <a:rPr sz="1500">
                <a:solidFill>
                  <a:srgbClr val="000000"/>
                </a:solidFill>
                <a:latin typeface="QWAAKM+MS-UIGothic"/>
                <a:cs typeface="QWAAKM+MS-UIGothic"/>
              </a:rPr>
              <a:t>或防虫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剂</a:t>
            </a:r>
            <a:r>
              <a:rPr sz="1500">
                <a:solidFill>
                  <a:srgbClr val="000000"/>
                </a:solidFill>
                <a:latin typeface="QWAAKM+MS-UIGothic"/>
                <a:cs typeface="QWAAKM+MS-UIGothic"/>
              </a:rPr>
              <a:t>，在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00000"/>
                </a:solidFill>
                <a:latin typeface="QWAAKM+MS-UIGothic"/>
                <a:cs typeface="QWAAKM+MS-UIGothic"/>
              </a:rPr>
              <a:t>入茶毛虫出没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376044" y="1840250"/>
            <a:ext cx="509178" cy="48424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CRJQFN+PAQAOA+MicrosoftYaHei"/>
                <a:cs typeface="CRJQFN+PAQAOA+MicrosoftYaHei"/>
              </a:rPr>
              <a:t>01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890395" y="2078728"/>
            <a:ext cx="3650679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WAAKM+MS-UIGothic"/>
                <a:cs typeface="QWAAKM+MS-UIGothic"/>
              </a:rPr>
              <a:t>的地区前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喷</a:t>
            </a:r>
            <a:r>
              <a:rPr sz="1500">
                <a:solidFill>
                  <a:srgbClr val="000000"/>
                </a:solidFill>
                <a:latin typeface="QWAAKM+MS-UIGothic"/>
                <a:cs typeface="QWAAKM+MS-UIGothic"/>
              </a:rPr>
              <a:t>洒在衣物和暴露的皮肤上。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890395" y="3344917"/>
            <a:ext cx="445338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WAAKM+MS-UIGothic"/>
                <a:cs typeface="QWAAKM+MS-UIGothic"/>
              </a:rPr>
              <a:t>使用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驱</a:t>
            </a:r>
            <a:r>
              <a:rPr sz="1500">
                <a:solidFill>
                  <a:srgbClr val="000000"/>
                </a:solidFill>
                <a:latin typeface="QWAAKM+MS-UIGothic"/>
                <a:cs typeface="QWAAKM+MS-UIGothic"/>
              </a:rPr>
              <a:t>蚊液、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驱</a:t>
            </a:r>
            <a:r>
              <a:rPr sz="1500">
                <a:solidFill>
                  <a:srgbClr val="000000"/>
                </a:solidFill>
                <a:latin typeface="QWAAKM+MS-UIGothic"/>
                <a:cs typeface="QWAAKM+MS-UIGothic"/>
              </a:rPr>
              <a:t>蚊器等防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护</a:t>
            </a:r>
            <a:r>
              <a:rPr sz="1500">
                <a:solidFill>
                  <a:srgbClr val="000000"/>
                </a:solidFill>
                <a:latin typeface="QWAAKM+MS-UIGothic"/>
                <a:cs typeface="QWAAKM+MS-UIGothic"/>
              </a:rPr>
              <a:t>用品，以防止茶毛虫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370964" y="3449340"/>
            <a:ext cx="509178" cy="198348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CRJQFN+PAQAOA+MicrosoftYaHei"/>
                <a:cs typeface="CRJQFN+PAQAOA+MicrosoftYaHei"/>
              </a:rPr>
              <a:t>02</a:t>
            </a:r>
          </a:p>
          <a:p>
            <a:pPr marL="0" marR="0">
              <a:lnSpc>
                <a:spcPts val="1562"/>
              </a:lnSpc>
              <a:spcBef>
                <a:spcPts val="10242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CRJQFN+PAQAOA+MicrosoftYaHei"/>
                <a:cs typeface="CRJQFN+PAQAOA+MicrosoftYaHei"/>
              </a:rPr>
              <a:t>02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1890395" y="3687818"/>
            <a:ext cx="79325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WAAKM+MS-UIGothic"/>
                <a:cs typeface="QWAAKM+MS-UIGothic"/>
              </a:rPr>
              <a:t>叮咬。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1890395" y="4936228"/>
            <a:ext cx="4526979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WAAKM+MS-UIGothic"/>
                <a:cs typeface="QWAAKM+MS-UIGothic"/>
              </a:rPr>
              <a:t>及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000000"/>
                </a:solidFill>
                <a:latin typeface="QWAAKM+MS-UIGothic"/>
                <a:cs typeface="QWAAKM+MS-UIGothic"/>
              </a:rPr>
              <a:t>清洗被茶毛虫叮咬或接触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0000"/>
                </a:solidFill>
                <a:latin typeface="QWAAKM+MS-UIGothic"/>
                <a:cs typeface="QWAAKM+MS-UIGothic"/>
              </a:rPr>
              <a:t>的皮肤，用清水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WAAKM+MS-UIGothic"/>
                <a:cs typeface="QWAAKM+MS-UIGothic"/>
              </a:rPr>
              <a:t>或温和的肥皂水洗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净</a:t>
            </a:r>
            <a:r>
              <a:rPr sz="1500">
                <a:solidFill>
                  <a:srgbClr val="000000"/>
                </a:solidFill>
                <a:latin typeface="QWAAKM+MS-UIGothic"/>
                <a:cs typeface="QWAAKM+MS-UIGothic"/>
              </a:rPr>
              <a:t>，然后涂上抗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0000"/>
                </a:solidFill>
                <a:latin typeface="QWAAKM+MS-UIGothic"/>
                <a:cs typeface="QWAAKM+MS-UIGothic"/>
              </a:rPr>
              <a:t>敏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药</a:t>
            </a:r>
            <a:r>
              <a:rPr sz="1500">
                <a:solidFill>
                  <a:srgbClr val="000000"/>
                </a:solidFill>
                <a:latin typeface="QWAAKM+MS-UIGothic"/>
                <a:cs typeface="QWAAKM+MS-UIGothic"/>
              </a:rPr>
              <a:t>膏。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A5B2"/>
                </a:solidFill>
                <a:latin typeface="QWAAKM+MS-UIGothic"/>
                <a:cs typeface="QWAAKM+MS-UIGothic"/>
              </a:rPr>
              <a:t>保持</a:t>
            </a: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环</a:t>
            </a:r>
            <a:r>
              <a:rPr sz="3000">
                <a:solidFill>
                  <a:srgbClr val="00A5B2"/>
                </a:solidFill>
                <a:latin typeface="QWAAKM+MS-UIGothic"/>
                <a:cs typeface="QWAAKM+MS-UIGothic"/>
              </a:rPr>
              <a:t>境</a:t>
            </a: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卫</a:t>
            </a:r>
            <a:r>
              <a:rPr sz="3000">
                <a:solidFill>
                  <a:srgbClr val="00A5B2"/>
                </a:solidFill>
                <a:latin typeface="QWAAKM+MS-UIGothic"/>
                <a:cs typeface="QWAAKM+MS-UIGothic"/>
              </a:rPr>
              <a:t>生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649729" y="2013322"/>
            <a:ext cx="2336229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WAAKM+MS-UIGothic"/>
                <a:cs typeface="QWAAKM+MS-UIGothic"/>
              </a:rPr>
              <a:t>清理生活和工作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环</a:t>
            </a:r>
            <a:r>
              <a:rPr sz="1500">
                <a:solidFill>
                  <a:srgbClr val="000000"/>
                </a:solidFill>
                <a:latin typeface="QWAAKM+MS-UIGothic"/>
                <a:cs typeface="QWAAKM+MS-UIGothic"/>
              </a:rPr>
              <a:t>境，保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WAAKM+MS-UIGothic"/>
                <a:cs typeface="QWAAKM+MS-UIGothic"/>
              </a:rPr>
              <a:t>持室内外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卫</a:t>
            </a:r>
            <a:r>
              <a:rPr sz="1500">
                <a:solidFill>
                  <a:srgbClr val="000000"/>
                </a:solidFill>
                <a:latin typeface="QWAAKM+MS-UIGothic"/>
                <a:cs typeface="QWAAKM+MS-UIGothic"/>
              </a:rPr>
              <a:t>生，减少茶毛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WAAKM+MS-UIGothic"/>
                <a:cs typeface="QWAAKM+MS-UIGothic"/>
              </a:rPr>
              <a:t>虫的滋生和繁殖。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7994015" y="2013322"/>
            <a:ext cx="2481708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WAAKM+MS-UIGothic"/>
                <a:cs typeface="QWAAKM+MS-UIGothic"/>
              </a:rPr>
              <a:t>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户</a:t>
            </a:r>
            <a:r>
              <a:rPr sz="1500">
                <a:solidFill>
                  <a:srgbClr val="000000"/>
                </a:solidFill>
                <a:latin typeface="QWAAKM+MS-UIGothic"/>
                <a:cs typeface="QWAAKM+MS-UIGothic"/>
              </a:rPr>
              <a:t>外活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动时</a:t>
            </a:r>
            <a:r>
              <a:rPr sz="1500">
                <a:solidFill>
                  <a:srgbClr val="000000"/>
                </a:solidFill>
                <a:latin typeface="QWAAKM+MS-UIGothic"/>
                <a:cs typeface="QWAAKM+MS-UIGothic"/>
              </a:rPr>
              <a:t>，尽量减少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WAAKM+MS-UIGothic"/>
                <a:cs typeface="QWAAKM+MS-UIGothic"/>
              </a:rPr>
              <a:t>垃圾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丢</a:t>
            </a:r>
            <a:r>
              <a:rPr sz="1500">
                <a:solidFill>
                  <a:srgbClr val="000000"/>
                </a:solidFill>
                <a:latin typeface="QWAAKM+MS-UIGothic"/>
                <a:cs typeface="QWAAKM+MS-UIGothic"/>
              </a:rPr>
              <a:t>弃，保持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环</a:t>
            </a:r>
            <a:r>
              <a:rPr sz="1500">
                <a:solidFill>
                  <a:srgbClr val="000000"/>
                </a:solidFill>
                <a:latin typeface="QWAAKM+MS-UIGothic"/>
                <a:cs typeface="QWAAKM+MS-UIGothic"/>
              </a:rPr>
              <a:t>境整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洁</a:t>
            </a:r>
            <a:r>
              <a:rPr sz="1500">
                <a:solidFill>
                  <a:srgbClr val="000000"/>
                </a:solidFill>
                <a:latin typeface="QWAAKM+MS-UIGothic"/>
                <a:cs typeface="QWAAKM+MS-UIGothic"/>
              </a:rPr>
              <a:t>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4735829" y="5161653"/>
            <a:ext cx="2409825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000000"/>
                </a:solidFill>
                <a:latin typeface="QWAAKM+MS-UIGothic"/>
                <a:cs typeface="QWAAKM+MS-UIGothic"/>
              </a:rPr>
              <a:t>于可能存在茶毛虫的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环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WAAKM+MS-UIGothic"/>
                <a:cs typeface="QWAAKM+MS-UIGothic"/>
              </a:rPr>
              <a:t>境，可以使用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杀</a:t>
            </a:r>
            <a:r>
              <a:rPr sz="1500">
                <a:solidFill>
                  <a:srgbClr val="000000"/>
                </a:solidFill>
                <a:latin typeface="QWAAKM+MS-UIGothic"/>
                <a:cs typeface="QWAAKM+MS-UIGothic"/>
              </a:rPr>
              <a:t>虫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剂进</a:t>
            </a:r>
            <a:r>
              <a:rPr sz="1500">
                <a:solidFill>
                  <a:srgbClr val="000000"/>
                </a:solidFill>
                <a:latin typeface="QWAAKM+MS-UIGothic"/>
                <a:cs typeface="QWAAKM+MS-UIGothic"/>
              </a:rPr>
              <a:t>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WAAKM+MS-UIGothic"/>
                <a:cs typeface="QWAAKM+MS-UIGothic"/>
              </a:rPr>
              <a:t>消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杀</a:t>
            </a:r>
            <a:r>
              <a:rPr sz="1500">
                <a:solidFill>
                  <a:srgbClr val="000000"/>
                </a:solidFill>
                <a:latin typeface="QWAAKM+MS-UIGothic"/>
                <a:cs typeface="QWAAKM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4500245" y="3073701"/>
            <a:ext cx="4606899" cy="1206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800"/>
              </a:lnSpc>
              <a:spcBef>
                <a:spcPct val="0"/>
              </a:spcBef>
              <a:spcAft>
                <a:spcPct val="0"/>
              </a:spcAft>
            </a:pPr>
            <a:r>
              <a:rPr sz="3800" spc="25">
                <a:solidFill>
                  <a:srgbClr val="2C3F55"/>
                </a:solidFill>
                <a:latin typeface="QWAAKM+MS-UIGothic"/>
                <a:cs typeface="QWAAKM+MS-UIGothic"/>
              </a:rPr>
              <a:t>茶毛虫皮炎的治</a:t>
            </a:r>
            <a:r>
              <a:rPr sz="3800">
                <a:solidFill>
                  <a:srgbClr val="2C3F55"/>
                </a:solidFill>
                <a:latin typeface="SimSun"/>
                <a:cs typeface="SimSun"/>
              </a:rPr>
              <a:t>疗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https://d.book118.com/098104010034006033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0">
      <vt:lpstr>Arial</vt:lpstr>
      <vt:lpstr>Calibri</vt:lpstr>
      <vt:lpstr>CBADBH+IBHSRA+ArialMT</vt:lpstr>
      <vt:lpstr>Times New Roman</vt:lpstr>
      <vt:lpstr>QWAAKM+MS-UIGothic</vt:lpstr>
      <vt:lpstr>SimSun</vt:lpstr>
      <vt:lpstr>CRJQFN+PAQAOA+MicrosoftYaHei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2024-09-11T03:47:21.158</cp:lastPrinted>
  <dcterms:created xsi:type="dcterms:W3CDTF">2024-09-10T19:47:21Z</dcterms:created>
  <dcterms:modified xsi:type="dcterms:W3CDTF">2024-09-10T19:47:22Z</dcterms:modified>
</cp:coreProperties>
</file>