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179047-FFE7-484D-9381-06B5D07719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BC9192-8F89-4F3C-960E-15463FC870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E6FB95-AD3A-41AE-A96C-95BE0A3DB2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373E4A-A279-47A0-BD32-66C19A7574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B46AA7F-3E61-41C1-9EC6-EE261EF643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8D7D1B5-5A51-4735-9495-3790B29ED7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3088E18-BC6A-4EBF-AB08-709128D62B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26C28F-AF89-456F-8E7C-6A27BE954A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FF9BBB-E8F7-477D-A830-B9DDC40D12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8244E7-42F6-4B97-8752-1A033B3274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1C5FF1-B042-456F-9245-23E0550411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1695" y="5544503"/>
            <a:ext cx="4224233" cy="923330"/>
          </a:xfrm>
        </p:spPr>
        <p:txBody>
          <a:bodyPr wrap="none" anchor="b">
            <a:spAutoFit/>
          </a:bodyPr>
          <a:lstStyle>
            <a:lvl1pPr algn="l">
              <a:defRPr sz="6000" b="0" i="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1695" y="5051672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tx1">
                    <a:lumMod val="50000"/>
                    <a:lumOff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5" name=""/>
        <p:cNvGrpSpPr/>
        <p:nvPr/>
      </p:nvGrpSpPr>
      <p:grpSpPr>
        <a:xfrm>
          <a:off x="0" y="0"/>
          <a:ext cx="0" cy="0"/>
        </a:xfrm>
      </p:grpSpPr>
      <p:sp>
        <p:nvSpPr>
          <p:cNvPr id="6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7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sp>
        <p:nvSpPr>
          <p:cNvPr id="12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13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4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5" name="图片 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6" name=""/>
        <p:cNvGrpSpPr/>
        <p:nvPr/>
      </p:nvGrpSpPr>
      <p:grpSpPr>
        <a:xfrm>
          <a:off x="0" y="0"/>
          <a:ext cx="0" cy="0"/>
        </a:xfrm>
      </p:grpSpPr>
      <p:pic>
        <p:nvPicPr>
          <p:cNvPr id="17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8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20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1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2" name=""/>
        <p:cNvGrpSpPr/>
        <p:nvPr/>
      </p:nvGrpSpPr>
      <p:grpSpPr>
        <a:xfrm>
          <a:off x="0" y="0"/>
          <a:ext cx="0" cy="0"/>
        </a:xfrm>
      </p:grpSpPr>
      <p:sp>
        <p:nvSpPr>
          <p:cNvPr id="23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24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5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6" name=""/>
        <p:cNvGrpSpPr/>
        <p:nvPr/>
      </p:nvGrpSpPr>
      <p:grpSpPr>
        <a:xfrm>
          <a:off x="0" y="0"/>
          <a:ext cx="0" cy="0"/>
        </a:xfrm>
      </p:grpSpPr>
      <p:pic>
        <p:nvPicPr>
          <p:cNvPr id="27" name="图片 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sp>
        <p:nvSpPr>
          <p:cNvPr id="29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0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1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2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2024/1/11</a:t>
            </a:fld>
            <a:endParaRPr lang="en-US" altLang="zh-CN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4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5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Relationship Id="rId3" Type="http://schemas.openxmlformats.org/officeDocument/2006/relationships/image" Target="../media/image6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98111115005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护理管理组织PPT课件\n## 1.护理管理概述及其重要性\n### 1.1护理管理的定义与目标\n### 1.2护理管理的重要性及作用\n### 1.3护理管理的发展趋势与挑战\n## 2.护理管理组织的结构与功能\n### 2.1护理管理组织的层级与职责\n### 2.2护理管理部门的协同与沟通\n### 2.3护理管理组织的效能评估与优化\n## 3.护理人力资源管理\n### 3.1护理人员的招聘与选拔\n### 3.2护理人员的培训与考核\n### 3.3护理人员的激励与留任\n## 4.护理质量管理\n### 4.1护理质量的标准与监控\n### 4.2护理质量的持续改进与提升\n### 4.3护理质量的风险管理与预警\n## 5.护理信息管理\n### 5.1护理信息的收集与整理\n### 5.2护理信息系统的应用与管理\n### 5.3护理信息的安全与保密\n## 6.护理服务创新与实践\n### 6.1护理服务模式的创新与实践\n### 6.2护理技术的创新与实践\n### 6.3护理管理的创新与实践\n## 7.护理管理组织的未来展望\n### 7.1护理管理组织的发展趋势\n### 7.2护理管理组织的未来挑战\n### 7.3护理管理组织的持续发展策略\n&quot;,&quot;templateId&quot;:&quot;g4cp6mxhy78uudam11m8zmqt9y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1695" y="5553433"/>
            <a:ext cx="9931400" cy="91440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护理管理组织PPT课件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391695" y="5055553"/>
            <a:ext cx="5786771" cy="476250"/>
          </a:xfrm>
        </p:spPr>
        <p:txBody>
          <a:bodyPr vert="horz" wrap="square" lIns="91440" tIns="45720" rIns="91440" bIns="45720" anchor="b">
            <a:spAutoFit/>
          </a:bodyPr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 descr="{&quot;isTemplate&quot;:false,&quot;type&quot;:&quot;subTitle&quot;,&quot;canOmit&quot;:true,&quot;range&quot;:0}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72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护理管理概述及其重要性</a:t>
            </a:r>
            <a:endParaRPr/>
          </a:p>
        </p:txBody>
      </p:sp>
      <p:sp>
        <p:nvSpPr>
          <p:cNvPr id="12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01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60" name="Group 62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197254" y="1423099"/>
            <a:ext cx="13310622" cy="4655015"/>
            <a:chOff x="1197254" y="1423099"/>
            <a:chExt cx="13310622" cy="4655015"/>
          </a:xfrm>
        </p:grpSpPr>
        <p:grpSp>
          <p:nvGrpSpPr>
            <p:cNvPr id="261" name="Group 628"/>
            <p:cNvGrpSpPr/>
            <p:nvPr/>
          </p:nvGrpSpPr>
          <p:grpSpPr>
            <a:xfrm>
              <a:off x="1197254" y="3971227"/>
              <a:ext cx="11008530" cy="2106887"/>
              <a:chOff x="1197254" y="3971227"/>
              <a:chExt cx="11008530" cy="2106887"/>
            </a:xfrm>
          </p:grpSpPr>
          <p:sp>
            <p:nvSpPr>
              <p:cNvPr id="262" name="AutoShape 3"/>
              <p:cNvSpPr/>
              <p:nvPr/>
            </p:nvSpPr>
            <p:spPr>
              <a:xfrm>
                <a:off x="125016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3" name="AutoShape 4"/>
              <p:cNvSpPr/>
              <p:nvPr/>
            </p:nvSpPr>
            <p:spPr>
              <a:xfrm>
                <a:off x="119725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4" name="AutoShape 5"/>
              <p:cNvSpPr/>
              <p:nvPr/>
            </p:nvSpPr>
            <p:spPr>
              <a:xfrm>
                <a:off x="188000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5" name="Connector 6"/>
              <p:cNvCxnSpPr/>
              <p:nvPr/>
            </p:nvCxnSpPr>
            <p:spPr>
              <a:xfrm>
                <a:off x="1951634" y="6029346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  <p:sp>
            <p:nvSpPr>
              <p:cNvPr id="266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1197254" y="3971227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护理管理是指对护理工作实施计划、组织、协调和控制的过程</a:t>
                </a:r>
                <a:endParaRPr/>
              </a:p>
            </p:txBody>
          </p:sp>
          <p:sp>
            <p:nvSpPr>
              <p:cNvPr id="267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1197254" y="4461419"/>
                <a:ext cx="781050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计划：制定护理工作的目标、任务和计划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组织：安排护理人员的工作岗位和任务分工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协调：协调护理工作与其他医疗工作的关系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控制：对护理工作进行监督、检查和评价</a:t>
                </a:r>
                <a:endParaRPr/>
              </a:p>
            </p:txBody>
          </p:sp>
        </p:grpSp>
        <p:grpSp>
          <p:nvGrpSpPr>
            <p:cNvPr id="268" name="Group 635"/>
            <p:cNvGrpSpPr/>
            <p:nvPr/>
          </p:nvGrpSpPr>
          <p:grpSpPr>
            <a:xfrm>
              <a:off x="3499345" y="1423099"/>
              <a:ext cx="11008530" cy="2005901"/>
              <a:chOff x="3499345" y="1423099"/>
              <a:chExt cx="11008530" cy="2005901"/>
            </a:xfrm>
          </p:grpSpPr>
          <p:sp>
            <p:nvSpPr>
              <p:cNvPr id="26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74694" y="1423099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护理管理的目标</a:t>
                </a:r>
                <a:endParaRPr/>
              </a:p>
            </p:txBody>
          </p:sp>
          <p:sp>
            <p:nvSpPr>
              <p:cNvPr id="270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74694" y="1913291"/>
                <a:ext cx="777875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提高护理服务质量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提高护理人员的工作效率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保障患者的安全和健康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促进护理学科的持续发展</a:t>
                </a:r>
                <a:endParaRPr/>
              </a:p>
            </p:txBody>
          </p:sp>
          <p:sp>
            <p:nvSpPr>
              <p:cNvPr id="271" name="AutoShape 10"/>
              <p:cNvSpPr/>
              <p:nvPr/>
            </p:nvSpPr>
            <p:spPr>
              <a:xfrm>
                <a:off x="3552256" y="3306002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2" name="AutoShape 11"/>
              <p:cNvSpPr/>
              <p:nvPr/>
            </p:nvSpPr>
            <p:spPr>
              <a:xfrm>
                <a:off x="3499345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3" name="AutoShape 12"/>
              <p:cNvSpPr/>
              <p:nvPr/>
            </p:nvSpPr>
            <p:spPr>
              <a:xfrm>
                <a:off x="4182096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4" name="Connector 13"/>
              <p:cNvCxnSpPr/>
              <p:nvPr/>
            </p:nvCxnSpPr>
            <p:spPr>
              <a:xfrm>
                <a:off x="4253725" y="3380232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护理管理的定义与目标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8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8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8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8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护理管理的重要性</a:t>
                </a:r>
                <a:endParaRPr/>
              </a:p>
            </p:txBody>
          </p:sp>
          <p:sp>
            <p:nvSpPr>
              <p:cNvPr id="28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保障患者得到高质量的护理服务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提高护理人员的工作满意度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降低护理成本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促进医疗机构的整体发展</a:t>
                </a:r>
                <a:endParaRPr/>
              </a:p>
            </p:txBody>
          </p:sp>
          <p:sp>
            <p:nvSpPr>
              <p:cNvPr id="28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9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9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护理管理的作用</a:t>
                </a:r>
                <a:endParaRPr/>
              </a:p>
            </p:txBody>
          </p:sp>
          <p:sp>
            <p:nvSpPr>
              <p:cNvPr id="29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组织和协调护理工作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监控和评价护理质量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提供护理人员的培训和发展机会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保障护理安全和信息管理</a:t>
                </a:r>
                <a:endParaRPr/>
              </a:p>
            </p:txBody>
          </p:sp>
          <p:sp>
            <p:nvSpPr>
              <p:cNvPr id="29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9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护理管理的重要性及作用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0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护理管理的发展趋势与挑战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0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0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0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护理管理的发展趋势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护理管理的信息化和智能化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护理服务的个性化和精细化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护理管理的协同化和全球化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护理学科的科研和创新</a:t>
                </a:r>
                <a:endParaRPr/>
              </a:p>
            </p:txBody>
          </p:sp>
          <p:pic>
            <p:nvPicPr>
              <p:cNvPr id="30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0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0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护理管理的挑战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护理人力资源的短缺和流动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护理质量的不稳定和安全隐患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护理信息的保护和安全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护理服务的创新和持续发展</a:t>
                </a:r>
                <a:endParaRPr/>
              </a:p>
            </p:txBody>
          </p:sp>
          <p:pic>
            <p:nvPicPr>
              <p:cNvPr id="31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1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314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护理管理组织的结构与功能</a:t>
            </a:r>
            <a:endParaRPr/>
          </a:p>
        </p:txBody>
      </p:sp>
      <p:sp>
        <p:nvSpPr>
          <p:cNvPr id="315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02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1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1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护理管理组织的层级与职责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1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19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2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护理管理组织的层级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最高层：护理院长或护理总监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中层：护理部主任或护士长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基层：护理组长或责任护士</a:t>
                </a:r>
                <a:endParaRPr/>
              </a:p>
            </p:txBody>
          </p:sp>
          <p:pic>
            <p:nvPicPr>
              <p:cNvPr id="32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24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2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护理管理组织的职责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最高层：制定护理战略和发展目标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中层：组织、协调和监督护理工作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基层：执行护理任务和提供直接护理服务</a:t>
                </a:r>
                <a:endParaRPr/>
              </a:p>
            </p:txBody>
          </p:sp>
          <p:pic>
            <p:nvPicPr>
              <p:cNvPr id="32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2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3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3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3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3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护理管理部门的协同</a:t>
                </a:r>
                <a:endParaRPr/>
              </a:p>
            </p:txBody>
          </p:sp>
          <p:sp>
            <p:nvSpPr>
              <p:cNvPr id="33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护理部与其他医疗部门的协同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护理部与护理学院的协同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护理部与护理协会的协同</a:t>
                </a:r>
                <a:endParaRPr/>
              </a:p>
            </p:txBody>
          </p:sp>
          <p:sp>
            <p:nvSpPr>
              <p:cNvPr id="33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3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3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4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护理管理部门的沟通</a:t>
                </a:r>
                <a:endParaRPr/>
              </a:p>
            </p:txBody>
          </p:sp>
          <p:sp>
            <p:nvSpPr>
              <p:cNvPr id="34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护理部内部的沟通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护理部与其他部门的沟通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护理部与患者的沟通</a:t>
                </a:r>
                <a:endParaRPr/>
              </a:p>
            </p:txBody>
          </p:sp>
          <p:sp>
            <p:nvSpPr>
              <p:cNvPr id="34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4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4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护理管理部门的协同与沟通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4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4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护理管理组织的效能评估与优化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4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50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5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5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护理管理组织的效能评估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5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护理服务质量评估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护理人力资源管理评估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护理信息管理评估</a:t>
                </a:r>
                <a:endParaRPr/>
              </a:p>
            </p:txBody>
          </p:sp>
          <p:pic>
            <p:nvPicPr>
              <p:cNvPr id="35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55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5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5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护理管理组织的优化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5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优化护理管理组织结构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优化护理管理流程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优化护理管理制度</a:t>
                </a:r>
                <a:endParaRPr/>
              </a:p>
            </p:txBody>
          </p:sp>
          <p:pic>
            <p:nvPicPr>
              <p:cNvPr id="35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护理人力资源管理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03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护理人员的招聘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制定护理人员招聘计划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发布护理人员招聘信息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筛选护理人员简历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护理人员的选拔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进行护理人员面试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进行护理人员技能考核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评估护理人员综合素质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护理人员的招聘与选拔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护理人员的培训与考核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1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护理人员的培训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提供护理人员岗前培训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提供护理人员在职培训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提供护理人员继续教育</a:t>
                </a:r>
                <a:endParaRPr/>
              </a:p>
            </p:txBody>
          </p:sp>
          <p:pic>
            <p:nvPicPr>
              <p:cNvPr id="3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6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护理人员的考核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进行护理人员业务能力考核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进行护理人员综合素质考核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进行护理人员绩效评估</a:t>
                </a:r>
                <a:endParaRPr/>
              </a:p>
            </p:txBody>
          </p:sp>
          <p:pic>
            <p:nvPicPr>
              <p:cNvPr id="4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4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4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4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护理人员的激励</a:t>
                </a:r>
                <a:endParaRPr/>
              </a:p>
            </p:txBody>
          </p:sp>
          <p:sp>
            <p:nvSpPr>
              <p:cNvPr id="4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提供护理人员薪酬待遇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提供护理人员职业发展机会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提供护理人员荣誉奖励</a:t>
                </a:r>
                <a:endParaRPr/>
              </a:p>
            </p:txBody>
          </p:sp>
          <p:sp>
            <p:nvSpPr>
              <p:cNvPr id="4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5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5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护理人员的留任</a:t>
                </a:r>
                <a:endParaRPr/>
              </a:p>
            </p:txBody>
          </p:sp>
          <p:sp>
            <p:nvSpPr>
              <p:cNvPr id="5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建立护理人员留任机制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关注护理人员工作满意度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提高护理人员忠诚度</a:t>
                </a:r>
                <a:endParaRPr/>
              </a:p>
            </p:txBody>
          </p:sp>
          <p:sp>
            <p:nvSpPr>
              <p:cNvPr id="5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5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护理人员的激励与留任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60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护理质量管理</a:t>
            </a:r>
            <a:endParaRPr/>
          </a:p>
        </p:txBody>
      </p:sp>
      <p:sp>
        <p:nvSpPr>
          <p:cNvPr id="61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04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6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6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6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6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护理质量标准</a:t>
                </a:r>
                <a:endParaRPr/>
              </a:p>
            </p:txBody>
          </p:sp>
          <p:sp>
            <p:nvSpPr>
              <p:cNvPr id="6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制定护理服务质量标准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制定护理工作技术标准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制定护理安全管理标准</a:t>
                </a:r>
                <a:endParaRPr/>
              </a:p>
            </p:txBody>
          </p:sp>
          <p:sp>
            <p:nvSpPr>
              <p:cNvPr id="6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7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7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7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护理质量监控</a:t>
                </a:r>
                <a:endParaRPr/>
              </a:p>
            </p:txBody>
          </p:sp>
          <p:sp>
            <p:nvSpPr>
              <p:cNvPr id="7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建立护理质量监控体系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进行护理质量日常监控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进行护理质量定期评估</a:t>
                </a:r>
                <a:endParaRPr/>
              </a:p>
            </p:txBody>
          </p:sp>
          <p:sp>
            <p:nvSpPr>
              <p:cNvPr id="7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7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7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护理质量的标准与监控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https://d.book118.com/098111115005006036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humanities_architecture_blue">
      <a:dk1>
        <a:srgbClr val="000000"/>
      </a:dk1>
      <a:lt1>
        <a:srgbClr val="FFFFFF"/>
      </a:lt1>
      <a:dk2>
        <a:srgbClr val="0A102F"/>
      </a:dk2>
      <a:lt2>
        <a:srgbClr val="DEEFF8"/>
      </a:lt2>
      <a:accent1>
        <a:srgbClr val="2565A9"/>
      </a:accent1>
      <a:accent2>
        <a:srgbClr val="94CAE9"/>
      </a:accent2>
      <a:accent3>
        <a:srgbClr val="4D98D1"/>
      </a:accent3>
      <a:accent4>
        <a:srgbClr val="315C89"/>
      </a:accent4>
      <a:accent5>
        <a:srgbClr val="5880A4"/>
      </a:accent5>
      <a:accent6>
        <a:srgbClr val="1C2F45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109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5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护理管理组织PPT课件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2024-09-15T02:28:56.134</cp:lastPrinted>
  <dcterms:created xsi:type="dcterms:W3CDTF">2024-09-14T18:28:56Z</dcterms:created>
  <dcterms:modified xsi:type="dcterms:W3CDTF">2024-09-14T18:28:58Z</dcterms:modified>
</cp:coreProperties>
</file>