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6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4.png" /><Relationship Id="rId5" Type="http://schemas.openxmlformats.org/officeDocument/2006/relationships/tags" Target="../tags/tag24.xml" /><Relationship Id="rId6" Type="http://schemas.openxmlformats.org/officeDocument/2006/relationships/image" Target="../media/image5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image" Target="../media/image2.png" /><Relationship Id="rId6" Type="http://schemas.openxmlformats.org/officeDocument/2006/relationships/tags" Target="../tags/tag65.xml" /><Relationship Id="rId7" Type="http://schemas.openxmlformats.org/officeDocument/2006/relationships/image" Target="../media/image3.png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5A441-28BB-49C2-91C9-4C5AB96D5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D26C8-3A74-4673-AE85-4C2EABD05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3DA32-D7B8-47F9-9B01-DE90C1A7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30EA5F-716D-43E9-84FD-67841F556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1DC72A-A371-4D52-A0C9-AD12BDD67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C65E7-027F-4DAF-8395-759502495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7CE32-0A47-40B2-A8D5-C7E6DBA9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C659E-9445-4CA7-AA3F-9D1F58625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49142-1C5B-4927-9FDE-E5F1E5B3A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38BB8-E882-484D-9B74-75C9D39A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7FFFB-1B88-4796-B2C3-C2BD33C55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svg_00_封面" descr="C:/Users/kingsoft/AppData/Local/Temp/fig2wpp/@svg_00_封面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7165" y="95884"/>
            <a:ext cx="12014835" cy="6684010"/>
          </a:xfrm>
          <a:prstGeom prst="rect">
            <a:avLst/>
          </a:prstGeom>
        </p:spPr>
      </p:pic>
      <p:sp>
        <p:nvSpPr>
          <p:cNvPr id="1048670" name="矩形: 圆角 14"/>
          <p:cNvSpPr/>
          <p:nvPr userDrawn="1">
            <p:custDataLst>
              <p:tags r:id="rId3"/>
            </p:custDataLst>
          </p:nvPr>
        </p:nvSpPr>
        <p:spPr>
          <a:xfrm>
            <a:off x="886460" y="726757"/>
            <a:ext cx="4535170" cy="5422265"/>
          </a:xfrm>
          <a:prstGeom prst="roundRect">
            <a:avLst>
              <a:gd name="adj" fmla="val 564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048672" name="矩形: 圆角 15"/>
          <p:cNvSpPr/>
          <p:nvPr userDrawn="1">
            <p:custDataLst>
              <p:tags r:id="rId4"/>
            </p:custDataLst>
          </p:nvPr>
        </p:nvSpPr>
        <p:spPr>
          <a:xfrm>
            <a:off x="3114676" y="1317466"/>
            <a:ext cx="8186420" cy="4223067"/>
          </a:xfrm>
          <a:prstGeom prst="roundRect">
            <a:avLst>
              <a:gd name="adj" fmla="val 600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6460" y="732155"/>
            <a:ext cx="4535170" cy="5422265"/>
          </a:xfrm>
          <a:prstGeom prst="rect">
            <a:avLst/>
          </a:prstGeom>
        </p:spPr>
      </p:pic>
      <p:pic>
        <p:nvPicPr>
          <p:cNvPr id="2097159" name="@svg_03_封面" descr="C:/Users/kingsoft/AppData/Local/Temp/fig2wpp/@svg_03_封面.svg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30955" y="2669540"/>
            <a:ext cx="429260" cy="484505"/>
          </a:xfrm>
          <a:prstGeom prst="rect">
            <a:avLst/>
          </a:prstGeom>
        </p:spPr>
      </p:pic>
      <p:sp>
        <p:nvSpPr>
          <p:cNvPr id="1048674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5084064" y="1792224"/>
            <a:ext cx="5586984" cy="1929384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 b="0">
                <a:solidFill>
                  <a:schemeClr val="tx1"/>
                </a:solidFill>
                <a:latin typeface="+mj-lt"/>
                <a:ea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 hasCustomPrompt="1"/>
            <p:custDataLst>
              <p:tags r:id="rId10"/>
            </p:custDataLst>
          </p:nvPr>
        </p:nvSpPr>
        <p:spPr>
          <a:xfrm>
            <a:off x="5084064" y="3849624"/>
            <a:ext cx="5586984" cy="658368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084064" y="4727448"/>
            <a:ext cx="5586984" cy="365760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000" b="0">
                <a:solidFill>
                  <a:schemeClr val="tx1"/>
                </a:solidFill>
                <a:latin typeface="+mj-lt"/>
                <a:ea typeface="+mj-lt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@svg_00_目录" descr="C:/Users/kingsoft/AppData/Local/Temp/fig2wpp/@svg_00_目录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3355" y="86995"/>
            <a:ext cx="12014835" cy="668401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12063" y="493776"/>
            <a:ext cx="906189" cy="5870448"/>
          </a:xfrm>
          <a:noFill/>
        </p:spPr>
        <p:txBody>
          <a:bodyPr vert="eaVert" wrap="square" anchor="ctr">
            <a:normAutofit/>
          </a:bodyPr>
          <a:lstStyle>
            <a:lvl1pPr algn="ctr">
              <a:defRPr sz="4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@svg_00_章节" descr="C:/Users/kingsoft/AppData/Local/Temp/fig2wpp/@svg_00_章节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7165" y="173355"/>
            <a:ext cx="12014835" cy="668401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351905" y="4268400"/>
            <a:ext cx="4937760" cy="1823395"/>
          </a:xfrm>
          <a:noFill/>
        </p:spPr>
        <p:txBody>
          <a:bodyPr wrap="square" anchor="t">
            <a:normAutofit/>
          </a:bodyPr>
          <a:lstStyle>
            <a:lvl1pPr algn="r">
              <a:defRPr sz="5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2097165" name="@png2x_01_章节" descr="C:/Users/kingsoft/AppData/Local/Temp/fig2wpp/@png2x_01_章节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890" y="950595"/>
            <a:ext cx="5440680" cy="5906770"/>
          </a:xfrm>
          <a:prstGeom prst="rect">
            <a:avLst/>
          </a:prstGeom>
        </p:spPr>
      </p:pic>
      <p:pic>
        <p:nvPicPr>
          <p:cNvPr id="2097167" name="@svg_03_章节" descr="C:/Users/kingsoft/AppData/Local/Temp/fig2wpp/@svg_03_章节.svg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556635" y="3273425"/>
            <a:ext cx="520700" cy="575945"/>
          </a:xfrm>
          <a:prstGeom prst="rect">
            <a:avLst/>
          </a:prstGeom>
        </p:spPr>
      </p:pic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1"/>
            </p:custDataLst>
          </p:nvPr>
        </p:nvSpPr>
        <p:spPr>
          <a:xfrm>
            <a:off x="6351905" y="2963163"/>
            <a:ext cx="4937760" cy="1250373"/>
          </a:xfrm>
          <a:noFill/>
        </p:spPr>
        <p:txBody>
          <a:bodyPr wrap="square" anchor="b">
            <a:normAutofit/>
          </a:bodyPr>
          <a:lstStyle>
            <a:lvl1pPr marL="0" indent="0" algn="r">
              <a:buNone/>
              <a:defRPr sz="5000" b="0">
                <a:solidFill>
                  <a:schemeClr val="accent1"/>
                </a:solidFill>
                <a:latin typeface="MiSans Demibold"/>
                <a:ea typeface="MiSans Demibold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4" name="矩形: 圆角 13"/>
          <p:cNvSpPr/>
          <p:nvPr userDrawn="1">
            <p:custDataLst>
              <p:tags r:id="rId12"/>
            </p:custDataLst>
          </p:nvPr>
        </p:nvSpPr>
        <p:spPr>
          <a:xfrm>
            <a:off x="10381932" y="2199132"/>
            <a:ext cx="749300" cy="749300"/>
          </a:xfrm>
          <a:prstGeom prst="roundRect">
            <a:avLst>
              <a:gd name="adj" fmla="val 904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048716" name="矩形: 圆角 14"/>
          <p:cNvSpPr/>
          <p:nvPr userDrawn="1">
            <p:custDataLst>
              <p:tags r:id="rId13"/>
            </p:custDataLst>
          </p:nvPr>
        </p:nvSpPr>
        <p:spPr>
          <a:xfrm>
            <a:off x="9272269" y="1054608"/>
            <a:ext cx="1115060" cy="1129792"/>
          </a:xfrm>
          <a:prstGeom prst="roundRect">
            <a:avLst>
              <a:gd name="adj" fmla="val 6416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714500"/>
            <a:ext cx="4824984" cy="444881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714500"/>
            <a:ext cx="4824984" cy="444881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93734"/>
            <a:ext cx="4802061" cy="52876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389185"/>
            <a:ext cx="4802061" cy="3774125"/>
          </a:xfrm>
        </p:spPr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93734"/>
            <a:ext cx="4825710" cy="528766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389185"/>
            <a:ext cx="4825710" cy="3774125"/>
          </a:xfrm>
        </p:spPr>
        <p:txBody>
          <a:bodyPr wrap="square">
            <a:normAutofit/>
          </a:bodyPr>
          <a:lstStyle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4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714375"/>
            <a:ext cx="10515600" cy="5463224"/>
          </a:xfrm>
        </p:spPr>
        <p:txBody>
          <a:bodyPr wrap="square">
            <a:normAutofit/>
          </a:bodyPr>
          <a:lstStyle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694690"/>
            <a:ext cx="10158984" cy="832358"/>
          </a:xfrm>
          <a:noFill/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35312"/>
            <a:ext cx="10158984" cy="4699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单击此处编辑副标题样式</a:t>
            </a:r>
            <a:endParaRPr lang="zh-CN" altLang="en-US"/>
          </a:p>
        </p:txBody>
      </p:sp>
      <p:sp>
        <p:nvSpPr>
          <p:cNvPr id="1048772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76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00_结束" descr="C:/Users/kingsoft/AppData/Local/Temp/fig2wpp/@svg_00_结束.sv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77165" y="173355"/>
            <a:ext cx="12014835" cy="6684010"/>
          </a:xfrm>
          <a:prstGeom prst="rect">
            <a:avLst/>
          </a:prstGeom>
        </p:spPr>
      </p:pic>
      <p:sp>
        <p:nvSpPr>
          <p:cNvPr id="1048778" name="矩形: 圆角 14"/>
          <p:cNvSpPr/>
          <p:nvPr userDrawn="1">
            <p:custDataLst>
              <p:tags r:id="rId3"/>
            </p:custDataLst>
          </p:nvPr>
        </p:nvSpPr>
        <p:spPr>
          <a:xfrm>
            <a:off x="886460" y="726757"/>
            <a:ext cx="4535170" cy="5422265"/>
          </a:xfrm>
          <a:prstGeom prst="roundRect">
            <a:avLst>
              <a:gd name="adj" fmla="val 564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tral" panose="03090702030407020403" charset="0"/>
            </a:endParaRPr>
          </a:p>
        </p:txBody>
      </p:sp>
      <p:sp>
        <p:nvSpPr>
          <p:cNvPr id="1048780" name="矩形: 圆角 21"/>
          <p:cNvSpPr/>
          <p:nvPr userDrawn="1">
            <p:custDataLst>
              <p:tags r:id="rId4"/>
            </p:custDataLst>
          </p:nvPr>
        </p:nvSpPr>
        <p:spPr>
          <a:xfrm>
            <a:off x="3114676" y="1317466"/>
            <a:ext cx="8186420" cy="4223067"/>
          </a:xfrm>
          <a:prstGeom prst="roundRect">
            <a:avLst>
              <a:gd name="adj" fmla="val 600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Mistral" panose="03090702030407020403" charset="0"/>
            </a:endParaRPr>
          </a:p>
        </p:txBody>
      </p:sp>
      <p:pic>
        <p:nvPicPr>
          <p:cNvPr id="2097171" name="@png2x_01_结束" descr="C:/Users/kingsoft/AppData/Local/Temp/fig2wpp/@png2x_01_结束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6460" y="740410"/>
            <a:ext cx="4535170" cy="5422265"/>
          </a:xfrm>
          <a:prstGeom prst="rect">
            <a:avLst/>
          </a:prstGeom>
        </p:spPr>
      </p:pic>
      <p:pic>
        <p:nvPicPr>
          <p:cNvPr id="2097173" name="@svg_03_结束" descr="C:/Users/kingsoft/AppData/Local/Temp/fig2wpp/@svg_03_结束.svg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30955" y="2669540"/>
            <a:ext cx="429260" cy="484505"/>
          </a:xfrm>
          <a:prstGeom prst="rect">
            <a:avLst/>
          </a:prstGeom>
        </p:spPr>
      </p:pic>
      <p:sp>
        <p:nvSpPr>
          <p:cNvPr id="10487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5063356" y="1925171"/>
            <a:ext cx="5586984" cy="1926336"/>
          </a:xfrm>
          <a:noFill/>
        </p:spPr>
        <p:txBody>
          <a:bodyPr wrap="square" anchor="b">
            <a:normAutofit/>
          </a:bodyPr>
          <a:lstStyle>
            <a:lvl1pPr algn="r">
              <a:lnSpc>
                <a:spcPct val="100000"/>
              </a:lnSpc>
              <a:defRPr sz="6000" b="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0" name="文本占位符 23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5063356" y="4107539"/>
            <a:ext cx="5586984" cy="1022514"/>
          </a:xfrm>
          <a:noFill/>
        </p:spPr>
        <p:txBody>
          <a:bodyPr wrap="square" anchor="t">
            <a:normAutofit/>
          </a:bodyPr>
          <a:lstStyle>
            <a:lvl1pPr marL="0" indent="0" algn="r">
              <a:lnSpc>
                <a:spcPct val="100000"/>
              </a:lnSpc>
              <a:buNone/>
              <a:defRPr sz="2400" b="0">
                <a:solidFill>
                  <a:schemeClr val="tx1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image" Target="../media/image1.png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3"/>
          <p:cNvSpPr/>
          <p:nvPr userDrawn="1">
            <p:custDataLst>
              <p:tags r:id="rId12"/>
            </p:custDataLst>
          </p:nvPr>
        </p:nvSpPr>
        <p:spPr>
          <a:xfrm>
            <a:off x="1133473" y="0"/>
            <a:ext cx="1133474" cy="668785"/>
          </a:xfrm>
          <a:custGeom>
            <a:gdLst>
              <a:gd name="connsiteX0" fmla="*/ 0 w 1133474"/>
              <a:gd name="connsiteY0" fmla="*/ 0 h 694690"/>
              <a:gd name="connsiteX1" fmla="*/ 1133474 w 1133474"/>
              <a:gd name="connsiteY1" fmla="*/ 0 h 694690"/>
              <a:gd name="connsiteX2" fmla="*/ 1133474 w 1133474"/>
              <a:gd name="connsiteY2" fmla="*/ 647119 h 694690"/>
              <a:gd name="connsiteX3" fmla="*/ 1128654 w 1133474"/>
              <a:gd name="connsiteY3" fmla="*/ 670996 h 694690"/>
              <a:gd name="connsiteX4" fmla="*/ 1115505 w 1133474"/>
              <a:gd name="connsiteY4" fmla="*/ 690498 h 694690"/>
              <a:gd name="connsiteX5" fmla="*/ 1109288 w 1133474"/>
              <a:gd name="connsiteY5" fmla="*/ 694690 h 694690"/>
              <a:gd name="connsiteX6" fmla="*/ 24188 w 1133474"/>
              <a:gd name="connsiteY6" fmla="*/ 694690 h 694690"/>
              <a:gd name="connsiteX7" fmla="*/ 17971 w 1133474"/>
              <a:gd name="connsiteY7" fmla="*/ 690498 h 694690"/>
              <a:gd name="connsiteX8" fmla="*/ 0 w 1133474"/>
              <a:gd name="connsiteY8" fmla="*/ 647114 h 6946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3474" h="694690">
                <a:moveTo>
                  <a:pt x="0" y="0"/>
                </a:moveTo>
                <a:lnTo>
                  <a:pt x="1133474" y="0"/>
                </a:lnTo>
                <a:lnTo>
                  <a:pt x="1133474" y="647119"/>
                </a:lnTo>
                <a:lnTo>
                  <a:pt x="1128654" y="670996"/>
                </a:lnTo>
                <a:cubicBezTo>
                  <a:pt x="1125549" y="678336"/>
                  <a:pt x="1121056" y="684947"/>
                  <a:pt x="1115505" y="690498"/>
                </a:cubicBezTo>
                <a:lnTo>
                  <a:pt x="1109288" y="694690"/>
                </a:lnTo>
                <a:lnTo>
                  <a:pt x="24188" y="694690"/>
                </a:lnTo>
                <a:lnTo>
                  <a:pt x="17971" y="690498"/>
                </a:lnTo>
                <a:cubicBezTo>
                  <a:pt x="6868" y="679395"/>
                  <a:pt x="0" y="664057"/>
                  <a:pt x="0" y="64711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tral" panose="03090702030407020403" charset="0"/>
              <a:ea typeface="Mistral" panose="03090702030407020403" charset="0"/>
              <a:cs typeface="Mistral" panose="03090702030407020403" charset="0"/>
            </a:endParaRPr>
          </a:p>
        </p:txBody>
      </p:sp>
      <p:pic>
        <p:nvPicPr>
          <p:cNvPr id="2097153" name="@svg_00_正文" descr="C:/Users/kingsoft/AppData/Local/Temp/fig2wpp/@svg_00_正文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7058" y="86995"/>
            <a:ext cx="12014835" cy="6684010"/>
          </a:xfrm>
          <a:prstGeom prst="rect">
            <a:avLst/>
          </a:prstGeom>
        </p:spPr>
      </p:pic>
      <p:sp>
        <p:nvSpPr>
          <p:cNvPr id="1048656" name="矩形: 圆角 14"/>
          <p:cNvSpPr/>
          <p:nvPr userDrawn="1">
            <p:custDataLst>
              <p:tags r:id="rId15"/>
            </p:custDataLst>
          </p:nvPr>
        </p:nvSpPr>
        <p:spPr>
          <a:xfrm>
            <a:off x="2266947" y="668785"/>
            <a:ext cx="749300" cy="749300"/>
          </a:xfrm>
          <a:prstGeom prst="roundRect">
            <a:avLst>
              <a:gd name="adj" fmla="val 9040"/>
            </a:avLst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tral" panose="03090702030407020403" charset="0"/>
              <a:ea typeface="Mistral" panose="03090702030407020403" charset="0"/>
              <a:cs typeface="Mistral" panose="03090702030407020403" charset="0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1014984" y="694690"/>
            <a:ext cx="10158984" cy="832358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Mistral" panose="03090702030407020403" charset="0"/>
                <a:ea typeface="Mistral" panose="03090702030407020403" charset="0"/>
                <a:cs typeface="Mistral" panose="03090702030407020403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380" r:id="rId2"/>
    <p:sldLayoutId id="2147487381" r:id="rId3"/>
    <p:sldLayoutId id="2147487382" r:id="rId4"/>
    <p:sldLayoutId id="2147487383" r:id="rId5"/>
    <p:sldLayoutId id="2147487384" r:id="rId6"/>
    <p:sldLayoutId id="2147487385" r:id="rId7"/>
    <p:sldLayoutId id="2147487386" r:id="rId8"/>
    <p:sldLayoutId id="2147487387" r:id="rId9"/>
    <p:sldLayoutId id="2147487388" r:id="rId10"/>
    <p:sldLayoutId id="214748738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4000" b="0" kern="1200">
          <a:solidFill>
            <a:schemeClr val="tx1"/>
          </a:solidFill>
          <a:latin typeface="+mj-ea"/>
          <a:ea typeface="+mj-ea"/>
          <a:cs typeface="Mistral" panose="03090702030407020403" charset="0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1"/>
          </a:solidFill>
          <a:latin typeface="+mn-ea"/>
          <a:ea typeface="+mn-ea"/>
          <a:cs typeface="Mistral" panose="03090702030407020403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tags" Target="../tags/tag85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image" Target="../media/image6.png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tags" Target="../tags/tag176.xml" /><Relationship Id="rId26" Type="http://schemas.openxmlformats.org/officeDocument/2006/relationships/tags" Target="../tags/tag177.xml" /><Relationship Id="rId27" Type="http://schemas.openxmlformats.org/officeDocument/2006/relationships/tags" Target="../tags/tag178.xml" /><Relationship Id="rId28" Type="http://schemas.openxmlformats.org/officeDocument/2006/relationships/tags" Target="../tags/tag179.xml" /><Relationship Id="rId29" Type="http://schemas.openxmlformats.org/officeDocument/2006/relationships/tags" Target="../tags/tag180.xml" /><Relationship Id="rId3" Type="http://schemas.openxmlformats.org/officeDocument/2006/relationships/tags" Target="../tags/tag154.xml" /><Relationship Id="rId30" Type="http://schemas.openxmlformats.org/officeDocument/2006/relationships/tags" Target="../tags/tag181.xml" /><Relationship Id="rId31" Type="http://schemas.openxmlformats.org/officeDocument/2006/relationships/tags" Target="../tags/tag182.xml" /><Relationship Id="rId32" Type="http://schemas.openxmlformats.org/officeDocument/2006/relationships/tags" Target="../tags/tag183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20341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084064" y="1792224"/>
            <a:ext cx="5586984" cy="1929384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儿童消化道异物护理与康复指导手册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084064" y="3849624"/>
            <a:ext cx="5586984" cy="658368"/>
          </a:xfrm>
        </p:spPr>
        <p:txBody>
          <a:bodyPr wrap="square">
            <a:normAutofit lnSpcReduction="10000"/>
          </a:bodyPr>
          <a:lstStyle/>
          <a:p>
            <a:r>
              <a:rPr lang="zh-CN" altLang="en-US"/>
              <a:t>WPS, A CLICK TO UNLIMITED POSSIBILITIES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5084064" y="4727448"/>
            <a:ext cx="5586984" cy="36576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12063" y="493776"/>
            <a:ext cx="906189" cy="587044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0" name="序号11"/>
          <p:cNvSpPr txBox="1"/>
          <p:nvPr>
            <p:custDataLst>
              <p:tags r:id="rId3"/>
            </p:custDataLst>
          </p:nvPr>
        </p:nvSpPr>
        <p:spPr>
          <a:xfrm>
            <a:off x="6626345" y="1376157"/>
            <a:ext cx="1544433" cy="157182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04</a:t>
            </a:r>
            <a:endParaRPr lang="en-US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1" name="@svg!m0_04_项图片" descr="C:/Users/kingsoft/AppData/Local/Temp/fig2wpp/@svg!m0_04_项图片.sv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715709" y="2992193"/>
            <a:ext cx="317508" cy="317508"/>
          </a:xfrm>
          <a:prstGeom prst="rect">
            <a:avLst/>
          </a:prstGeom>
        </p:spPr>
      </p:pic>
      <p:sp>
        <p:nvSpPr>
          <p:cNvPr id="1048812" name="项标题14"/>
          <p:cNvSpPr txBox="1"/>
          <p:nvPr>
            <p:custDataLst>
              <p:tags r:id="rId6"/>
            </p:custDataLst>
          </p:nvPr>
        </p:nvSpPr>
        <p:spPr>
          <a:xfrm>
            <a:off x="6708349" y="3658749"/>
            <a:ext cx="1580705" cy="13320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048814" name="序号10"/>
          <p:cNvSpPr txBox="1"/>
          <p:nvPr>
            <p:custDataLst>
              <p:tags r:id="rId7"/>
            </p:custDataLst>
          </p:nvPr>
        </p:nvSpPr>
        <p:spPr>
          <a:xfrm>
            <a:off x="4971520" y="1376157"/>
            <a:ext cx="1544433" cy="157182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03</a:t>
            </a:r>
            <a:endParaRPr lang="en-US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3" name="@svg!m0_03_项图片" descr="C:/Users/kingsoft/AppData/Local/Temp/fig2wpp/@svg!m0_03_项图片.sv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060884" y="2992193"/>
            <a:ext cx="317508" cy="317508"/>
          </a:xfrm>
          <a:prstGeom prst="rect">
            <a:avLst/>
          </a:prstGeom>
        </p:spPr>
      </p:pic>
      <p:sp>
        <p:nvSpPr>
          <p:cNvPr id="1048816" name="项标题13"/>
          <p:cNvSpPr txBox="1"/>
          <p:nvPr>
            <p:custDataLst>
              <p:tags r:id="rId9"/>
            </p:custDataLst>
          </p:nvPr>
        </p:nvSpPr>
        <p:spPr>
          <a:xfrm>
            <a:off x="5045639" y="3658749"/>
            <a:ext cx="1580705" cy="13320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048818" name="序号9"/>
          <p:cNvSpPr txBox="1"/>
          <p:nvPr>
            <p:custDataLst>
              <p:tags r:id="rId10"/>
            </p:custDataLst>
          </p:nvPr>
        </p:nvSpPr>
        <p:spPr>
          <a:xfrm>
            <a:off x="3316169" y="1376157"/>
            <a:ext cx="1544433" cy="157182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02</a:t>
            </a:r>
            <a:endParaRPr lang="en-US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5" name="@svg!m0_02_项图片" descr="C:/Users/kingsoft/AppData/Local/Temp/fig2wpp/@svg!m0_02_项图片.svg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412893" y="2992193"/>
            <a:ext cx="317508" cy="317508"/>
          </a:xfrm>
          <a:prstGeom prst="rect">
            <a:avLst/>
          </a:prstGeom>
        </p:spPr>
      </p:pic>
      <p:sp>
        <p:nvSpPr>
          <p:cNvPr id="1048820" name="项标题12"/>
          <p:cNvSpPr txBox="1"/>
          <p:nvPr>
            <p:custDataLst>
              <p:tags r:id="rId12"/>
            </p:custDataLst>
          </p:nvPr>
        </p:nvSpPr>
        <p:spPr>
          <a:xfrm>
            <a:off x="3390815" y="3658749"/>
            <a:ext cx="1580705" cy="13320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1660819" y="1376157"/>
            <a:ext cx="1544433" cy="157182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01</a:t>
            </a:r>
            <a:endParaRPr lang="en-US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sp>
        <p:nvSpPr>
          <p:cNvPr id="1048824" name="项标题"/>
          <p:cNvSpPr txBox="1"/>
          <p:nvPr>
            <p:custDataLst>
              <p:tags r:id="rId14"/>
            </p:custDataLst>
          </p:nvPr>
        </p:nvSpPr>
        <p:spPr>
          <a:xfrm>
            <a:off x="1735464" y="3658749"/>
            <a:ext cx="1580705" cy="13320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pc="300">
                <a:latin typeface="Mistral" panose="03090702030407020403" charset="0"/>
                <a:ea typeface="+mj-ea"/>
                <a:cs typeface="Mistral" panose="03090702030407020403" charset="0"/>
              </a:rPr>
              <a:t>单击添加目录项标题</a:t>
            </a:r>
            <a:endParaRPr lang="zh-CN" altLang="en-US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pic>
        <p:nvPicPr>
          <p:cNvPr id="2097187" name="@svg!m0_01_项图片" descr="C:/Users/kingsoft/AppData/Local/Temp/fig2wpp/@svg!m0_01_项图片.sv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742824" y="2992193"/>
            <a:ext cx="317508" cy="317508"/>
          </a:xfrm>
          <a:prstGeom prst="rect">
            <a:avLst/>
          </a:prstGeom>
        </p:spPr>
      </p:pic>
      <p:sp>
        <p:nvSpPr>
          <p:cNvPr id="1048826" name="序号11"/>
          <p:cNvSpPr txBox="1"/>
          <p:nvPr>
            <p:custDataLst>
              <p:tags r:id="rId16"/>
            </p:custDataLst>
          </p:nvPr>
        </p:nvSpPr>
        <p:spPr>
          <a:xfrm>
            <a:off x="8289055" y="1376157"/>
            <a:ext cx="1544433" cy="157182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05</a:t>
            </a:r>
            <a:endParaRPr lang="en-US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89" name="@svg!m0_04_项图片" descr="C:/Users/kingsoft/AppData/Local/Temp/fig2wpp/@svg!m0_04_项图片.svg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378419" y="2992193"/>
            <a:ext cx="317508" cy="317508"/>
          </a:xfrm>
          <a:prstGeom prst="rect">
            <a:avLst/>
          </a:prstGeom>
        </p:spPr>
      </p:pic>
      <p:sp>
        <p:nvSpPr>
          <p:cNvPr id="1048828" name="项标题14"/>
          <p:cNvSpPr txBox="1"/>
          <p:nvPr>
            <p:custDataLst>
              <p:tags r:id="rId18"/>
            </p:custDataLst>
          </p:nvPr>
        </p:nvSpPr>
        <p:spPr>
          <a:xfrm>
            <a:off x="8371059" y="3658749"/>
            <a:ext cx="1580705" cy="13320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  <p:sp>
        <p:nvSpPr>
          <p:cNvPr id="1048830" name="序号11"/>
          <p:cNvSpPr txBox="1"/>
          <p:nvPr>
            <p:custDataLst>
              <p:tags r:id="rId19"/>
            </p:custDataLst>
          </p:nvPr>
        </p:nvSpPr>
        <p:spPr>
          <a:xfrm>
            <a:off x="9906557" y="1376157"/>
            <a:ext cx="1544433" cy="157182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>
                <a:solidFill>
                  <a:schemeClr val="tx2">
                    <a:alpha val="50000"/>
                  </a:schemeClr>
                </a:solidFill>
                <a:latin typeface="+mj-ea"/>
                <a:ea typeface="+mj-ea"/>
                <a:cs typeface="Mistral" panose="03090702030407020403" charset="0"/>
              </a:rPr>
              <a:t>06</a:t>
            </a:r>
            <a:endParaRPr lang="en-US">
              <a:solidFill>
                <a:schemeClr val="tx2">
                  <a:alpha val="50000"/>
                </a:schemeClr>
              </a:solidFill>
              <a:latin typeface="+mj-ea"/>
              <a:ea typeface="+mj-ea"/>
              <a:cs typeface="Mistral" panose="03090702030407020403" charset="0"/>
            </a:endParaRPr>
          </a:p>
        </p:txBody>
      </p:sp>
      <p:pic>
        <p:nvPicPr>
          <p:cNvPr id="2097191" name="@svg!m0_04_项图片" descr="C:/Users/kingsoft/AppData/Local/Temp/fig2wpp/@svg!m0_04_项图片.sv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9995921" y="2992193"/>
            <a:ext cx="317508" cy="317508"/>
          </a:xfrm>
          <a:prstGeom prst="rect">
            <a:avLst/>
          </a:prstGeom>
        </p:spPr>
      </p:pic>
      <p:sp>
        <p:nvSpPr>
          <p:cNvPr id="1048832" name="项标题14"/>
          <p:cNvSpPr txBox="1"/>
          <p:nvPr>
            <p:custDataLst>
              <p:tags r:id="rId21"/>
            </p:custDataLst>
          </p:nvPr>
        </p:nvSpPr>
        <p:spPr>
          <a:xfrm>
            <a:off x="9988561" y="3658749"/>
            <a:ext cx="1580705" cy="133206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pc="300">
                <a:latin typeface="Mistral" panose="03090702030407020403" charset="0"/>
                <a:ea typeface="+mj-ea"/>
                <a:cs typeface="Mistral" panose="03090702030407020403" charset="0"/>
                <a:sym typeface="+mn-ea"/>
              </a:rPr>
              <a:t>单击添加目录项标题</a:t>
            </a:r>
            <a:endParaRPr lang="zh-CN" altLang="en-US" spc="300">
              <a:latin typeface="Mistral" panose="03090702030407020403" charset="0"/>
              <a:ea typeface="+mj-ea"/>
              <a:cs typeface="Mistral" panose="03090702030407020403" charset="0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消化道异物概述</a:t>
            </a:r>
            <a:endParaRPr lang="zh-CN" altLang="en-US"/>
          </a:p>
        </p:txBody>
      </p:sp>
      <p:sp>
        <p:nvSpPr>
          <p:cNvPr id="10489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消化道异物定义</a:t>
            </a:r>
            <a:endParaRPr lang="zh-CN" altLang="en-US"/>
          </a:p>
        </p:txBody>
      </p:sp>
      <p:sp>
        <p:nvSpPr>
          <p:cNvPr id="1048964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消化道异物是指非食物性物质进入消化道，如硬币、玩具、纽扣等。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消化道异物可能引起胃肠道损伤、梗阻、穿孔等并发症。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消化道异物需要及时处理，避免病情加重。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消化道异物处理方法包括内镜下取出、手术取出等。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消化道异物分类</a:t>
            </a:r>
            <a:endParaRPr lang="zh-CN" altLang="en-US"/>
          </a:p>
        </p:txBody>
      </p:sp>
      <p:sp>
        <p:nvSpPr>
          <p:cNvPr id="1049010" name="圆角矩形 3"/>
          <p:cNvSpPr/>
          <p:nvPr>
            <p:custDataLst>
              <p:tags r:id="rId2"/>
            </p:custDataLst>
          </p:nvPr>
        </p:nvSpPr>
        <p:spPr>
          <a:xfrm rot="16200000">
            <a:off x="5750900" y="-1596786"/>
            <a:ext cx="687152" cy="9179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3"/>
            </p:custDataLst>
          </p:nvPr>
        </p:nvSpPr>
        <p:spPr>
          <a:xfrm rot="16200000">
            <a:off x="1222482" y="2932197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圆角矩形 5"/>
          <p:cNvSpPr/>
          <p:nvPr>
            <p:custDataLst>
              <p:tags r:id="rId4"/>
            </p:custDataLst>
          </p:nvPr>
        </p:nvSpPr>
        <p:spPr>
          <a:xfrm rot="16200000">
            <a:off x="5750900" y="-2471703"/>
            <a:ext cx="687152" cy="91786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6"/>
          <p:cNvSpPr/>
          <p:nvPr>
            <p:custDataLst>
              <p:tags r:id="rId5"/>
            </p:custDataLst>
          </p:nvPr>
        </p:nvSpPr>
        <p:spPr>
          <a:xfrm rot="16200000">
            <a:off x="1222482" y="2056715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11"/>
          <p:cNvSpPr/>
          <p:nvPr>
            <p:custDataLst>
              <p:tags r:id="rId6"/>
            </p:custDataLst>
          </p:nvPr>
        </p:nvSpPr>
        <p:spPr>
          <a:xfrm rot="16200000">
            <a:off x="5750900" y="153614"/>
            <a:ext cx="687152" cy="9179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12"/>
          <p:cNvSpPr/>
          <p:nvPr>
            <p:custDataLst>
              <p:tags r:id="rId7"/>
            </p:custDataLst>
          </p:nvPr>
        </p:nvSpPr>
        <p:spPr>
          <a:xfrm rot="16200000">
            <a:off x="1222482" y="4682597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圆角矩形 9"/>
          <p:cNvSpPr/>
          <p:nvPr>
            <p:custDataLst>
              <p:tags r:id="rId8"/>
            </p:custDataLst>
          </p:nvPr>
        </p:nvSpPr>
        <p:spPr>
          <a:xfrm rot="16200000">
            <a:off x="5750900" y="-721303"/>
            <a:ext cx="687152" cy="917863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0"/>
          <p:cNvSpPr/>
          <p:nvPr>
            <p:custDataLst>
              <p:tags r:id="rId9"/>
            </p:custDataLst>
          </p:nvPr>
        </p:nvSpPr>
        <p:spPr>
          <a:xfrm rot="16200000">
            <a:off x="1222482" y="3807115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7"/>
          <p:cNvSpPr/>
          <p:nvPr>
            <p:custDataLst>
              <p:tags r:id="rId10"/>
            </p:custDataLst>
          </p:nvPr>
        </p:nvSpPr>
        <p:spPr>
          <a:xfrm rot="16200000">
            <a:off x="5750900" y="1027966"/>
            <a:ext cx="687152" cy="9179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8"/>
          <p:cNvSpPr/>
          <p:nvPr>
            <p:custDataLst>
              <p:tags r:id="rId11"/>
            </p:custDataLst>
          </p:nvPr>
        </p:nvSpPr>
        <p:spPr>
          <a:xfrm rot="16200000">
            <a:off x="1222482" y="5556949"/>
            <a:ext cx="686021" cy="12114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14"/>
          <p:cNvSpPr txBox="1"/>
          <p:nvPr>
            <p:custDataLst>
              <p:tags r:id="rId12"/>
            </p:custDataLst>
          </p:nvPr>
        </p:nvSpPr>
        <p:spPr>
          <a:xfrm>
            <a:off x="1890405" y="5275301"/>
            <a:ext cx="8793219" cy="68658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其他类：如衣物、纸张、塑料等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2" name="文本框 15"/>
          <p:cNvSpPr txBox="1"/>
          <p:nvPr>
            <p:custDataLst>
              <p:tags r:id="rId13"/>
            </p:custDataLst>
          </p:nvPr>
        </p:nvSpPr>
        <p:spPr>
          <a:xfrm>
            <a:off x="1890971" y="3524336"/>
            <a:ext cx="8793219" cy="68715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化学品类：如电池、清洁剂、化妆品等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4" name="文本框 16"/>
          <p:cNvSpPr txBox="1"/>
          <p:nvPr>
            <p:custDataLst>
              <p:tags r:id="rId14"/>
            </p:custDataLst>
          </p:nvPr>
        </p:nvSpPr>
        <p:spPr>
          <a:xfrm>
            <a:off x="1890405" y="4400384"/>
            <a:ext cx="8793219" cy="68658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医疗用品类：如导管、支架、缝合线等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6" name="文本框 17"/>
          <p:cNvSpPr txBox="1"/>
          <p:nvPr>
            <p:custDataLst>
              <p:tags r:id="rId15"/>
            </p:custDataLst>
          </p:nvPr>
        </p:nvSpPr>
        <p:spPr>
          <a:xfrm>
            <a:off x="1890971" y="1773936"/>
            <a:ext cx="8793219" cy="68715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食物类：如骨头、鱼刺、果核等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38" name="文本框 18"/>
          <p:cNvSpPr txBox="1"/>
          <p:nvPr>
            <p:custDataLst>
              <p:tags r:id="rId16"/>
            </p:custDataLst>
          </p:nvPr>
        </p:nvSpPr>
        <p:spPr>
          <a:xfrm>
            <a:off x="1890405" y="2649984"/>
            <a:ext cx="8793219" cy="68658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玩具类：如弹珠、硬币、玩具零件等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消化道异物常见原因</a:t>
            </a:r>
            <a:endParaRPr lang="zh-CN" altLang="en-US"/>
          </a:p>
        </p:txBody>
      </p:sp>
      <p:sp>
        <p:nvSpPr>
          <p:cNvPr id="104907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儿童缺乏安全意识，误吞异物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儿童好奇心强，喜欢将异物放入口中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家长疏忽大意，未及时关注儿童行为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异物形状、颜色、气味吸引儿童注意，导致误吞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消化道异物对儿童的影响</a:t>
            </a:r>
            <a:endParaRPr lang="zh-CN" altLang="en-US"/>
          </a:p>
        </p:txBody>
      </p:sp>
      <p:sp>
        <p:nvSpPr>
          <p:cNvPr id="1049148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消化道异物可能导致儿童腹痛、呕吐、腹泻等症状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异物可能阻塞消化道，导致食物无法正常通过，影响营养吸收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异物可能损伤消化道黏膜，引起炎症、溃疡等疾病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异物可能引发胃肠道感染，导致发热、腹痛等症状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消化道异物护理</a:t>
            </a:r>
            <a:endParaRPr lang="zh-CN" altLang="en-US"/>
          </a:p>
        </p:txBody>
      </p:sp>
      <p:sp>
        <p:nvSpPr>
          <p:cNvPr id="10491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家庭护理要点</a:t>
            </a:r>
            <a:endParaRPr lang="zh-CN" altLang="en-US"/>
          </a:p>
        </p:txBody>
      </p:sp>
      <p:sp>
        <p:nvSpPr>
          <p:cNvPr id="1049242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4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观察孩子症状：如腹痛、呕吐、食欲不振等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及时就医：如孩子症状持续或加重，应及时就医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9"/>
            </p:custDataLst>
          </p:nvPr>
        </p:nvSpPr>
        <p:spPr>
          <a:xfrm>
            <a:off x="8084024" y="2809281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避免孩子接触危险物品：如硬币、纽扣、电池等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30"/>
            </p:custDataLst>
          </p:nvPr>
        </p:nvSpPr>
        <p:spPr>
          <a:xfrm>
            <a:off x="2106300" y="2809281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保持孩子饮食清淡：避免油腻、辛辣、刺激性食物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1"/>
            </p:custDataLst>
          </p:nvPr>
        </p:nvSpPr>
        <p:spPr>
          <a:xfrm>
            <a:off x="642193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密切观察孩子排便情况：如发现异物排出，立即就医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2"/>
            </p:custDataLst>
          </p:nvPr>
        </p:nvSpPr>
        <p:spPr>
          <a:xfrm>
            <a:off x="3768393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鼓励孩子多喝水：帮助异物排出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紧急处理措施</a:t>
            </a:r>
            <a:endParaRPr lang="zh-CN" altLang="en-US"/>
          </a:p>
        </p:txBody>
      </p:sp>
      <p:sp>
        <p:nvSpPr>
          <p:cNvPr id="1049328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保持冷静，不要惊慌失措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立即停止进食，避免异物进入更深处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观察孩子的症状，如有呼吸困难、剧烈腹痛等，立即就医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联系医生，告知孩子吞食异物的情况，并按照医生的指示进行处理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就医指征</a:t>
            </a:r>
            <a:endParaRPr lang="zh-CN" altLang="en-US"/>
          </a:p>
        </p:txBody>
      </p:sp>
      <p:sp>
        <p:nvSpPr>
          <p:cNvPr id="1049374" name="弧形 58"/>
          <p:cNvSpPr/>
          <p:nvPr>
            <p:custDataLst>
              <p:tags r:id="rId2"/>
            </p:custDataLst>
          </p:nvPr>
        </p:nvSpPr>
        <p:spPr>
          <a:xfrm>
            <a:off x="7960385" y="2261121"/>
            <a:ext cx="3214326" cy="321432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弧形 57"/>
          <p:cNvSpPr/>
          <p:nvPr>
            <p:custDataLst>
              <p:tags r:id="rId3"/>
            </p:custDataLst>
          </p:nvPr>
        </p:nvSpPr>
        <p:spPr>
          <a:xfrm>
            <a:off x="1014984" y="2261121"/>
            <a:ext cx="3214326" cy="321432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22"/>
          <p:cNvSpPr/>
          <p:nvPr>
            <p:custDataLst>
              <p:tags r:id="rId4"/>
            </p:custDataLst>
          </p:nvPr>
        </p:nvSpPr>
        <p:spPr>
          <a:xfrm>
            <a:off x="8276361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椭圆 23"/>
          <p:cNvSpPr/>
          <p:nvPr>
            <p:custDataLst>
              <p:tags r:id="rId5"/>
            </p:custDataLst>
          </p:nvPr>
        </p:nvSpPr>
        <p:spPr>
          <a:xfrm>
            <a:off x="8634005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6"/>
            </p:custDataLst>
          </p:nvPr>
        </p:nvSpPr>
        <p:spPr>
          <a:xfrm>
            <a:off x="8695638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异物引起其他疾病，如感染、炎症等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4" name="椭圆 24"/>
          <p:cNvSpPr/>
          <p:nvPr>
            <p:custDataLst>
              <p:tags r:id="rId7"/>
            </p:custDataLst>
          </p:nvPr>
        </p:nvSpPr>
        <p:spPr>
          <a:xfrm>
            <a:off x="6023728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椭圆 25"/>
          <p:cNvSpPr/>
          <p:nvPr>
            <p:custDataLst>
              <p:tags r:id="rId8"/>
            </p:custDataLst>
          </p:nvPr>
        </p:nvSpPr>
        <p:spPr>
          <a:xfrm>
            <a:off x="6380504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9"/>
            </p:custDataLst>
          </p:nvPr>
        </p:nvSpPr>
        <p:spPr>
          <a:xfrm>
            <a:off x="6443005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异物损伤消化道，导致出血、穿孔等并发症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椭圆 7"/>
          <p:cNvSpPr/>
          <p:nvPr>
            <p:custDataLst>
              <p:tags r:id="rId10"/>
            </p:custDataLst>
          </p:nvPr>
        </p:nvSpPr>
        <p:spPr>
          <a:xfrm>
            <a:off x="3771096" y="2516332"/>
            <a:ext cx="2703159" cy="2703159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椭圆 9"/>
          <p:cNvSpPr/>
          <p:nvPr>
            <p:custDataLst>
              <p:tags r:id="rId11"/>
            </p:custDataLst>
          </p:nvPr>
        </p:nvSpPr>
        <p:spPr>
          <a:xfrm>
            <a:off x="4127871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12"/>
            </p:custDataLst>
          </p:nvPr>
        </p:nvSpPr>
        <p:spPr>
          <a:xfrm>
            <a:off x="4190372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异物阻塞消化道，导致食物无法通过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6" name="椭圆 5"/>
          <p:cNvSpPr/>
          <p:nvPr>
            <p:custDataLst>
              <p:tags r:id="rId13"/>
            </p:custDataLst>
          </p:nvPr>
        </p:nvSpPr>
        <p:spPr>
          <a:xfrm>
            <a:off x="1262383" y="2516332"/>
            <a:ext cx="2703159" cy="2703159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椭圆 4"/>
          <p:cNvSpPr/>
          <p:nvPr>
            <p:custDataLst>
              <p:tags r:id="rId14"/>
            </p:custDataLst>
          </p:nvPr>
        </p:nvSpPr>
        <p:spPr>
          <a:xfrm>
            <a:off x="1619158" y="2570152"/>
            <a:ext cx="364920" cy="3649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15"/>
            </p:custDataLst>
          </p:nvPr>
        </p:nvSpPr>
        <p:spPr>
          <a:xfrm>
            <a:off x="1681659" y="3296724"/>
            <a:ext cx="1864444" cy="12824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出现消化道症状，如腹痛、呕吐、腹泻等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住院期间的护理</a:t>
            </a:r>
            <a:endParaRPr lang="zh-CN" altLang="en-US"/>
          </a:p>
        </p:txBody>
      </p:sp>
      <p:sp>
        <p:nvSpPr>
          <p:cNvPr id="1049440" name="矩形 15"/>
          <p:cNvSpPr/>
          <p:nvPr>
            <p:custDataLst>
              <p:tags r:id="rId2"/>
            </p:custDataLst>
          </p:nvPr>
        </p:nvSpPr>
        <p:spPr>
          <a:xfrm>
            <a:off x="3402306" y="1827827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密切观察病情变化，及时报告医生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任意多边形 17"/>
          <p:cNvSpPr/>
          <p:nvPr>
            <p:custDataLst>
              <p:tags r:id="rId3"/>
            </p:custDataLst>
          </p:nvPr>
        </p:nvSpPr>
        <p:spPr>
          <a:xfrm flipV="1">
            <a:off x="3344822" y="1773936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任意多边形 18"/>
          <p:cNvSpPr/>
          <p:nvPr>
            <p:custDataLst>
              <p:tags r:id="rId4"/>
            </p:custDataLst>
          </p:nvPr>
        </p:nvSpPr>
        <p:spPr>
          <a:xfrm flipH="1">
            <a:off x="7881272" y="2077524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27"/>
          <p:cNvSpPr/>
          <p:nvPr>
            <p:custDataLst>
              <p:tags r:id="rId5"/>
            </p:custDataLst>
          </p:nvPr>
        </p:nvSpPr>
        <p:spPr>
          <a:xfrm>
            <a:off x="3402306" y="2568533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保持呼吸道通畅，防止窒息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任意多边形 29"/>
          <p:cNvSpPr/>
          <p:nvPr>
            <p:custDataLst>
              <p:tags r:id="rId6"/>
            </p:custDataLst>
          </p:nvPr>
        </p:nvSpPr>
        <p:spPr>
          <a:xfrm flipV="1">
            <a:off x="3344822" y="2514642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任意多边形 30"/>
          <p:cNvSpPr/>
          <p:nvPr>
            <p:custDataLst>
              <p:tags r:id="rId7"/>
            </p:custDataLst>
          </p:nvPr>
        </p:nvSpPr>
        <p:spPr>
          <a:xfrm flipH="1">
            <a:off x="7881272" y="2818229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5"/>
          <p:cNvSpPr/>
          <p:nvPr>
            <p:custDataLst>
              <p:tags r:id="rId8"/>
            </p:custDataLst>
          </p:nvPr>
        </p:nvSpPr>
        <p:spPr>
          <a:xfrm>
            <a:off x="3402306" y="3309239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保持营养支持，防止营养不良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任意多边形 7"/>
          <p:cNvSpPr/>
          <p:nvPr>
            <p:custDataLst>
              <p:tags r:id="rId9"/>
            </p:custDataLst>
          </p:nvPr>
        </p:nvSpPr>
        <p:spPr>
          <a:xfrm flipV="1">
            <a:off x="3344822" y="3255348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任意多边形 8"/>
          <p:cNvSpPr/>
          <p:nvPr>
            <p:custDataLst>
              <p:tags r:id="rId10"/>
            </p:custDataLst>
          </p:nvPr>
        </p:nvSpPr>
        <p:spPr>
          <a:xfrm flipH="1">
            <a:off x="7881272" y="3558935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0"/>
          <p:cNvSpPr/>
          <p:nvPr>
            <p:custDataLst>
              <p:tags r:id="rId11"/>
            </p:custDataLst>
          </p:nvPr>
        </p:nvSpPr>
        <p:spPr>
          <a:xfrm>
            <a:off x="3402306" y="4049945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做好口腔护理，防止口腔感染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任意多边形 12"/>
          <p:cNvSpPr/>
          <p:nvPr>
            <p:custDataLst>
              <p:tags r:id="rId12"/>
            </p:custDataLst>
          </p:nvPr>
        </p:nvSpPr>
        <p:spPr>
          <a:xfrm flipV="1">
            <a:off x="3344822" y="3996053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任意多边形 13"/>
          <p:cNvSpPr/>
          <p:nvPr>
            <p:custDataLst>
              <p:tags r:id="rId13"/>
            </p:custDataLst>
          </p:nvPr>
        </p:nvSpPr>
        <p:spPr>
          <a:xfrm flipH="1">
            <a:off x="7881272" y="4299641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9"/>
          <p:cNvSpPr/>
          <p:nvPr>
            <p:custDataLst>
              <p:tags r:id="rId14"/>
            </p:custDataLst>
          </p:nvPr>
        </p:nvSpPr>
        <p:spPr>
          <a:xfrm>
            <a:off x="3402306" y="4790651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保持皮肤清洁，防止皮肤破损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任意多边形 21"/>
          <p:cNvSpPr/>
          <p:nvPr>
            <p:custDataLst>
              <p:tags r:id="rId15"/>
            </p:custDataLst>
          </p:nvPr>
        </p:nvSpPr>
        <p:spPr>
          <a:xfrm flipV="1">
            <a:off x="3344822" y="4736759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任意多边形 22"/>
          <p:cNvSpPr/>
          <p:nvPr>
            <p:custDataLst>
              <p:tags r:id="rId16"/>
            </p:custDataLst>
          </p:nvPr>
        </p:nvSpPr>
        <p:spPr>
          <a:xfrm flipH="1">
            <a:off x="7881272" y="5040347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38"/>
          <p:cNvSpPr/>
          <p:nvPr>
            <p:custDataLst>
              <p:tags r:id="rId17"/>
            </p:custDataLst>
          </p:nvPr>
        </p:nvSpPr>
        <p:spPr>
          <a:xfrm>
            <a:off x="3402306" y="5531356"/>
            <a:ext cx="5386734" cy="395203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做好心理护理，减轻患儿焦虑和恐惧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任意多边形 40"/>
          <p:cNvSpPr/>
          <p:nvPr>
            <p:custDataLst>
              <p:tags r:id="rId18"/>
            </p:custDataLst>
          </p:nvPr>
        </p:nvSpPr>
        <p:spPr>
          <a:xfrm flipV="1">
            <a:off x="3344822" y="5477465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任意多边形 41"/>
          <p:cNvSpPr/>
          <p:nvPr>
            <p:custDataLst>
              <p:tags r:id="rId19"/>
            </p:custDataLst>
          </p:nvPr>
        </p:nvSpPr>
        <p:spPr>
          <a:xfrm flipH="1">
            <a:off x="7881272" y="5781053"/>
            <a:ext cx="963457" cy="181434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351905" y="4268400"/>
            <a:ext cx="4937760" cy="1823395"/>
          </a:xfrm>
        </p:spPr>
        <p:txBody>
          <a:bodyPr wrap="square">
            <a:normAutofit/>
          </a:bodyPr>
          <a:lstStyle/>
          <a:p>
            <a:r>
              <a:rPr lang="zh-CN" altLang="en-US"/>
              <a:t>消化道异物康复指导</a:t>
            </a:r>
            <a:endParaRPr lang="zh-CN" altLang="en-US"/>
          </a:p>
        </p:txBody>
      </p:sp>
      <p:sp>
        <p:nvSpPr>
          <p:cNvPr id="10495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351905" y="2963163"/>
            <a:ext cx="4937760" cy="1250373"/>
          </a:xfrm>
        </p:spPr>
        <p:txBody>
          <a:bodyPr wrap="square">
            <a:normAutofit/>
          </a:bodyPr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心理康复指导</a:t>
            </a:r>
            <a:endParaRPr lang="zh-CN" altLang="en-US"/>
          </a:p>
        </p:txBody>
      </p:sp>
      <p:sp>
        <p:nvSpPr>
          <p:cNvPr id="104956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同伴支持：让孩子与同龄伙伴交流，分享康复过程中的经验和感受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保持积极心态：鼓励孩子保持乐观，勇敢面对疾病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家长支持：家长要给予孩子充分的关爱和支持，帮助他们度过难关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心理辅导：如有需要，可以寻求专业心理辅导师的帮助，帮助孩子克服心理障碍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饮食调整与营养支持</a:t>
            </a:r>
            <a:endParaRPr lang="zh-CN" altLang="en-US"/>
          </a:p>
        </p:txBody>
      </p:sp>
      <p:sp>
        <p:nvSpPr>
          <p:cNvPr id="1049632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饮食安排：定时定量，少食多餐，避免过饱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2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饮食原则：清淡、易消化、高营养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0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食物选择：选择富含蛋白质、维生素、矿物质等营养素的食物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8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营养补充：根据病情需要，适当补充营养素，如维生素、矿物质等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运动康复指导</a:t>
            </a:r>
            <a:endParaRPr lang="zh-CN" altLang="en-US"/>
          </a:p>
        </p:txBody>
      </p:sp>
      <p:sp>
        <p:nvSpPr>
          <p:cNvPr id="1049702" name="矩形 15"/>
          <p:cNvSpPr/>
          <p:nvPr>
            <p:custDataLst>
              <p:tags r:id="rId2"/>
            </p:custDataLst>
          </p:nvPr>
        </p:nvSpPr>
        <p:spPr>
          <a:xfrm>
            <a:off x="2865350" y="184504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运动类型：根据儿童年龄和身体状况选择合适的运动，如散步、跑步、游泳等。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任意多边形 17"/>
          <p:cNvSpPr/>
          <p:nvPr>
            <p:custDataLst>
              <p:tags r:id="rId3"/>
            </p:custDataLst>
          </p:nvPr>
        </p:nvSpPr>
        <p:spPr>
          <a:xfrm flipV="1">
            <a:off x="2796401" y="177393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任意多边形 18"/>
          <p:cNvSpPr/>
          <p:nvPr>
            <p:custDataLst>
              <p:tags r:id="rId4"/>
            </p:custDataLst>
          </p:nvPr>
        </p:nvSpPr>
        <p:spPr>
          <a:xfrm flipH="1">
            <a:off x="8237650" y="2267354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27"/>
          <p:cNvSpPr/>
          <p:nvPr>
            <p:custDataLst>
              <p:tags r:id="rId5"/>
            </p:custDataLst>
          </p:nvPr>
        </p:nvSpPr>
        <p:spPr>
          <a:xfrm>
            <a:off x="2865350" y="300425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运动强度：根据儿童身体状况和医生建议，逐渐增加运动强度，避免过度疲劳。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任意多边形 29"/>
          <p:cNvSpPr/>
          <p:nvPr>
            <p:custDataLst>
              <p:tags r:id="rId6"/>
            </p:custDataLst>
          </p:nvPr>
        </p:nvSpPr>
        <p:spPr>
          <a:xfrm flipV="1">
            <a:off x="2796401" y="293314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任意多边形 30"/>
          <p:cNvSpPr/>
          <p:nvPr>
            <p:custDataLst>
              <p:tags r:id="rId7"/>
            </p:custDataLst>
          </p:nvPr>
        </p:nvSpPr>
        <p:spPr>
          <a:xfrm flipH="1">
            <a:off x="8237650" y="342656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5"/>
          <p:cNvSpPr/>
          <p:nvPr>
            <p:custDataLst>
              <p:tags r:id="rId8"/>
            </p:custDataLst>
          </p:nvPr>
        </p:nvSpPr>
        <p:spPr>
          <a:xfrm>
            <a:off x="2865350" y="4163460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运动时间：每次运动时间不宜过长，以30-60分钟为宜，每周至少进行3-5次运动。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任意多边形 7"/>
          <p:cNvSpPr/>
          <p:nvPr>
            <p:custDataLst>
              <p:tags r:id="rId9"/>
            </p:custDataLst>
          </p:nvPr>
        </p:nvSpPr>
        <p:spPr>
          <a:xfrm flipV="1">
            <a:off x="2796401" y="4092356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任意多边形 8"/>
          <p:cNvSpPr/>
          <p:nvPr>
            <p:custDataLst>
              <p:tags r:id="rId10"/>
            </p:custDataLst>
          </p:nvPr>
        </p:nvSpPr>
        <p:spPr>
          <a:xfrm flipH="1">
            <a:off x="8237650" y="458577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矩形 10"/>
          <p:cNvSpPr/>
          <p:nvPr>
            <p:custDataLst>
              <p:tags r:id="rId11"/>
            </p:custDataLst>
          </p:nvPr>
        </p:nvSpPr>
        <p:spPr>
          <a:xfrm>
            <a:off x="2865350" y="5322671"/>
            <a:ext cx="6461125" cy="56811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运动注意事项：运动前热身，运动后拉伸，避免受伤。同时，注意运动过程中的安全，避免儿童独自进行运动。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任意多边形 12"/>
          <p:cNvSpPr/>
          <p:nvPr>
            <p:custDataLst>
              <p:tags r:id="rId12"/>
            </p:custDataLst>
          </p:nvPr>
        </p:nvSpPr>
        <p:spPr>
          <a:xfrm flipV="1">
            <a:off x="2796401" y="5251567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任意多边形 13"/>
          <p:cNvSpPr/>
          <p:nvPr>
            <p:custDataLst>
              <p:tags r:id="rId13"/>
            </p:custDataLst>
          </p:nvPr>
        </p:nvSpPr>
        <p:spPr>
          <a:xfrm flipH="1">
            <a:off x="8237650" y="5744985"/>
            <a:ext cx="1155619" cy="21762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https://d.book118.com/098112034135006025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 A CLICK TO UNLIMITED POSSIBILITIES"/>
  <p:tag name="KSO_WM_UNIT_TYPE" val="b"/>
  <p:tag name="KSO_WM_UNIT_VALUE" val="8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14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b254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_INDEX" val="-1"/>
  <p:tag name="KSO_WM_UNIT_PRESET_TEXT_LEN" val="0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4.61826771653534,&quot;width&quot;:780.1926771653543}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6*l_h_i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0"/>
  <p:tag name="KSO_WM_UNIT_DIAGRAM_ISNUMVISUAL" val="0"/>
  <p:tag name="KSO_WM_UNIT_DIAGRAM_ISREFERUNIT" val="0"/>
  <p:tag name="KSO_WM_UNIT_HIGHLIGHT" val="0"/>
  <p:tag name="KSO_WM_UNIT_ID" val="custom202314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6"/>
  <p:tag name="KSO_WM_UNIT_COMPATIBLE" val="1"/>
  <p:tag name="KSO_WM_UNIT_DIAGRAM_ISNUMVISUAL" val="0"/>
  <p:tag name="KSO_WM_UNIT_DIAGRAM_ISREFERUNIT" val="0"/>
  <p:tag name="KSO_WM_UNIT_HIGHLIGHT" val="0"/>
  <p:tag name="KSO_WM_UNIT_ID" val="custom20231416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2.xml><?xml version="1.0" encoding="utf-8"?>
<p:tagLst xmlns:p="http://schemas.openxmlformats.org/presentationml/2006/main">
  <p:tag name="KSO_WM_BEAUTIFY_FLAG" val="#wm#"/>
  <p:tag name="KSO_WM_SLIDE_ID" val="custom202314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6"/>
  <p:tag name="KSO_WM_TEMPLATE_MASTER_TYPE" val="0"/>
  <p:tag name="KSO_WM_TEMPLATE_SUBCATEGORY" val="2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8">
      <a:dk1>
        <a:sysClr val="windowText" lastClr="000000"/>
      </a:dk1>
      <a:lt1>
        <a:sysClr val="window" lastClr="FFFFFF"/>
      </a:lt1>
      <a:dk2>
        <a:srgbClr val="242934"/>
      </a:dk2>
      <a:lt2>
        <a:srgbClr val="EEEDF9"/>
      </a:lt2>
      <a:accent1>
        <a:srgbClr val="FFB254"/>
      </a:accent1>
      <a:accent2>
        <a:srgbClr val="4872BF"/>
      </a:accent2>
      <a:accent3>
        <a:srgbClr val="2EC1D6"/>
      </a:accent3>
      <a:accent4>
        <a:srgbClr val="48BF9C"/>
      </a:accent4>
      <a:accent5>
        <a:srgbClr val="FF8514"/>
      </a:accent5>
      <a:accent6>
        <a:srgbClr val="958AD6"/>
      </a:accent6>
      <a:hlink>
        <a:srgbClr val="658BD5"/>
      </a:hlink>
      <a:folHlink>
        <a:srgbClr val="A16AA5"/>
      </a:folHlink>
    </a:clrScheme>
    <a:fontScheme name="自定义 78">
      <a:majorFont>
        <a:latin typeface="MiSans Demibold"/>
        <a:ea typeface="MiSans Demi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Demibold</vt:lpstr>
      <vt:lpstr>MiSans</vt:lpstr>
      <vt:lpstr>Mistral</vt:lpstr>
      <vt:lpstr>Wingdings</vt:lpstr>
      <vt:lpstr>微软雅黑</vt:lpstr>
      <vt:lpstr>Office Theme</vt:lpstr>
      <vt:lpstr>儿童消化道异物护理与康复指导手册</vt:lpstr>
      <vt:lpstr>目录</vt:lpstr>
      <vt:lpstr>添加章节标题</vt:lpstr>
      <vt:lpstr>消化道异物概述</vt:lpstr>
      <vt:lpstr>消化道异物定义</vt:lpstr>
      <vt:lpstr>消化道异物分类</vt:lpstr>
      <vt:lpstr>消化道异物常见原因</vt:lpstr>
      <vt:lpstr>消化道异物对儿童的影响</vt:lpstr>
      <vt:lpstr>消化道异物护理</vt:lpstr>
      <vt:lpstr>家庭护理要点</vt:lpstr>
      <vt:lpstr>紧急处理措施</vt:lpstr>
      <vt:lpstr>就医指征</vt:lpstr>
      <vt:lpstr>住院期间的护理</vt:lpstr>
      <vt:lpstr>消化道异物康复指导</vt:lpstr>
      <vt:lpstr>心理康复指导</vt:lpstr>
      <vt:lpstr>饮食调整与营养支持</vt:lpstr>
      <vt:lpstr>运动康复指导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2024-09-02T17:56:47.547</cp:lastPrinted>
  <dcterms:created xsi:type="dcterms:W3CDTF">2024-09-02T09:56:47Z</dcterms:created>
  <dcterms:modified xsi:type="dcterms:W3CDTF">2024-09-02T09:56:53Z</dcterms:modified>
</cp:coreProperties>
</file>