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ALUUK+OHKSRM+ArialMT"/>
      <p:regular r:id="rId16"/>
    </p:embeddedFont>
    <p:embeddedFont>
      <p:font typeface="GPVKMQ+MS-UIGothic"/>
      <p:regular r:id="rId17"/>
    </p:embeddedFont>
    <p:embeddedFont>
      <p:font typeface="LUHSDS+JHOAUV+MicrosoftYaHei"/>
      <p:regular r:id="rId18"/>
    </p:embeddedFont>
    <p:embeddedFont>
      <p:font typeface="KTLCWH+GFROAR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03253-8D6D-4D2F-A2B8-B66547DB3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EECB0-156C-4126-B8A4-73F541E8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6E64A-9290-4DD9-AB22-D0ABC5D4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63E23-122B-478E-A953-C8837E25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B39B8-54FA-4D14-AD72-F67EBA72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FDE54-B0B5-48D2-ACEE-1402839F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79FEB-58E9-4616-A3B3-00D71958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4AAC9-BFAF-4C5B-ADA7-624C45422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343C0-003C-4FB1-BDD1-F1268DA9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99F79-9643-4311-A90A-DC2753A18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9C677-09E0-4CDA-83F5-62201D06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402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103310"/>
            <a:ext cx="3099852" cy="19953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RALUUK+OHKSRM+ArialMT"/>
                <a:cs typeface="RALUUK+OHKSR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薪酬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调查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数据概述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RALUUK+OHKSRM+ArialMT"/>
                <a:cs typeface="RALUUK+OHKSR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薪酬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调查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数据分析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RALUUK+OHKSRM+ArialMT"/>
                <a:cs typeface="RALUUK+OHKSR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薪酬策略的制定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GPVKMQ+MS-UIGothic"/>
                <a:cs typeface="GPVKMQ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920680"/>
            <a:ext cx="3738822" cy="13892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RALUUK+OHKSRM+ArialMT"/>
                <a:cs typeface="RALUUK+OHKSR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薪酬策略的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施与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整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RALUUK+OHKSRM+ArialMT"/>
                <a:cs typeface="RALUUK+OHKSR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薪酬策略的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2C3F55"/>
                </a:solidFill>
                <a:latin typeface="GPVKMQ+MS-UIGothic"/>
                <a:cs typeface="GPVKMQ+MS-UIGothic"/>
              </a:rPr>
              <a:t>估与改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GPVKMQ+MS-UIGothic"/>
                <a:cs typeface="GPVKMQ+MS-UIGothic"/>
              </a:rPr>
              <a:t>薪酬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调查</a:t>
            </a:r>
            <a:r>
              <a:rPr sz="3800" spc="25">
                <a:solidFill>
                  <a:srgbClr val="2C3F55"/>
                </a:solidFill>
                <a:latin typeface="GPVKMQ+MS-UIGothic"/>
                <a:cs typeface="GPVKMQ+MS-UIGothic"/>
              </a:rPr>
              <a:t>数据概述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薪酬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数据的定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GPVKMQ+MS-UIGothic"/>
                <a:cs typeface="GPVKMQ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1106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薪酬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数据是指通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收集、整理、分析市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上的薪酬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信息，以了解和掌握不同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位、不同行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、不同公司的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薪酬水平、薪酬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3C35"/>
                </a:solidFill>
                <a:latin typeface="GPVKMQ+MS-UIGothic"/>
                <a:cs typeface="GPVKMQ+MS-UIGothic"/>
              </a:rPr>
              <a:t>构、薪酬构成等方面的数据。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01627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495538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薪酬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数据是制定薪酬策略的重要依据，可以帮助企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了解市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行情，掌握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手的薪酬状况，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制定更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加合理、有效的薪酬策略提供数据支持。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薪酬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数据的来源与收集方法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PVKMQ+MS-UIGothic"/>
                <a:cs typeface="GPVKMQ+MS-UIGothic"/>
              </a:rPr>
              <a:t>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薪酬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数据的来源主要包括公开信息、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机构、企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内部数据等。公开信息包括政府部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门发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布的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8240" y="2435712"/>
            <a:ext cx="844431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业协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布的薪酬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告等；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机构如市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研究公司、咨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公司等会提供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专门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的薪酬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；企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内部数据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过员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意度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工流失率分析等途径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PVKMQ+MS-UIGothic"/>
                <a:cs typeface="GPVKMQ+MS-UIGothic"/>
              </a:rPr>
              <a:t>收集方法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0800" y="4675358"/>
            <a:ext cx="860759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薪酬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数据的收集方法包括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、在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搜索等。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纸质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形式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行，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访谈则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特定人群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行深入了解，在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搜索可以通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搜索引擎或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网站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GPVKMQ+MS-UIGothic"/>
                <a:cs typeface="GPVKMQ+MS-UIGothic"/>
              </a:rPr>
              <a:t>取相关信息。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薪酬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数据的分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PVKMQ+MS-UIGothic"/>
                <a:cs typeface="GPVKMQ+MS-UIGothic"/>
              </a:rPr>
              <a:t>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8870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薪酬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数据可以根据不同的分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类标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行划分，如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位等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、行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业领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域、地区范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等。根据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位等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可以分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层员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工、中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管理人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、高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管理人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等；根据行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业领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域可以分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务业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、金融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等；根据地区范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可以分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国内不同地区、不同国家等。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8314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PVKMQ+MS-UIGothic"/>
                <a:cs typeface="GPVKMQ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4320913"/>
            <a:ext cx="86894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薪酬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数据具有以下特点：一是数据量大且复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经过筛选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和整理才能使用；二是数据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更新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快，需要定期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行更新和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；三是数据具有一定的局限性，因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不同企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、不同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的薪酬水平可能存在差异，所以需要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PVKMQ+MS-UIGothic"/>
                <a:cs typeface="GPVKMQ+MS-UIGothic"/>
              </a:rPr>
              <a:t>行分析和判断。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GPVKMQ+MS-UIGothic"/>
                <a:cs typeface="GPVKMQ+MS-UIGothic"/>
              </a:rPr>
              <a:t>薪酬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调查</a:t>
            </a:r>
            <a:r>
              <a:rPr sz="3800" spc="25">
                <a:solidFill>
                  <a:srgbClr val="2C3F55"/>
                </a:solidFill>
                <a:latin typeface="GPVKMQ+MS-UIGothic"/>
                <a:cs typeface="GPVKMQ+MS-UIGothic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薪酬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数据的整理与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数据收集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LUHSDS+JHOAUV+MicrosoftYaHei"/>
                <a:cs typeface="LUHSDS+JHOAUV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过问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、公开数据等多种方式收集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2262878"/>
            <a:ext cx="1174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薪酬数据。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1919" y="318760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数据清洗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LUHSDS+JHOAUV+MicrosoftYaHei"/>
                <a:cs typeface="LUHSDS+JHOAUV+MicrosoftYaHei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36725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收集到的数据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行清洗和整理，去除异常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数据。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91919" y="498401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数据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统计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LUHSDS+JHOAUV+MicrosoftYaHei"/>
                <a:cs typeface="LUHSDS+JHOAUV+MicrosoftYaHei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391919" y="540803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整理后的数据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和分析，包括平均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中位数、众数、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准差等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薪酬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数据的比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较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趋势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横向比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HSDS+JHOAUV+MicrosoftYaHei"/>
                <a:cs typeface="LUHSDS+JHOAUV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将不同行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、不同企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模、不同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位的薪酬数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，了解不同群体之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的薪酬差异。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纵</a:t>
            </a: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向比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HSDS+JHOAUV+MicrosoftYaHei"/>
                <a:cs typeface="LUHSDS+JHOAUV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将不同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点的薪酬数据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，了解薪酬水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化。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趋势</a:t>
            </a:r>
            <a:r>
              <a:rPr sz="2000" spc="25">
                <a:solidFill>
                  <a:srgbClr val="00A5B2"/>
                </a:solidFill>
                <a:latin typeface="GPVKMQ+MS-UIGothic"/>
                <a:cs typeface="GPVKMQ+MS-UIGothic"/>
              </a:rPr>
              <a:t>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HSDS+JHOAUV+MicrosoftYaHei"/>
                <a:cs typeface="LUHSDS+JHOAUV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薪酬数据的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察和分析，了解薪酬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GPVKMQ+MS-UIGothic"/>
                <a:cs typeface="GPVKM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薪酬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00A5B2"/>
                </a:solidFill>
                <a:latin typeface="GPVKMQ+MS-UIGothic"/>
                <a:cs typeface="GPVKMQ+MS-UIGothic"/>
              </a:rPr>
              <a:t>数据的差异与影响因素分析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PVKMQ+MS-UIGothic"/>
                <a:cs typeface="GPVKMQ+MS-UIGothic"/>
              </a:rPr>
              <a:t>薪酬差异分析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PVKMQ+MS-UIGothic"/>
                <a:cs typeface="GPVKMQ+MS-UIGothic"/>
              </a:rPr>
              <a:t>薪酬策略制定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根据薪酬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数据分析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果，制定合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理的薪酬策略，包括薪酬水平、薪酬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构、薪酬增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等方面的策略。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分析不同群体之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薪酬差异的原因，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位、能力、市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供需等因素。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PVKMQ+MS-UIGothic"/>
                <a:cs typeface="GPVKMQ+MS-UIGothic"/>
              </a:rPr>
              <a:t>影响因素分析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分析影响薪酬水平的因素，包括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展水平、行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特点、地区差异、企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FFFDFD"/>
                </a:solidFill>
                <a:latin typeface="GPVKMQ+MS-UIGothic"/>
                <a:cs typeface="GPVKMQ+MS-UIGothic"/>
              </a:rPr>
              <a:t>模等。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GPVKMQ+MS-UIGothic"/>
                <a:cs typeface="GPVKMQ+MS-UIGothic"/>
              </a:rPr>
              <a:t>薪酬策略的制定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https://d.book118.com/098114022074006030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RALUUK+OHKSRM+ArialMT</vt:lpstr>
      <vt:lpstr>Times New Roman</vt:lpstr>
      <vt:lpstr>GPVKMQ+MS-UIGothic</vt:lpstr>
      <vt:lpstr>SimSun</vt:lpstr>
      <vt:lpstr>LUHSDS+JHOAUV+MicrosoftYaHei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2024-09-07T02:41:24.891</cp:lastPrinted>
  <dcterms:created xsi:type="dcterms:W3CDTF">2024-09-06T18:41:24Z</dcterms:created>
  <dcterms:modified xsi:type="dcterms:W3CDTF">2024-09-06T18:41:26Z</dcterms:modified>
</cp:coreProperties>
</file>