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40420-D673-4434-A978-4BC7A5660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5AF44-42B1-4AFC-9BB0-F903AAFEF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3B0BB-D73B-4421-910D-8C23B7647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FA00B-5253-430D-8198-1C6B5EA9C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91C877-96CC-4ED2-9A9D-EBD66C96C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35F830-3007-4931-B066-A8A33E82D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62D0CF-9DE9-4279-82F5-ADB84EA34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C53A4F-FEC0-44EB-B7DA-99823C1BD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A964E-D6C5-43C2-AE32-82FBF7A79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63A04-5362-429F-A0D7-2D97DE163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C9E91-ECDE-4F9B-A35B-9B49D6656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C90A70F-0FB0-4B06-A329-5A9C0897EF2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C90A70F-0FB0-4B06-A329-5A9C0897EF2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C90A70F-0FB0-4B06-A329-5A9C0897EF2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C90A70F-0FB0-4B06-A329-5A9C0897EF2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C90A70F-0FB0-4B06-A329-5A9C0897EF2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C90A70F-0FB0-4B06-A329-5A9C0897EF2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C90A70F-0FB0-4B06-A329-5A9C0897EF2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C90A70F-0FB0-4B06-A329-5A9C0897EF2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C90A70F-0FB0-4B06-A329-5A9C0897EF2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C90A70F-0FB0-4B06-A329-5A9C0897EF2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C90A70F-0FB0-4B06-A329-5A9C0897EF25}" type="slidenum">
              <a:rPr lang="zh-CN" altLang="en-US" sz="1400"/>
              <a:t>‹#›</a:t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1026" name="标题 1025" title=""/>
          <p:cNvSpPr>
            <a:spLocks noGrp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 algn="r"/>
            <a:fld id="{2C90A70F-0FB0-4B06-A329-5A9C0897EF25}" type="slidenum">
              <a:rPr lang="zh-CN" altLang="en-US" sz="1400"/>
              <a:t>‹#›</a:t>
            </a:fld>
            <a:endParaRPr lang="zh-CN" altLang="en-US" sz="1400"/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 baseline="0">
          <a:solidFill>
            <a:schemeClr val="tx2"/>
          </a:solidFill>
          <a:latin typeface="Arial" pitchFamily="34" charset="0"/>
          <a:ea typeface="宋体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2111307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049" name="标题 1" title=""/>
          <p:cNvSpPr>
            <a:spLocks noGrp="1"/>
          </p:cNvSpPr>
          <p:nvPr>
            <p:ph type="title"/>
          </p:nvPr>
        </p:nvSpPr>
        <p:spPr>
          <a:xfrm>
            <a:off x="339725" y="274638"/>
            <a:ext cx="8474075" cy="199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2400"/>
              <a:t> </a:t>
            </a:r>
            <a:r>
              <a:rPr lang="en-US" altLang="zh-CN" sz="2400"/>
              <a:t>1.</a:t>
            </a:r>
            <a:r>
              <a:rPr lang="zh-CN" altLang="en-US" sz="2400"/>
              <a:t>新质生产力有别于传统生产力， 是以科技创新为主的生产力， 是摆脱传统增长路 径、符合高质量发展要求的新型生产力。绿色发展是高质量发展的底色， 为加快形成新质生产力提供了重要赛道。</a:t>
            </a:r>
            <a:br>
              <a:rPr lang="zh-CN" altLang="en-US" sz="2400"/>
            </a:br>
            <a:br>
              <a:rPr lang="zh-CN" altLang="en-US" sz="2400"/>
            </a:br>
            <a:r>
              <a:rPr lang="zh-CN" altLang="en-US" sz="2400"/>
              <a:t>S市经济社会全面绿色转型、培育新质生产力“路径图”</a:t>
            </a:r>
            <a:endParaRPr lang="zh-CN" altLang="en-US" sz="2400"/>
          </a:p>
        </p:txBody>
      </p:sp>
      <p:sp>
        <p:nvSpPr>
          <p:cNvPr id="2050" name="内容占位符 2" title=""/>
          <p:cNvSpPr>
            <a:spLocks noGrp="1"/>
          </p:cNvSpPr>
          <p:nvPr>
            <p:ph idx="1"/>
          </p:nvPr>
        </p:nvSpPr>
        <p:spPr>
          <a:xfrm>
            <a:off x="1011238" y="1600200"/>
            <a:ext cx="7675562" cy="34766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2400"/>
          </a:p>
          <a:p>
            <a:pPr lvl="0"/>
            <a:r>
              <a:rPr lang="zh-CN" altLang="en-US"/>
              <a:t> </a:t>
            </a:r>
            <a:endParaRPr lang="zh-CN" altLang="en-US"/>
          </a:p>
        </p:txBody>
      </p:sp>
      <p:pic>
        <p:nvPicPr>
          <p:cNvPr id="2051" name="图片 3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325" y="2792413"/>
            <a:ext cx="7610475" cy="27416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052" name="文本框 4" title=""/>
          <p:cNvSpPr txBox="1"/>
          <p:nvPr/>
        </p:nvSpPr>
        <p:spPr>
          <a:xfrm>
            <a:off x="444500" y="6092825"/>
            <a:ext cx="8407400" cy="23066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</a:lstStyle>
          <a:p>
            <a:pPr lvl="0"/>
            <a:r>
              <a:rPr lang="zh-CN" altLang="en-US" sz="2400"/>
              <a:t>运用《经济与社会》的知识，谈谈S市经济社会全面绿色转型对加快形成新质生产力的作用。(8分)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3073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3074" name="内容占位符 2" title=""/>
          <p:cNvSpPr>
            <a:spLocks noGrp="1"/>
          </p:cNvSpPr>
          <p:nvPr>
            <p:ph idx="1"/>
          </p:nvPr>
        </p:nvSpPr>
        <p:spPr>
          <a:xfrm>
            <a:off x="-49212" y="484188"/>
            <a:ext cx="9031287" cy="60991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/>
              <a:t>S市坚持绿是高质量发展的底色，催生绿色职业，不断培养新型人才，为新 质生产力的发展提供人才支持;(2分)引导资金活水流向绿色经济，为绿色发展提供金融服务，为新质生产万的培有提供资金保障:(2分)完善现代市场体系，激发 市场主体活力，为新质生产力提供制度和机制支撑;(2分)深化科技创新，引领战 略性新兴产业和未来产业发展，夯实新质生产力的产业基础;(2分)降低能耗，推进高质量发展，使新质生产力由可能变成现实。(2分)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4097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4098" name="内容占位符 2" title=""/>
          <p:cNvSpPr>
            <a:spLocks noGrp="1"/>
          </p:cNvSpPr>
          <p:nvPr>
            <p:ph idx="1"/>
          </p:nvPr>
        </p:nvSpPr>
        <p:spPr>
          <a:xfrm>
            <a:off x="23813" y="330200"/>
            <a:ext cx="8870950" cy="6321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/>
              <a:t>2.</a:t>
            </a:r>
            <a:r>
              <a:rPr lang="zh-CN" altLang="en-US" sz="2400"/>
              <a:t> J县是林业大县，县城经济发展一度靠林业经济独撑。国家实施天然林保护工程后，该县财政和林农收入锐减，被迫开启转型之路。最终，该县选择了一条以林养林的路子，形成林药、林果、林禽等“林+N”经济模式，促进“木头财政”向生态经济转变，让传统产业重焕生机。该县出台《关于鹅全产业链高质量发展的实施意见》等政策，发挥养鹅传统优势，以“鹅”为链，促进企业集聚、产业集群。通过招商引资，引进知名羽毛球生产企业，投建羽毛球产业园；通过订单农业、入股分红等方式，将小农户融入鹅产业链，为羽毛球企业提供原料，带动鹅产业迅速扩大；同时，以羽毛球比赛为牵引，积极打造集农文旅康为一体的精品旅游线路，向着“康养之都运动之城”目标进发。从林木重生到鹅毛轻舞，该县走出了一条高质量发展之路。</a:t>
            </a:r>
            <a:endParaRPr lang="zh-CN" altLang="en-US" sz="2400"/>
          </a:p>
          <a:p>
            <a:pPr lvl="0"/>
            <a:endParaRPr lang="zh-CN" altLang="en-US" sz="2400"/>
          </a:p>
          <a:p>
            <a:pPr lvl="0"/>
            <a:r>
              <a:rPr lang="zh-CN" altLang="en-US" sz="2400"/>
              <a:t>    结合材料，运用《经济与社会》知识，分析该县是如何实现产业转型发展的。</a:t>
            </a:r>
            <a:endParaRPr lang="zh-CN" altLang="en-US" sz="2400"/>
          </a:p>
          <a:p>
            <a:pPr lvl="0"/>
            <a:endParaRPr lang="zh-CN" altLang="en-US" sz="2400"/>
          </a:p>
          <a:p>
            <a:pPr lvl="0"/>
            <a:r>
              <a:rPr lang="zh-CN" altLang="en-US" sz="2400"/>
              <a:t> 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5121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5122" name="内容占位符 2" title=""/>
          <p:cNvSpPr>
            <a:spLocks noGrp="1"/>
          </p:cNvSpPr>
          <p:nvPr>
            <p:ph idx="1"/>
          </p:nvPr>
        </p:nvSpPr>
        <p:spPr>
          <a:xfrm>
            <a:off x="184150" y="331788"/>
            <a:ext cx="8774113" cy="57943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/>
              <a:t>贯彻新发展理念，（2分，回答“创新理念”“绿色理念”也可）利用资源禀赋，开展产业化经营，（1分，“资源禀赋”“产业化经营”答出1个即给1分）推进传统产业升级；（1分）坚持有效市场与有为政府相结合（或充分发挥市场的决定作用，更好发挥政府作用），（2分，若回答“政府科学宏观调控，制定产业政策”，可替代“有为政府”“发挥政府作用”）完善产业链供应链，（1分）做强传统优势产业；（1分）推动产业融合，调整优化产业结构，（2分，“产业融合”“优化结构”答出1个即给2分）实现产业转型发展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6145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6146" name="内容占位符 2" title=""/>
          <p:cNvSpPr>
            <a:spLocks noGrp="1"/>
          </p:cNvSpPr>
          <p:nvPr>
            <p:ph idx="1"/>
          </p:nvPr>
        </p:nvSpPr>
        <p:spPr>
          <a:xfrm>
            <a:off x="138113" y="207963"/>
            <a:ext cx="8878887" cy="6464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400"/>
              <a:t>3.</a:t>
            </a:r>
            <a:r>
              <a:rPr lang="zh-CN" altLang="en-US" sz="2400"/>
              <a:t> 共同富裕是人民群众的共同期盼，先行示范则是浙江探索“共富路”的使命所在。20年来，浙江持之以恒、锲而不舍地深化时任浙江省委书记习近平同志作出的“千村示范、万村整治”战略决策，经验丰富、成效显著、影响深远。例如，实施“山海协作工程”，加大对欠发达地区的帮扶力度，加速科技、资金、人才资源要素流向农村；通过村集体闲置场地出租，采用村集体参股、企业分成合作、农户分红等方式，引导企业把产业增值环节更多留在农村、增值收益更多留给农民；对参加基本医疗保险，且一个医疗年度内自付医疗费用2万元以上，家庭人均收入在低边标准3倍以内的相对困难人员予以救助，填补防贫领域空白……</a:t>
            </a:r>
            <a:endParaRPr lang="zh-CN" altLang="en-US" sz="2400"/>
          </a:p>
          <a:p>
            <a:pPr lvl="0"/>
            <a:r>
              <a:rPr lang="zh-CN" altLang="en-US" sz="2400"/>
              <a:t>2023年9月20日至21日，习近平总书记考察浙江时，对浙江高质量发展建设共同富裕示范区作出了肯定运用</a:t>
            </a:r>
            <a:endParaRPr lang="zh-CN" altLang="en-US" sz="2400"/>
          </a:p>
          <a:p>
            <a:pPr lvl="0"/>
            <a:r>
              <a:rPr lang="zh-CN" altLang="en-US" sz="2400"/>
              <a:t>《经济与社会》的知识，总结浙江在探索“共富路”过程中的经验。（7分）</a:t>
            </a:r>
            <a:endParaRPr lang="zh-CN" altLang="en-US" sz="2400"/>
          </a:p>
          <a:p>
            <a:pPr lvl="0"/>
            <a:endParaRPr lang="zh-CN" altLang="en-US" sz="2400"/>
          </a:p>
          <a:p>
            <a:pPr lvl="0"/>
            <a:r>
              <a:rPr lang="zh-CN" altLang="en-US" sz="2400"/>
              <a:t> </a:t>
            </a:r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69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7170" name="内容占位符 2" title=""/>
          <p:cNvSpPr>
            <a:spLocks noGrp="1"/>
          </p:cNvSpPr>
          <p:nvPr>
            <p:ph idx="1"/>
          </p:nvPr>
        </p:nvSpPr>
        <p:spPr>
          <a:xfrm>
            <a:off x="412750" y="484188"/>
            <a:ext cx="8274050" cy="5641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/>
              <a:t>①贯彻协调发展理念,通过科学的宏观调控,促使要素资源流向农村、欠发达地区,缩小区域差距和城乡差距;(3分)②完善农村基本经营制度，发展新型农村集体经济，发展新型农业经营主体和农业社会化服务,全力化解三农问题;(2分)③坚持以人民为中心,完善社会保障制度,推动建立覆盖全民、统筹城乡的社会保障体系,保障群众基本生活(2分)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3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8194" name="内容占位符 2" title=""/>
          <p:cNvSpPr>
            <a:spLocks noGrp="1"/>
          </p:cNvSpPr>
          <p:nvPr>
            <p:ph idx="1"/>
          </p:nvPr>
        </p:nvSpPr>
        <p:spPr>
          <a:xfrm>
            <a:off x="63500" y="215900"/>
            <a:ext cx="8966200" cy="6289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/>
              <a:t>4.</a:t>
            </a:r>
            <a:r>
              <a:rPr lang="zh-CN" altLang="en-US"/>
              <a:t> 我国数字技术驱动新消费规模持续扩大，但同时数字消费也面临着发展堵点：数字消费的“硬科技”含量不足，数字化基础设施尚不完善；企业数字化水平存在差异，中小企业数字化基础薄弱；市场监管有待进一步优化，数据滥用、虚假宣传、不公平格式条款、消费纠纷等问题仍然存在。为进一步发挥数字消费在恢复和扩大消费方面的重要作用，需进一步扑通数字消费的堵点，促进数字消费市场高质量发展。运用《经济与社会》知识，阐述我国应如何打通数字消费发展堵点，促进数字消费市场高质量发展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9218" name="内容占位符 2" title=""/>
          <p:cNvSpPr>
            <a:spLocks noGrp="1"/>
          </p:cNvSpPr>
          <p:nvPr>
            <p:ph idx="1"/>
          </p:nvPr>
        </p:nvSpPr>
        <p:spPr>
          <a:xfrm>
            <a:off x="95250" y="835025"/>
            <a:ext cx="8891588" cy="5330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/>
              <a:t>①坚持创新发展，加大数字前沿领域的自主研发力度，完善数字化基础设施建设，为数字消费发展提质增效。②推进数字消费基础建设普惠均衡发展，推动产业数据化发展，促进数字技术和实体经济深度融合，激发企业发展活力。③政府积极履行市场监管职能，完善数字消费监管与治理，优化数字消费市场环境。 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1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10242" name="内容占位符 2" title=""/>
          <p:cNvSpPr>
            <a:spLocks noGrp="1"/>
          </p:cNvSpPr>
          <p:nvPr>
            <p:ph idx="1"/>
          </p:nvPr>
        </p:nvSpPr>
        <p:spPr>
          <a:xfrm>
            <a:off x="142875" y="125413"/>
            <a:ext cx="8705850" cy="66675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en-US" altLang="zh-CN" sz="2000"/>
              <a:t>5.</a:t>
            </a:r>
            <a:r>
              <a:rPr lang="zh-CN" altLang="en-US" sz="2000"/>
              <a:t>2023年9月，习近平总书记在黑龙江考察时强调：“整合科技创新资源，引领发展战略性新兴产业和未来产业，加快形成新质生产力。”广东深圳市深入贯彻落实习近平总书记重要讲话精神，积极培育战略性新兴产业和未来产业，加快形成新质生产力。</a:t>
            </a:r>
            <a:endParaRPr lang="zh-CN" altLang="en-US" sz="2000"/>
          </a:p>
          <a:p>
            <a:pPr lvl="0"/>
            <a:r>
              <a:rPr lang="zh-CN" altLang="en-US" sz="2000"/>
              <a:t>深圳牵住科技创新“牛鼻子”，着力提升基础研究策源能力，坚持不低于30%的市级科技研发资金投向基础研究和应用基础研究。目前，深圳各级各类创新载体达3600多家。</a:t>
            </a:r>
            <a:endParaRPr lang="zh-CN" altLang="en-US" sz="2000"/>
          </a:p>
          <a:p>
            <a:pPr lvl="0"/>
            <a:r>
              <a:rPr lang="zh-CN" altLang="en-US" sz="2000"/>
              <a:t>深圳聚焦企业“想做而做不了”的攻关任务，大力支持企业与高校、科研院所、产业链上下游深度合作，组建体系化、任务型创新联合体，加快在关键技术方面突破难题。</a:t>
            </a:r>
            <a:endParaRPr lang="zh-CN" altLang="en-US" sz="2000"/>
          </a:p>
          <a:p>
            <a:pPr lvl="0"/>
            <a:r>
              <a:rPr lang="zh-CN" altLang="en-US" sz="2000"/>
              <a:t>新质生产力加快形成、战略性新兴产业快速发展的背后，是“工业立市”“制造业当家”的久久为功。深圳以先进制造业中心为引领，将培育新产业作为加快形成新质生产力的主阵地，打造战略性新兴产业集群和未来产业集群。</a:t>
            </a:r>
            <a:endParaRPr lang="zh-CN" altLang="en-US" sz="2000"/>
          </a:p>
          <a:p>
            <a:pPr lvl="0"/>
            <a:r>
              <a:rPr lang="zh-CN" altLang="en-US" sz="2000"/>
              <a:t>2023年深圳全社会研发投1880.5亿元，增长11.8%；企业研发投入占全社会研发投入比重达94.9%，居全国第一。同时，提高素质劳动力队伍建设迈上新台阶，深圳出台了促进人才高质量发展政策，574名学者入选全球前2%顶尖科学家榜单。</a:t>
            </a:r>
            <a:endParaRPr lang="zh-CN" altLang="en-US" sz="2000"/>
          </a:p>
          <a:p>
            <a:pPr lvl="0"/>
            <a:r>
              <a:rPr lang="zh-CN" altLang="en-US" sz="2000"/>
              <a:t>结合材料，运用《经济与社会》相关知识说明深圳市是如何加快形成新质生产力的。</a:t>
            </a:r>
            <a:endParaRPr lang="zh-CN" altLang="en-US" sz="2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5" name="标题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kern="1200" baseline="0">
                <a:solidFill>
                  <a:schemeClr val="tx2"/>
                </a:solidFill>
                <a:latin typeface="Arial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endParaRPr lang="zh-CN" altLang="en-US"/>
          </a:p>
        </p:txBody>
      </p:sp>
      <p:sp>
        <p:nvSpPr>
          <p:cNvPr id="11266" name="内容占位符 2" title=""/>
          <p:cNvSpPr>
            <a:spLocks noGrp="1"/>
          </p:cNvSpPr>
          <p:nvPr>
            <p:ph idx="1"/>
          </p:nvPr>
        </p:nvSpPr>
        <p:spPr>
          <a:xfrm>
            <a:off x="242888" y="496888"/>
            <a:ext cx="8743950" cy="60023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32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zh-CN" altLang="en-US"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lang="zh-CN" altLang="en-US"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/>
              <a:t>①贯彻创新发展理念，坚持科技创新赋能，着力提升基础研究策源能力，以科技自强自立支撑新质生产力的形成。 ②充分发挥企业作为科技创新的主体作用，整合创新资源，组建体系化、任务型创新联合体，加快形成新质生产力。③以先进制造业中心为引领，培育新业态新模式，在打造战略性新兴产业集群和未来产业集群中形成新质生产力。 ④企业加大研发投入，注重人才培养，提高素质劳动力队伍建设，为新质生产力的发展提供有力的人才保障。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https://d.book118.com/098121113074006044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宋体</vt:lpstr>
      <vt:lpstr>Office Theme</vt:lpstr>
      <vt:lpstr> 1.新质生产力有别于传统生产力， 是以科技创新为主的生产力， 是摆脱传统增长路 径、符合高质量发展要求的新型生产力。绿色发展是高质量发展的底色， 为加快形成新质生产力提供了重要赛道。S市经济社会全面绿色转型、培育新质生产力“路径图”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2024-09-24T18:43:06.743</cp:lastPrinted>
  <dcterms:created xsi:type="dcterms:W3CDTF">2024-09-24T10:43:06Z</dcterms:created>
  <dcterms:modified xsi:type="dcterms:W3CDTF">2024-09-24T10:43:07Z</dcterms:modified>
</cp:coreProperties>
</file>