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33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C67B3E-89DE-472E-9915-D3CDB3BA2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6487BF-4A67-4869-ACDC-0A8DB23F3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149A0C-B99F-4A0C-926E-D015555CF1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944DBA-CA2A-4632-AF01-1059282A51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5AA52F-3631-4709-9460-A256D4F411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DD73B1-9C87-4EBB-8B82-A6985679BE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FD02BB-3696-44C6-BEEF-7D1957E088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D1D3A9-6BC1-4927-95A2-CE8D06E1E8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964274-9C86-4390-9A53-00E7BFCC05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AE617B-2F39-4E0D-80F0-70891F589D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0FFB59-C2F9-4423-9470-98CBF8354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7"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17" name="组合 16"/>
            <p:cNvGrpSpPr/>
            <p:nvPr/>
          </p:nvGrpSpPr>
          <p:grpSpPr>
            <a:xfrm>
              <a:off x="8651" y="9115"/>
              <a:ext cx="806" cy="179"/>
              <a:chOff x="8651" y="9544"/>
              <a:chExt cx="806" cy="179"/>
            </a:xfrm>
            <a:grpFill/>
          </p:grpSpPr>
          <p:sp>
            <p:nvSpPr>
              <p:cNvPr id="3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9" name="组合 18"/>
            <p:cNvGrpSpPr/>
            <p:nvPr/>
          </p:nvGrpSpPr>
          <p:grpSpPr>
            <a:xfrm>
              <a:off x="8651" y="8479"/>
              <a:ext cx="807" cy="178"/>
              <a:chOff x="8651" y="8765"/>
              <a:chExt cx="807" cy="178"/>
            </a:xfrm>
            <a:grpFill/>
          </p:grpSpPr>
          <p:sp>
            <p:nvSpPr>
              <p:cNvPr id="28"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 name="组合 20"/>
            <p:cNvGrpSpPr/>
            <p:nvPr/>
          </p:nvGrpSpPr>
          <p:grpSpPr>
            <a:xfrm>
              <a:off x="8651" y="7842"/>
              <a:ext cx="807" cy="178"/>
              <a:chOff x="8651" y="7985"/>
              <a:chExt cx="807" cy="178"/>
            </a:xfrm>
            <a:grpFill/>
          </p:grpSpPr>
          <p:sp>
            <p:nvSpPr>
              <p:cNvPr id="26"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2" name="组合 21"/>
            <p:cNvGrpSpPr/>
            <p:nvPr/>
          </p:nvGrpSpPr>
          <p:grpSpPr>
            <a:xfrm>
              <a:off x="8651" y="7205"/>
              <a:ext cx="807" cy="178"/>
              <a:chOff x="8651" y="7205"/>
              <a:chExt cx="807" cy="178"/>
            </a:xfrm>
            <a:grpFill/>
          </p:grpSpPr>
          <p:sp>
            <p:nvSpPr>
              <p:cNvPr id="23"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2"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3" name="组合 32"/>
          <p:cNvGrpSpPr/>
          <p:nvPr userDrawn="1">
            <p:custDataLst>
              <p:tags r:id="rId17"/>
            </p:custDataLst>
          </p:nvPr>
        </p:nvGrpSpPr>
        <p:grpSpPr>
          <a:xfrm>
            <a:off x="3089660" y="0"/>
            <a:ext cx="2728840" cy="1364420"/>
            <a:chOff x="3089660" y="0"/>
            <a:chExt cx="2728840" cy="1364420"/>
          </a:xfrm>
        </p:grpSpPr>
        <p:sp>
          <p:nvSpPr>
            <p:cNvPr id="34"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6"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7"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8"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2"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4"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5"/>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23"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4"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10" name="组合 9"/>
            <p:cNvGrpSpPr/>
            <p:nvPr/>
          </p:nvGrpSpPr>
          <p:grpSpPr>
            <a:xfrm>
              <a:off x="8651" y="9115"/>
              <a:ext cx="945" cy="178"/>
              <a:chOff x="8651" y="9544"/>
              <a:chExt cx="945" cy="178"/>
            </a:xfrm>
            <a:grpFill/>
          </p:grpSpPr>
          <p:sp>
            <p:nvSpPr>
              <p:cNvPr id="20"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 name="组合 10"/>
            <p:cNvGrpSpPr/>
            <p:nvPr/>
          </p:nvGrpSpPr>
          <p:grpSpPr>
            <a:xfrm>
              <a:off x="8651" y="8478"/>
              <a:ext cx="946" cy="178"/>
              <a:chOff x="8651" y="8764"/>
              <a:chExt cx="946" cy="178"/>
            </a:xfrm>
            <a:grpFill/>
          </p:grpSpPr>
          <p:sp>
            <p:nvSpPr>
              <p:cNvPr id="18"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2" name="组合 11"/>
            <p:cNvGrpSpPr/>
            <p:nvPr/>
          </p:nvGrpSpPr>
          <p:grpSpPr>
            <a:xfrm>
              <a:off x="8651" y="7841"/>
              <a:ext cx="946" cy="178"/>
              <a:chOff x="8651" y="7984"/>
              <a:chExt cx="946" cy="178"/>
            </a:xfrm>
            <a:grpFill/>
          </p:grpSpPr>
          <p:sp>
            <p:nvSpPr>
              <p:cNvPr id="1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 name="组合 12"/>
            <p:cNvGrpSpPr/>
            <p:nvPr/>
          </p:nvGrpSpPr>
          <p:grpSpPr>
            <a:xfrm>
              <a:off x="8651" y="7204"/>
              <a:ext cx="946" cy="178"/>
              <a:chOff x="8651" y="7204"/>
              <a:chExt cx="946" cy="178"/>
            </a:xfrm>
            <a:grpFill/>
          </p:grpSpPr>
          <p:sp>
            <p:nvSpPr>
              <p:cNvPr id="14"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2"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26" name="组合 25"/>
            <p:cNvGrpSpPr/>
            <p:nvPr/>
          </p:nvGrpSpPr>
          <p:grpSpPr>
            <a:xfrm>
              <a:off x="8651" y="9115"/>
              <a:ext cx="736" cy="179"/>
              <a:chOff x="8651" y="9544"/>
              <a:chExt cx="736" cy="179"/>
            </a:xfrm>
            <a:grpFill/>
          </p:grpSpPr>
          <p:sp>
            <p:nvSpPr>
              <p:cNvPr id="3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7" name="组合 26"/>
            <p:cNvGrpSpPr/>
            <p:nvPr/>
          </p:nvGrpSpPr>
          <p:grpSpPr>
            <a:xfrm>
              <a:off x="8651" y="8479"/>
              <a:ext cx="737" cy="178"/>
              <a:chOff x="8651" y="8765"/>
              <a:chExt cx="737" cy="178"/>
            </a:xfrm>
            <a:grpFill/>
          </p:grpSpPr>
          <p:sp>
            <p:nvSpPr>
              <p:cNvPr id="34"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8" name="组合 27"/>
            <p:cNvGrpSpPr/>
            <p:nvPr/>
          </p:nvGrpSpPr>
          <p:grpSpPr>
            <a:xfrm>
              <a:off x="8651" y="7842"/>
              <a:ext cx="737" cy="178"/>
              <a:chOff x="8651" y="7985"/>
              <a:chExt cx="737" cy="178"/>
            </a:xfrm>
            <a:grpFill/>
          </p:grpSpPr>
          <p:sp>
            <p:nvSpPr>
              <p:cNvPr id="32"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9" name="组合 28"/>
            <p:cNvGrpSpPr/>
            <p:nvPr/>
          </p:nvGrpSpPr>
          <p:grpSpPr>
            <a:xfrm>
              <a:off x="8651" y="7205"/>
              <a:ext cx="737" cy="178"/>
              <a:chOff x="8651" y="7205"/>
              <a:chExt cx="737" cy="178"/>
            </a:xfrm>
            <a:grpFill/>
          </p:grpSpPr>
          <p:sp>
            <p:nvSpPr>
              <p:cNvPr id="30"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8"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3"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8" name="页脚占位符 7"/>
          <p:cNvSpPr>
            <a:spLocks noGrp="1"/>
          </p:cNvSpPr>
          <p:nvPr>
            <p:ph type="ftr" sz="quarter" idx="11"/>
            <p:custDataLst>
              <p:tags r:id="rId25"/>
            </p:custDataLst>
          </p:nvPr>
        </p:nvSpPr>
        <p:spPr/>
        <p:txBody>
          <a:bodyPr/>
          <a:lstStyle/>
          <a:p>
            <a:endParaRPr lang="zh-CN" altLang="en-US"/>
          </a:p>
        </p:txBody>
      </p:sp>
      <p:sp>
        <p:nvSpPr>
          <p:cNvPr id="9"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sp>
        <p:nvSpPr>
          <p:cNvPr id="10"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4"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3"/>
            </p:custDataLst>
          </p:nvPr>
        </p:nvSpPr>
        <p:spPr/>
        <p:txBody>
          <a:bodyPr/>
          <a:lstStyle/>
          <a:p>
            <a:endParaRPr lang="zh-CN" altLang="en-US"/>
          </a:p>
        </p:txBody>
      </p:sp>
      <p:sp>
        <p:nvSpPr>
          <p:cNvPr id="6"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sp>
        <p:nvSpPr>
          <p:cNvPr id="3"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23"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1"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2"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2"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4"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7"/>
            </p:custDataLst>
          </p:nvPr>
        </p:nvSpPr>
        <p:spPr/>
        <p:txBody>
          <a:bodyPr/>
          <a:lstStyle/>
          <a:p>
            <a:endParaRPr lang="zh-CN" altLang="en-US"/>
          </a:p>
        </p:txBody>
      </p:sp>
      <p:sp>
        <p:nvSpPr>
          <p:cNvPr id="6"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8"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4.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14" Type="http://schemas.openxmlformats.org/officeDocument/2006/relationships/tags" Target="../tags/tag177.xml" /><Relationship Id="rId15" Type="http://schemas.openxmlformats.org/officeDocument/2006/relationships/tags" Target="../tags/tag178.xml" /><Relationship Id="rId16" Type="http://schemas.openxmlformats.org/officeDocument/2006/relationships/tags" Target="../tags/tag179.xml" /><Relationship Id="rId17" Type="http://schemas.openxmlformats.org/officeDocument/2006/relationships/tags" Target="../tags/tag180.xml" /><Relationship Id="rId18" Type="http://schemas.openxmlformats.org/officeDocument/2006/relationships/tags" Target="../tags/tag181.xml" /><Relationship Id="rId19" Type="http://schemas.openxmlformats.org/officeDocument/2006/relationships/tags" Target="../tags/tag182.xml" /><Relationship Id="rId2" Type="http://schemas.openxmlformats.org/officeDocument/2006/relationships/tags" Target="../tags/tag165.xml" /><Relationship Id="rId20" Type="http://schemas.openxmlformats.org/officeDocument/2006/relationships/tags" Target="../tags/tag183.xml" /><Relationship Id="rId21" Type="http://schemas.openxmlformats.org/officeDocument/2006/relationships/tags" Target="../tags/tag184.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tags" Target="../tags/tag212.xml" /><Relationship Id="rId15" Type="http://schemas.openxmlformats.org/officeDocument/2006/relationships/tags" Target="../tags/tag213.xml" /><Relationship Id="rId16" Type="http://schemas.openxmlformats.org/officeDocument/2006/relationships/tags" Target="../tags/tag214.xml" /><Relationship Id="rId17" Type="http://schemas.openxmlformats.org/officeDocument/2006/relationships/tags" Target="../tags/tag215.xml" /><Relationship Id="rId18" Type="http://schemas.openxmlformats.org/officeDocument/2006/relationships/tags" Target="../tags/tag216.xml" /><Relationship Id="rId19" Type="http://schemas.openxmlformats.org/officeDocument/2006/relationships/tags" Target="../tags/tag217.xml" /><Relationship Id="rId2" Type="http://schemas.openxmlformats.org/officeDocument/2006/relationships/tags" Target="../tags/tag200.xml" /><Relationship Id="rId20" Type="http://schemas.openxmlformats.org/officeDocument/2006/relationships/tags" Target="../tags/tag218.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tags" Target="../tags/tag229.xml" /><Relationship Id="rId13" Type="http://schemas.openxmlformats.org/officeDocument/2006/relationships/tags" Target="../tags/tag230.xml" /><Relationship Id="rId14" Type="http://schemas.openxmlformats.org/officeDocument/2006/relationships/tags" Target="../tags/tag231.xml" /><Relationship Id="rId15" Type="http://schemas.openxmlformats.org/officeDocument/2006/relationships/tags" Target="../tags/tag232.xml" /><Relationship Id="rId16" Type="http://schemas.openxmlformats.org/officeDocument/2006/relationships/tags" Target="../tags/tag233.xml" /><Relationship Id="rId17" Type="http://schemas.openxmlformats.org/officeDocument/2006/relationships/tags" Target="../tags/tag234.xml" /><Relationship Id="rId18" Type="http://schemas.openxmlformats.org/officeDocument/2006/relationships/tags" Target="../tags/tag235.xml" /><Relationship Id="rId19" Type="http://schemas.openxmlformats.org/officeDocument/2006/relationships/tags" Target="../tags/tag236.xml" /><Relationship Id="rId2" Type="http://schemas.openxmlformats.org/officeDocument/2006/relationships/tags" Target="../tags/tag219.xml" /><Relationship Id="rId20" Type="http://schemas.openxmlformats.org/officeDocument/2006/relationships/tags" Target="../tags/tag237.xml" /><Relationship Id="rId21" Type="http://schemas.openxmlformats.org/officeDocument/2006/relationships/tags" Target="../tags/tag238.xml" /><Relationship Id="rId3" Type="http://schemas.openxmlformats.org/officeDocument/2006/relationships/tags" Target="../tags/tag220.xml"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7.xml" /><Relationship Id="rId11" Type="http://schemas.openxmlformats.org/officeDocument/2006/relationships/tags" Target="../tags/tag248.xml" /><Relationship Id="rId12" Type="http://schemas.openxmlformats.org/officeDocument/2006/relationships/tags" Target="../tags/tag249.xml" /><Relationship Id="rId13" Type="http://schemas.openxmlformats.org/officeDocument/2006/relationships/tags" Target="../tags/tag250.xml" /><Relationship Id="rId14" Type="http://schemas.openxmlformats.org/officeDocument/2006/relationships/tags" Target="../tags/tag251.xml" /><Relationship Id="rId15" Type="http://schemas.openxmlformats.org/officeDocument/2006/relationships/tags" Target="../tags/tag252.xml" /><Relationship Id="rId16" Type="http://schemas.openxmlformats.org/officeDocument/2006/relationships/tags" Target="../tags/tag253.xml" /><Relationship Id="rId17" Type="http://schemas.openxmlformats.org/officeDocument/2006/relationships/tags" Target="../tags/tag254.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tags" Target="../tags/tag24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5.xml" /><Relationship Id="rId3" Type="http://schemas.openxmlformats.org/officeDocument/2006/relationships/tags" Target="../tags/tag256.xml" /><Relationship Id="rId4" Type="http://schemas.openxmlformats.org/officeDocument/2006/relationships/tags" Target="../tags/tag25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6.xml" /><Relationship Id="rId11" Type="http://schemas.openxmlformats.org/officeDocument/2006/relationships/tags" Target="../tags/tag267.xml" /><Relationship Id="rId12" Type="http://schemas.openxmlformats.org/officeDocument/2006/relationships/tags" Target="../tags/tag268.xml" /><Relationship Id="rId13" Type="http://schemas.openxmlformats.org/officeDocument/2006/relationships/tags" Target="../tags/tag269.xml" /><Relationship Id="rId14" Type="http://schemas.openxmlformats.org/officeDocument/2006/relationships/tags" Target="../tags/tag270.xml" /><Relationship Id="rId15" Type="http://schemas.openxmlformats.org/officeDocument/2006/relationships/tags" Target="../tags/tag271.xml" /><Relationship Id="rId16" Type="http://schemas.openxmlformats.org/officeDocument/2006/relationships/tags" Target="../tags/tag272.xml" /><Relationship Id="rId2" Type="http://schemas.openxmlformats.org/officeDocument/2006/relationships/tags" Target="../tags/tag258.xml" /><Relationship Id="rId3" Type="http://schemas.openxmlformats.org/officeDocument/2006/relationships/tags" Target="../tags/tag259.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tags" Target="../tags/tag262.xml" /><Relationship Id="rId7" Type="http://schemas.openxmlformats.org/officeDocument/2006/relationships/tags" Target="../tags/tag263.xml" /><Relationship Id="rId8" Type="http://schemas.openxmlformats.org/officeDocument/2006/relationships/tags" Target="../tags/tag264.xml" /><Relationship Id="rId9" Type="http://schemas.openxmlformats.org/officeDocument/2006/relationships/tags" Target="../tags/tag26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1.xml" /><Relationship Id="rId11" Type="http://schemas.openxmlformats.org/officeDocument/2006/relationships/tags" Target="../tags/tag282.xml" /><Relationship Id="rId12" Type="http://schemas.openxmlformats.org/officeDocument/2006/relationships/tags" Target="../tags/tag283.xml" /><Relationship Id="rId13" Type="http://schemas.openxmlformats.org/officeDocument/2006/relationships/tags" Target="../tags/tag284.xml" /><Relationship Id="rId14" Type="http://schemas.openxmlformats.org/officeDocument/2006/relationships/tags" Target="../tags/tag285.xml" /><Relationship Id="rId15" Type="http://schemas.openxmlformats.org/officeDocument/2006/relationships/tags" Target="../tags/tag286.xml" /><Relationship Id="rId16" Type="http://schemas.openxmlformats.org/officeDocument/2006/relationships/tags" Target="../tags/tag287.xml" /><Relationship Id="rId17" Type="http://schemas.openxmlformats.org/officeDocument/2006/relationships/tags" Target="../tags/tag288.xml" /><Relationship Id="rId18" Type="http://schemas.openxmlformats.org/officeDocument/2006/relationships/tags" Target="../tags/tag289.xml" /><Relationship Id="rId19" Type="http://schemas.openxmlformats.org/officeDocument/2006/relationships/tags" Target="../tags/tag290.xml" /><Relationship Id="rId2" Type="http://schemas.openxmlformats.org/officeDocument/2006/relationships/tags" Target="../tags/tag273.xml" /><Relationship Id="rId20" Type="http://schemas.openxmlformats.org/officeDocument/2006/relationships/tags" Target="../tags/tag291.xml" /><Relationship Id="rId21" Type="http://schemas.openxmlformats.org/officeDocument/2006/relationships/tags" Target="../tags/tag292.xml" /><Relationship Id="rId22" Type="http://schemas.openxmlformats.org/officeDocument/2006/relationships/tags" Target="../tags/tag293.xml" /><Relationship Id="rId23" Type="http://schemas.openxmlformats.org/officeDocument/2006/relationships/tags" Target="../tags/tag294.xml" /><Relationship Id="rId24" Type="http://schemas.openxmlformats.org/officeDocument/2006/relationships/tags" Target="../tags/tag295.xml" /><Relationship Id="rId25" Type="http://schemas.openxmlformats.org/officeDocument/2006/relationships/tags" Target="../tags/tag296.xml" /><Relationship Id="rId26" Type="http://schemas.openxmlformats.org/officeDocument/2006/relationships/tags" Target="../tags/tag297.xml" /><Relationship Id="rId27" Type="http://schemas.openxmlformats.org/officeDocument/2006/relationships/tags" Target="../tags/tag298.xml" /><Relationship Id="rId28" Type="http://schemas.openxmlformats.org/officeDocument/2006/relationships/tags" Target="../tags/tag299.xml" /><Relationship Id="rId29" Type="http://schemas.openxmlformats.org/officeDocument/2006/relationships/tags" Target="../tags/tag300.xml" /><Relationship Id="rId3" Type="http://schemas.openxmlformats.org/officeDocument/2006/relationships/tags" Target="../tags/tag274.xml" /><Relationship Id="rId30" Type="http://schemas.openxmlformats.org/officeDocument/2006/relationships/tags" Target="../tags/tag301.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tags" Target="../tags/tag278.xml" /><Relationship Id="rId8" Type="http://schemas.openxmlformats.org/officeDocument/2006/relationships/tags" Target="../tags/tag279.xml" /><Relationship Id="rId9" Type="http://schemas.openxmlformats.org/officeDocument/2006/relationships/tags" Target="../tags/tag28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tags" Target="../tags/tag312.xml" /><Relationship Id="rId13" Type="http://schemas.openxmlformats.org/officeDocument/2006/relationships/tags" Target="../tags/tag313.xml" /><Relationship Id="rId14" Type="http://schemas.openxmlformats.org/officeDocument/2006/relationships/tags" Target="../tags/tag314.xml" /><Relationship Id="rId15" Type="http://schemas.openxmlformats.org/officeDocument/2006/relationships/tags" Target="../tags/tag315.xml" /><Relationship Id="rId16" Type="http://schemas.openxmlformats.org/officeDocument/2006/relationships/tags" Target="../tags/tag316.xml" /><Relationship Id="rId17" Type="http://schemas.openxmlformats.org/officeDocument/2006/relationships/tags" Target="../tags/tag317.xml" /><Relationship Id="rId18" Type="http://schemas.openxmlformats.org/officeDocument/2006/relationships/tags" Target="../tags/tag318.xml" /><Relationship Id="rId19" Type="http://schemas.openxmlformats.org/officeDocument/2006/relationships/tags" Target="../tags/tag319.xml" /><Relationship Id="rId2" Type="http://schemas.openxmlformats.org/officeDocument/2006/relationships/tags" Target="../tags/tag302.xml" /><Relationship Id="rId20" Type="http://schemas.openxmlformats.org/officeDocument/2006/relationships/tags" Target="../tags/tag320.xml" /><Relationship Id="rId21" Type="http://schemas.openxmlformats.org/officeDocument/2006/relationships/tags" Target="../tags/tag321.xml" /><Relationship Id="rId22" Type="http://schemas.openxmlformats.org/officeDocument/2006/relationships/tags" Target="../tags/tag322.xml" /><Relationship Id="rId23" Type="http://schemas.openxmlformats.org/officeDocument/2006/relationships/tags" Target="../tags/tag323.xml" /><Relationship Id="rId24" Type="http://schemas.openxmlformats.org/officeDocument/2006/relationships/tags" Target="../tags/tag324.xml" /><Relationship Id="rId25" Type="http://schemas.openxmlformats.org/officeDocument/2006/relationships/tags" Target="../tags/tag325.xml" /><Relationship Id="rId26" Type="http://schemas.openxmlformats.org/officeDocument/2006/relationships/tags" Target="../tags/tag326.xml" /><Relationship Id="rId27" Type="http://schemas.openxmlformats.org/officeDocument/2006/relationships/tags" Target="../tags/tag327.xml" /><Relationship Id="rId28" Type="http://schemas.openxmlformats.org/officeDocument/2006/relationships/tags" Target="../tags/tag328.xml" /><Relationship Id="rId29" Type="http://schemas.openxmlformats.org/officeDocument/2006/relationships/tags" Target="../tags/tag329.xml" /><Relationship Id="rId3" Type="http://schemas.openxmlformats.org/officeDocument/2006/relationships/tags" Target="../tags/tag303.xml" /><Relationship Id="rId30" Type="http://schemas.openxmlformats.org/officeDocument/2006/relationships/tags" Target="../tags/tag330.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tags" Target="../tags/tag306.xml" /><Relationship Id="rId7" Type="http://schemas.openxmlformats.org/officeDocument/2006/relationships/tags" Target="../tags/tag307.xml" /><Relationship Id="rId8" Type="http://schemas.openxmlformats.org/officeDocument/2006/relationships/tags" Target="../tags/tag308.xml" /><Relationship Id="rId9" Type="http://schemas.openxmlformats.org/officeDocument/2006/relationships/tags" Target="../tags/tag30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12705303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838200" y="2131488"/>
            <a:ext cx="8708376" cy="1800000"/>
          </a:xfrm>
        </p:spPr>
        <p:txBody>
          <a:bodyPr/>
          <a:lstStyle/>
          <a:p>
            <a:r>
              <a:rPr lang="zh-CN" altLang="en-US"/>
              <a:t>作文竞赛教学中的语言质朴与真挚的表达</a:t>
            </a:r>
            <a:endParaRPr lang="zh-CN" altLang="en-US"/>
          </a:p>
        </p:txBody>
      </p:sp>
      <p:sp>
        <p:nvSpPr>
          <p:cNvPr id="6"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7"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7"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accent4"/>
                </a:solidFill>
                <a:latin typeface="+mj-ea"/>
                <a:ea typeface="+mj-ea"/>
              </a:rPr>
              <a:t>语言质朴在作文竞赛中的重要性</a:t>
            </a:r>
            <a:endParaRPr lang="zh-CN" altLang="en-US" sz="1400" b="1" spc="300">
              <a:solidFill>
                <a:schemeClr val="accent4"/>
              </a:solidFill>
              <a:latin typeface="+mj-ea"/>
              <a:ea typeface="+mj-ea"/>
            </a:endParaRPr>
          </a:p>
        </p:txBody>
      </p:sp>
      <p:sp>
        <p:nvSpPr>
          <p:cNvPr id="11"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2"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accent4"/>
                </a:solidFill>
                <a:latin typeface="+mj-ea"/>
                <a:ea typeface="+mj-ea"/>
              </a:rPr>
              <a:t>真挚表达在作文竞赛中的价值</a:t>
            </a:r>
            <a:endParaRPr lang="zh-CN" altLang="en-US" sz="1400" b="1" spc="300">
              <a:solidFill>
                <a:schemeClr val="accent4"/>
              </a:solidFill>
              <a:latin typeface="+mj-ea"/>
              <a:ea typeface="+mj-ea"/>
            </a:endParaRPr>
          </a:p>
        </p:txBody>
      </p:sp>
      <p:sp>
        <p:nvSpPr>
          <p:cNvPr id="14"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5"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如何在作文竞赛中实现语言质朴与真挚的表达</a:t>
            </a:r>
            <a:endParaRPr lang="zh-CN" altLang="en-US" sz="2800" b="1" spc="300">
              <a:solidFill>
                <a:schemeClr val="accent4"/>
              </a:solidFill>
              <a:latin typeface="+mj-ea"/>
              <a:ea typeface="+mj-ea"/>
            </a:endParaRPr>
          </a:p>
        </p:txBody>
      </p:sp>
      <p:sp>
        <p:nvSpPr>
          <p:cNvPr id="17"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accent4"/>
                </a:solidFill>
                <a:latin typeface="+mj-ea"/>
                <a:ea typeface="+mj-ea"/>
              </a:rPr>
              <a:t>作文竞赛中常见问题及解决方法</a:t>
            </a:r>
            <a:endParaRPr lang="zh-CN" altLang="en-US" sz="1400" b="1" spc="300">
              <a:solidFill>
                <a:schemeClr val="accent4"/>
              </a:solidFill>
              <a:latin typeface="+mj-ea"/>
              <a:ea typeface="+mj-ea"/>
            </a:endParaRPr>
          </a:p>
        </p:txBody>
      </p:sp>
      <p:sp>
        <p:nvSpPr>
          <p:cNvPr id="4"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3"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8"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accent4"/>
                </a:solidFill>
                <a:latin typeface="+mj-ea"/>
                <a:ea typeface="+mj-ea"/>
              </a:rPr>
              <a:t>案例分析与实践应用</a:t>
            </a:r>
            <a:endParaRPr lang="zh-CN" altLang="en-US" sz="1400" b="1" spc="300">
              <a:solidFill>
                <a:schemeClr val="accent4"/>
              </a:solidFill>
              <a:latin typeface="+mj-ea"/>
              <a:ea typeface="+mj-ea"/>
            </a:endParaRPr>
          </a:p>
        </p:txBody>
      </p:sp>
      <p:sp>
        <p:nvSpPr>
          <p:cNvPr id="20"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21"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accent4"/>
                </a:solidFill>
                <a:latin typeface="+mj-ea"/>
                <a:ea typeface="+mj-ea"/>
              </a:rPr>
              <a:t>总结与展望</a:t>
            </a:r>
            <a:endParaRPr lang="zh-CN" altLang="en-US" sz="1400" b="1" spc="300">
              <a:solidFill>
                <a:schemeClr val="accent4"/>
              </a:solidFill>
              <a:latin typeface="+mj-ea"/>
              <a:ea typeface="+mj-ea"/>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语言质朴在作文竞赛中的重要性</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语言质朴的定义和特点</a:t>
            </a:r>
            <a:endParaRPr lang="zh-CN" altLang="en-US"/>
          </a:p>
        </p:txBody>
      </p:sp>
      <p:sp>
        <p:nvSpPr>
          <p:cNvPr id="53" name="对角圆角矩形 52"/>
          <p:cNvSpPr/>
          <p:nvPr>
            <p:custDataLst>
              <p:tags r:id="rId2"/>
            </p:custDataLst>
          </p:nvPr>
        </p:nvSpPr>
        <p:spPr>
          <a:xfrm>
            <a:off x="838200" y="2635800"/>
            <a:ext cx="10515599" cy="88529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4" name="对角圆角矩形 53"/>
          <p:cNvSpPr/>
          <p:nvPr>
            <p:custDataLst>
              <p:tags r:id="rId3"/>
            </p:custDataLst>
          </p:nvPr>
        </p:nvSpPr>
        <p:spPr>
          <a:xfrm>
            <a:off x="838200" y="2474368"/>
            <a:ext cx="651304" cy="609996"/>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5" name="直角三角形 54"/>
          <p:cNvSpPr/>
          <p:nvPr>
            <p:custDataLst>
              <p:tags r:id="rId4"/>
            </p:custDataLst>
          </p:nvPr>
        </p:nvSpPr>
        <p:spPr>
          <a:xfrm>
            <a:off x="1489409" y="2474978"/>
            <a:ext cx="96315" cy="160525"/>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7" name="文本框 56"/>
          <p:cNvSpPr txBox="1"/>
          <p:nvPr>
            <p:custDataLst>
              <p:tags r:id="rId5"/>
            </p:custDataLst>
          </p:nvPr>
        </p:nvSpPr>
        <p:spPr>
          <a:xfrm>
            <a:off x="1531443" y="2679052"/>
            <a:ext cx="9490270" cy="79095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200">
                <a:solidFill>
                  <a:schemeClr val="dk1">
                    <a:lumMod val="80000"/>
                    <a:lumOff val="20000"/>
                  </a:schemeClr>
                </a:solidFill>
                <a:latin typeface="+mn-ea"/>
                <a:sym typeface="+mn-ea"/>
              </a:rPr>
              <a:t>定义：语言质朴指的是在作文中表达简洁、自然，不刻意追求华丽辞藻，不矫揉造作，不夸张渲染，而是以朴实的语言传递真挚的情感和思想。</a:t>
            </a:r>
            <a:endParaRPr lang="zh-CN" altLang="en-US" sz="1200">
              <a:solidFill>
                <a:schemeClr val="dk1">
                  <a:lumMod val="80000"/>
                  <a:lumOff val="20000"/>
                </a:schemeClr>
              </a:solidFill>
              <a:latin typeface="+mn-ea"/>
              <a:sym typeface="+mn-ea"/>
            </a:endParaRPr>
          </a:p>
        </p:txBody>
      </p:sp>
      <p:sp>
        <p:nvSpPr>
          <p:cNvPr id="6" name="对角圆角矩形 5"/>
          <p:cNvSpPr/>
          <p:nvPr>
            <p:custDataLst>
              <p:tags r:id="rId6"/>
            </p:custDataLst>
          </p:nvPr>
        </p:nvSpPr>
        <p:spPr>
          <a:xfrm>
            <a:off x="838200" y="4183108"/>
            <a:ext cx="10515599" cy="88529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7" name="对角圆角矩形 6"/>
          <p:cNvSpPr/>
          <p:nvPr>
            <p:custDataLst>
              <p:tags r:id="rId7"/>
            </p:custDataLst>
          </p:nvPr>
        </p:nvSpPr>
        <p:spPr>
          <a:xfrm>
            <a:off x="838200" y="4021676"/>
            <a:ext cx="651304" cy="609996"/>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 name="直角三角形 7"/>
          <p:cNvSpPr/>
          <p:nvPr>
            <p:custDataLst>
              <p:tags r:id="rId8"/>
            </p:custDataLst>
          </p:nvPr>
        </p:nvSpPr>
        <p:spPr>
          <a:xfrm>
            <a:off x="1489409" y="4022894"/>
            <a:ext cx="96315" cy="160525"/>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 name="文本框 8"/>
          <p:cNvSpPr txBox="1"/>
          <p:nvPr>
            <p:custDataLst>
              <p:tags r:id="rId9"/>
            </p:custDataLst>
          </p:nvPr>
        </p:nvSpPr>
        <p:spPr>
          <a:xfrm>
            <a:off x="1531443" y="4234888"/>
            <a:ext cx="9490270" cy="790953"/>
          </a:xfrm>
          <a:prstGeom prst="rect">
            <a:avLst/>
          </a:prstGeom>
          <a:noFill/>
        </p:spPr>
        <p:txBody>
          <a:bodyPr wrap="square" tIns="0" bIns="107950" rtlCol="0" anchor="ctr" anchorCtr="0">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solidFill>
                  <a:schemeClr val="dk1">
                    <a:lumMod val="80000"/>
                    <a:lumOff val="20000"/>
                  </a:schemeClr>
                </a:solidFill>
                <a:latin typeface="+mn-ea"/>
                <a:sym typeface="+mn-ea"/>
              </a:rPr>
              <a:t>特点：语言质朴的特点包括简洁明了、自然流畅、真实可信。在作文竞赛中，语言质朴能够让作品更加贴近生活，更加真实感人，也更容易引起读者的共鸣。同时，语言质朴也能够体现作者的真实水平和个性特点，让作品更加具有个性化和独特性。</a:t>
            </a:r>
            <a:endParaRPr lang="zh-CN" altLang="en-US" sz="2400">
              <a:solidFill>
                <a:schemeClr val="dk1">
                  <a:lumMod val="80000"/>
                  <a:lumOff val="20000"/>
                </a:schemeClr>
              </a:solidFill>
              <a:latin typeface="+mn-ea"/>
              <a:sym typeface="+mn-ea"/>
            </a:endParaRPr>
          </a:p>
        </p:txBody>
      </p:sp>
    </p:spTree>
    <p:custDataLst>
      <p:tags r:id="rId10"/>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作文竞赛中语言质朴的作用</a:t>
            </a:r>
            <a:endParaRPr lang="zh-CN" altLang="en-US"/>
          </a:p>
        </p:txBody>
      </p:sp>
      <p:sp>
        <p:nvSpPr>
          <p:cNvPr id="11" name="文本框 10"/>
          <p:cNvSpPr txBox="1"/>
          <p:nvPr>
            <p:custDataLst>
              <p:tags r:id="rId2"/>
            </p:custDataLst>
          </p:nvPr>
        </p:nvSpPr>
        <p:spPr>
          <a:xfrm>
            <a:off x="971733" y="4656404"/>
            <a:ext cx="3225239" cy="1354282"/>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spcAft>
                <a:spcPts val="1000"/>
              </a:spcAft>
            </a:pPr>
            <a:r>
              <a:rPr lang="zh-CN" altLang="en-US" sz="1200" spc="150">
                <a:solidFill>
                  <a:schemeClr val="tx1">
                    <a:lumMod val="65000"/>
                    <a:lumOff val="35000"/>
                  </a:schemeClr>
                </a:solidFill>
                <a:latin typeface="+mn-ea"/>
              </a:rPr>
              <a:t>增强作品感染力：语言质朴能够让作品更加贴近生活，让读者产生共鸣，增强作品的艺术感染力。</a:t>
            </a:r>
            <a:endParaRPr lang="zh-CN" altLang="en-US" sz="1200" spc="150">
              <a:solidFill>
                <a:schemeClr val="tx1">
                  <a:lumMod val="65000"/>
                  <a:lumOff val="35000"/>
                </a:schemeClr>
              </a:solidFill>
              <a:latin typeface="+mn-ea"/>
            </a:endParaRPr>
          </a:p>
        </p:txBody>
      </p:sp>
      <p:sp>
        <p:nvSpPr>
          <p:cNvPr id="12" name="矩形 11"/>
          <p:cNvSpPr/>
          <p:nvPr>
            <p:custDataLst>
              <p:tags r:id="rId3"/>
            </p:custDataLst>
          </p:nvPr>
        </p:nvSpPr>
        <p:spPr>
          <a:xfrm>
            <a:off x="971733" y="4485696"/>
            <a:ext cx="3225239" cy="1689627"/>
          </a:xfrm>
          <a:prstGeom prst="rect">
            <a:avLst/>
          </a:prstGeom>
          <a:noFill/>
          <a:ln w="1905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18" name="文本框 17"/>
          <p:cNvSpPr txBox="1"/>
          <p:nvPr>
            <p:custDataLst>
              <p:tags r:id="rId4"/>
            </p:custDataLst>
          </p:nvPr>
        </p:nvSpPr>
        <p:spPr>
          <a:xfrm>
            <a:off x="3288806" y="1535108"/>
            <a:ext cx="3225239" cy="1354282"/>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spcAft>
                <a:spcPts val="1000"/>
              </a:spcAft>
            </a:pPr>
            <a:r>
              <a:rPr lang="zh-CN" altLang="en-US" sz="1200" spc="150">
                <a:solidFill>
                  <a:schemeClr val="tx1">
                    <a:lumMod val="65000"/>
                    <a:lumOff val="35000"/>
                  </a:schemeClr>
                </a:solidFill>
                <a:latin typeface="+mn-ea"/>
              </a:rPr>
              <a:t>提高作品可信度：语言质朴能够让作品更加真实可信，让读者感受到作者的真诚和真挚，提高作品的可信度。</a:t>
            </a:r>
            <a:endParaRPr lang="zh-CN" altLang="en-US" sz="1200" spc="150">
              <a:solidFill>
                <a:schemeClr val="tx1">
                  <a:lumMod val="65000"/>
                  <a:lumOff val="35000"/>
                </a:schemeClr>
              </a:solidFill>
              <a:latin typeface="+mn-ea"/>
            </a:endParaRPr>
          </a:p>
        </p:txBody>
      </p:sp>
      <p:sp>
        <p:nvSpPr>
          <p:cNvPr id="19" name="矩形 18"/>
          <p:cNvSpPr/>
          <p:nvPr>
            <p:custDataLst>
              <p:tags r:id="rId5"/>
            </p:custDataLst>
          </p:nvPr>
        </p:nvSpPr>
        <p:spPr>
          <a:xfrm>
            <a:off x="3288806" y="1364400"/>
            <a:ext cx="3225239" cy="1689627"/>
          </a:xfrm>
          <a:prstGeom prst="rect">
            <a:avLst/>
          </a:prstGeom>
          <a:noFill/>
          <a:ln w="19050" cmpd="sng">
            <a:solidFill>
              <a:schemeClr val="accent2">
                <a:lumMod val="60000"/>
                <a:lumOff val="4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4" name="燕尾形 3"/>
          <p:cNvSpPr/>
          <p:nvPr>
            <p:custDataLst>
              <p:tags r:id="rId6"/>
            </p:custDataLst>
          </p:nvPr>
        </p:nvSpPr>
        <p:spPr>
          <a:xfrm>
            <a:off x="1315424" y="3410617"/>
            <a:ext cx="2465020" cy="716973"/>
          </a:xfrm>
          <a:prstGeom prst="chevron">
            <a:avLst>
              <a:gd name="adj" fmla="val 32014"/>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a:solidFill>
                <a:schemeClr val="lt1"/>
              </a:solidFill>
              <a:latin typeface="+mj-ea"/>
              <a:ea typeface="+mj-ea"/>
            </a:endParaRPr>
          </a:p>
        </p:txBody>
      </p:sp>
      <p:sp>
        <p:nvSpPr>
          <p:cNvPr id="14" name="文本框 13"/>
          <p:cNvSpPr txBox="1"/>
          <p:nvPr>
            <p:custDataLst>
              <p:tags r:id="rId7"/>
            </p:custDataLst>
          </p:nvPr>
        </p:nvSpPr>
        <p:spPr>
          <a:xfrm>
            <a:off x="1574900" y="3530492"/>
            <a:ext cx="2018145" cy="476464"/>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solidFill>
                  <a:schemeClr val="lt1">
                    <a:lumMod val="100000"/>
                  </a:schemeClr>
                </a:solidFill>
                <a:latin typeface="+mj-ea"/>
                <a:ea typeface="+mj-ea"/>
                <a:sym typeface="+mn-ea"/>
              </a:rPr>
              <a:t>添加标题</a:t>
            </a:r>
            <a:endParaRPr lang="zh-CN" altLang="en-US" sz="2000" b="1" spc="300">
              <a:solidFill>
                <a:schemeClr val="lt1">
                  <a:lumMod val="100000"/>
                </a:schemeClr>
              </a:solidFill>
              <a:latin typeface="+mj-ea"/>
              <a:ea typeface="+mj-ea"/>
              <a:sym typeface="+mn-ea"/>
            </a:endParaRPr>
          </a:p>
        </p:txBody>
      </p:sp>
      <p:sp>
        <p:nvSpPr>
          <p:cNvPr id="26" name="燕尾形 25"/>
          <p:cNvSpPr/>
          <p:nvPr>
            <p:custDataLst>
              <p:tags r:id="rId8"/>
            </p:custDataLst>
          </p:nvPr>
        </p:nvSpPr>
        <p:spPr>
          <a:xfrm>
            <a:off x="1379914" y="3454622"/>
            <a:ext cx="2352732" cy="628963"/>
          </a:xfrm>
          <a:prstGeom prst="chevron">
            <a:avLst>
              <a:gd name="adj" fmla="val 32014"/>
            </a:avLst>
          </a:prstGeom>
          <a:noFill/>
          <a:ln w="9525">
            <a:solidFill>
              <a:schemeClr val="accent1">
                <a:lumMod val="20000"/>
                <a:lumOff val="8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a:solidFill>
                <a:schemeClr val="lt1"/>
              </a:solidFill>
              <a:latin typeface="+mj-ea"/>
              <a:ea typeface="+mj-ea"/>
            </a:endParaRPr>
          </a:p>
        </p:txBody>
      </p:sp>
      <p:sp>
        <p:nvSpPr>
          <p:cNvPr id="30" name="燕尾形 29"/>
          <p:cNvSpPr/>
          <p:nvPr>
            <p:custDataLst>
              <p:tags r:id="rId9"/>
            </p:custDataLst>
          </p:nvPr>
        </p:nvSpPr>
        <p:spPr>
          <a:xfrm>
            <a:off x="3668915" y="3412134"/>
            <a:ext cx="2465020" cy="716973"/>
          </a:xfrm>
          <a:prstGeom prst="chevron">
            <a:avLst>
              <a:gd name="adj" fmla="val 32014"/>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a:solidFill>
                <a:schemeClr val="lt1"/>
              </a:solidFill>
              <a:latin typeface="+mj-ea"/>
              <a:ea typeface="+mj-ea"/>
            </a:endParaRPr>
          </a:p>
        </p:txBody>
      </p:sp>
      <p:sp>
        <p:nvSpPr>
          <p:cNvPr id="31" name="文本框 30"/>
          <p:cNvSpPr txBox="1"/>
          <p:nvPr>
            <p:custDataLst>
              <p:tags r:id="rId10"/>
            </p:custDataLst>
          </p:nvPr>
        </p:nvSpPr>
        <p:spPr>
          <a:xfrm>
            <a:off x="3928391" y="3532009"/>
            <a:ext cx="2018145" cy="476464"/>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solidFill>
                  <a:schemeClr val="lt1">
                    <a:lumMod val="100000"/>
                  </a:schemeClr>
                </a:solidFill>
                <a:latin typeface="+mj-ea"/>
                <a:ea typeface="+mj-ea"/>
                <a:sym typeface="+mn-ea"/>
              </a:rPr>
              <a:t>添加标题</a:t>
            </a:r>
            <a:endParaRPr lang="zh-CN" altLang="en-US" sz="2000" b="1" spc="300">
              <a:solidFill>
                <a:schemeClr val="lt1">
                  <a:lumMod val="100000"/>
                </a:schemeClr>
              </a:solidFill>
              <a:latin typeface="+mj-ea"/>
              <a:ea typeface="+mj-ea"/>
              <a:sym typeface="+mn-ea"/>
            </a:endParaRPr>
          </a:p>
        </p:txBody>
      </p:sp>
      <p:sp>
        <p:nvSpPr>
          <p:cNvPr id="32" name="燕尾形 31"/>
          <p:cNvSpPr/>
          <p:nvPr>
            <p:custDataLst>
              <p:tags r:id="rId11"/>
            </p:custDataLst>
          </p:nvPr>
        </p:nvSpPr>
        <p:spPr>
          <a:xfrm>
            <a:off x="3733405" y="3456139"/>
            <a:ext cx="2352732" cy="628963"/>
          </a:xfrm>
          <a:prstGeom prst="chevron">
            <a:avLst>
              <a:gd name="adj" fmla="val 32014"/>
            </a:avLst>
          </a:prstGeom>
          <a:noFill/>
          <a:ln w="9525">
            <a:solidFill>
              <a:schemeClr val="accent2">
                <a:lumMod val="20000"/>
                <a:lumOff val="8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a:solidFill>
                <a:schemeClr val="lt1"/>
              </a:solidFill>
              <a:latin typeface="+mj-ea"/>
              <a:ea typeface="+mj-ea"/>
            </a:endParaRPr>
          </a:p>
        </p:txBody>
      </p:sp>
      <p:sp>
        <p:nvSpPr>
          <p:cNvPr id="34" name="燕尾形 33"/>
          <p:cNvSpPr/>
          <p:nvPr>
            <p:custDataLst>
              <p:tags r:id="rId12"/>
            </p:custDataLst>
          </p:nvPr>
        </p:nvSpPr>
        <p:spPr>
          <a:xfrm>
            <a:off x="6022406" y="3413652"/>
            <a:ext cx="2465020" cy="716973"/>
          </a:xfrm>
          <a:prstGeom prst="chevron">
            <a:avLst>
              <a:gd name="adj" fmla="val 32014"/>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a:solidFill>
                <a:schemeClr val="lt1"/>
              </a:solidFill>
              <a:latin typeface="+mj-ea"/>
              <a:ea typeface="+mj-ea"/>
            </a:endParaRPr>
          </a:p>
        </p:txBody>
      </p:sp>
      <p:sp>
        <p:nvSpPr>
          <p:cNvPr id="35" name="文本框 34"/>
          <p:cNvSpPr txBox="1"/>
          <p:nvPr>
            <p:custDataLst>
              <p:tags r:id="rId13"/>
            </p:custDataLst>
          </p:nvPr>
        </p:nvSpPr>
        <p:spPr>
          <a:xfrm>
            <a:off x="6281882" y="3533527"/>
            <a:ext cx="2018145" cy="476464"/>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solidFill>
                  <a:schemeClr val="lt1">
                    <a:lumMod val="100000"/>
                  </a:schemeClr>
                </a:solidFill>
                <a:latin typeface="+mj-ea"/>
                <a:ea typeface="+mj-ea"/>
                <a:sym typeface="+mn-ea"/>
              </a:rPr>
              <a:t>添加标题</a:t>
            </a:r>
            <a:endParaRPr lang="zh-CN" altLang="en-US" sz="2000" b="1" spc="300">
              <a:solidFill>
                <a:schemeClr val="lt1">
                  <a:lumMod val="100000"/>
                </a:schemeClr>
              </a:solidFill>
              <a:latin typeface="+mj-ea"/>
              <a:ea typeface="+mj-ea"/>
              <a:sym typeface="+mn-ea"/>
            </a:endParaRPr>
          </a:p>
        </p:txBody>
      </p:sp>
      <p:sp>
        <p:nvSpPr>
          <p:cNvPr id="36" name="燕尾形 35"/>
          <p:cNvSpPr/>
          <p:nvPr>
            <p:custDataLst>
              <p:tags r:id="rId14"/>
            </p:custDataLst>
          </p:nvPr>
        </p:nvSpPr>
        <p:spPr>
          <a:xfrm>
            <a:off x="6086896" y="3457656"/>
            <a:ext cx="2352732" cy="628963"/>
          </a:xfrm>
          <a:prstGeom prst="chevron">
            <a:avLst>
              <a:gd name="adj" fmla="val 32014"/>
            </a:avLst>
          </a:prstGeom>
          <a:noFill/>
          <a:ln w="9525">
            <a:solidFill>
              <a:schemeClr val="accent3">
                <a:lumMod val="20000"/>
                <a:lumOff val="8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a:solidFill>
                <a:schemeClr val="lt1"/>
              </a:solidFill>
              <a:latin typeface="+mj-ea"/>
              <a:ea typeface="+mj-ea"/>
            </a:endParaRPr>
          </a:p>
        </p:txBody>
      </p:sp>
      <p:sp>
        <p:nvSpPr>
          <p:cNvPr id="38" name="燕尾形 37"/>
          <p:cNvSpPr/>
          <p:nvPr>
            <p:custDataLst>
              <p:tags r:id="rId15"/>
            </p:custDataLst>
          </p:nvPr>
        </p:nvSpPr>
        <p:spPr>
          <a:xfrm>
            <a:off x="8375897" y="3415169"/>
            <a:ext cx="2465020" cy="716973"/>
          </a:xfrm>
          <a:prstGeom prst="chevron">
            <a:avLst>
              <a:gd name="adj" fmla="val 32014"/>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a:solidFill>
                <a:schemeClr val="lt1"/>
              </a:solidFill>
              <a:latin typeface="+mj-ea"/>
              <a:ea typeface="+mj-ea"/>
            </a:endParaRPr>
          </a:p>
        </p:txBody>
      </p:sp>
      <p:sp>
        <p:nvSpPr>
          <p:cNvPr id="39" name="文本框 38"/>
          <p:cNvSpPr txBox="1"/>
          <p:nvPr>
            <p:custDataLst>
              <p:tags r:id="rId16"/>
            </p:custDataLst>
          </p:nvPr>
        </p:nvSpPr>
        <p:spPr>
          <a:xfrm>
            <a:off x="8635373" y="3523663"/>
            <a:ext cx="2018145" cy="476464"/>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spc="300">
                <a:solidFill>
                  <a:schemeClr val="lt1">
                    <a:lumMod val="100000"/>
                  </a:schemeClr>
                </a:solidFill>
                <a:latin typeface="+mj-ea"/>
                <a:ea typeface="+mj-ea"/>
                <a:sym typeface="+mn-ea"/>
              </a:rPr>
              <a:t>添加标题</a:t>
            </a:r>
            <a:endParaRPr lang="zh-CN" altLang="en-US" sz="2000" b="1" spc="300">
              <a:solidFill>
                <a:schemeClr val="lt1">
                  <a:lumMod val="100000"/>
                </a:schemeClr>
              </a:solidFill>
              <a:latin typeface="+mj-ea"/>
              <a:ea typeface="+mj-ea"/>
              <a:sym typeface="+mn-ea"/>
            </a:endParaRPr>
          </a:p>
        </p:txBody>
      </p:sp>
      <p:sp>
        <p:nvSpPr>
          <p:cNvPr id="40" name="燕尾形 39"/>
          <p:cNvSpPr/>
          <p:nvPr>
            <p:custDataLst>
              <p:tags r:id="rId17"/>
            </p:custDataLst>
          </p:nvPr>
        </p:nvSpPr>
        <p:spPr>
          <a:xfrm>
            <a:off x="8440387" y="3459174"/>
            <a:ext cx="2352732" cy="628963"/>
          </a:xfrm>
          <a:prstGeom prst="chevron">
            <a:avLst>
              <a:gd name="adj" fmla="val 32014"/>
            </a:avLst>
          </a:prstGeom>
          <a:noFill/>
          <a:ln w="9525">
            <a:solidFill>
              <a:schemeClr val="accent3">
                <a:lumMod val="20000"/>
                <a:lumOff val="8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a:ln>
                <a:solidFill>
                  <a:schemeClr val="accent1"/>
                </a:solidFill>
              </a:ln>
              <a:solidFill>
                <a:schemeClr val="lt1"/>
              </a:solidFill>
              <a:latin typeface="+mj-ea"/>
              <a:ea typeface="+mj-ea"/>
            </a:endParaRPr>
          </a:p>
        </p:txBody>
      </p:sp>
      <p:sp>
        <p:nvSpPr>
          <p:cNvPr id="54" name="文本框 53"/>
          <p:cNvSpPr txBox="1"/>
          <p:nvPr>
            <p:custDataLst>
              <p:tags r:id="rId18"/>
            </p:custDataLst>
          </p:nvPr>
        </p:nvSpPr>
        <p:spPr>
          <a:xfrm>
            <a:off x="7995788" y="1537384"/>
            <a:ext cx="3225239" cy="1354282"/>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spcAft>
                <a:spcPts val="1000"/>
              </a:spcAft>
            </a:pPr>
            <a:r>
              <a:rPr lang="zh-CN" altLang="en-US" sz="1200" spc="150">
                <a:solidFill>
                  <a:schemeClr val="tx1">
                    <a:lumMod val="65000"/>
                    <a:lumOff val="35000"/>
                  </a:schemeClr>
                </a:solidFill>
                <a:latin typeface="+mn-ea"/>
              </a:rPr>
              <a:t>提升作品文学价值：语言质朴能够让作品更加具有文学价值，让读者感受到作者的文学素养和才华，提升作品的文学价值。</a:t>
            </a:r>
            <a:endParaRPr lang="zh-CN" altLang="en-US" sz="1200" spc="150">
              <a:solidFill>
                <a:schemeClr val="tx1">
                  <a:lumMod val="65000"/>
                  <a:lumOff val="35000"/>
                </a:schemeClr>
              </a:solidFill>
              <a:latin typeface="+mn-ea"/>
            </a:endParaRPr>
          </a:p>
        </p:txBody>
      </p:sp>
      <p:sp>
        <p:nvSpPr>
          <p:cNvPr id="55" name="矩形 54"/>
          <p:cNvSpPr/>
          <p:nvPr>
            <p:custDataLst>
              <p:tags r:id="rId19"/>
            </p:custDataLst>
          </p:nvPr>
        </p:nvSpPr>
        <p:spPr>
          <a:xfrm>
            <a:off x="7995788" y="1366676"/>
            <a:ext cx="3225239" cy="1689627"/>
          </a:xfrm>
          <a:prstGeom prst="rect">
            <a:avLst/>
          </a:prstGeom>
          <a:noFill/>
          <a:ln w="19050" cmpd="sng">
            <a:solidFill>
              <a:schemeClr val="accent6">
                <a:lumMod val="60000"/>
                <a:lumOff val="4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64" name="文本框 63"/>
          <p:cNvSpPr txBox="1"/>
          <p:nvPr>
            <p:custDataLst>
              <p:tags r:id="rId20"/>
            </p:custDataLst>
          </p:nvPr>
        </p:nvSpPr>
        <p:spPr>
          <a:xfrm>
            <a:off x="5642297" y="4659439"/>
            <a:ext cx="3225239" cy="1354282"/>
          </a:xfrm>
          <a:prstGeom prst="rect">
            <a:avLst/>
          </a:prstGeom>
          <a:noFill/>
        </p:spPr>
        <p:txBody>
          <a:bodyPr wrap="square"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spcAft>
                <a:spcPts val="1000"/>
              </a:spcAft>
            </a:pPr>
            <a:r>
              <a:rPr lang="zh-CN" altLang="en-US" sz="1200" spc="150">
                <a:solidFill>
                  <a:schemeClr val="tx1">
                    <a:lumMod val="65000"/>
                    <a:lumOff val="35000"/>
                  </a:schemeClr>
                </a:solidFill>
                <a:latin typeface="+mn-ea"/>
              </a:rPr>
              <a:t>增强作品思想深度：语言质朴能够让作品更加深刻，让读者感受到作者对生活、人生的深刻思考和感悟，增强作品的思想深度。</a:t>
            </a:r>
            <a:endParaRPr lang="zh-CN" altLang="en-US" sz="1200" spc="150">
              <a:solidFill>
                <a:schemeClr val="tx1">
                  <a:lumMod val="65000"/>
                  <a:lumOff val="35000"/>
                </a:schemeClr>
              </a:solidFill>
              <a:latin typeface="+mn-ea"/>
            </a:endParaRPr>
          </a:p>
        </p:txBody>
      </p:sp>
      <p:sp>
        <p:nvSpPr>
          <p:cNvPr id="65" name="矩形 64"/>
          <p:cNvSpPr/>
          <p:nvPr>
            <p:custDataLst>
              <p:tags r:id="rId21"/>
            </p:custDataLst>
          </p:nvPr>
        </p:nvSpPr>
        <p:spPr>
          <a:xfrm>
            <a:off x="5642297" y="4488731"/>
            <a:ext cx="3225239" cy="1689627"/>
          </a:xfrm>
          <a:prstGeom prst="rect">
            <a:avLst/>
          </a:prstGeom>
          <a:noFill/>
          <a:ln w="19050">
            <a:solidFill>
              <a:schemeClr val="accent3">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语言质朴与真挚表达的关系</a:t>
            </a:r>
            <a:endParaRPr lang="zh-CN" altLang="en-US"/>
          </a:p>
        </p:txBody>
      </p:sp>
      <p:sp>
        <p:nvSpPr>
          <p:cNvPr id="16" name="任意多边形 15"/>
          <p:cNvSpPr/>
          <p:nvPr>
            <p:custDataLst>
              <p:tags r:id="rId2"/>
            </p:custDataLst>
          </p:nvPr>
        </p:nvSpPr>
        <p:spPr>
          <a:xfrm flipH="1">
            <a:off x="838200" y="3814631"/>
            <a:ext cx="2480619" cy="826452"/>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925" h="1307">
                <a:moveTo>
                  <a:pt x="525" y="0"/>
                </a:moveTo>
                <a:lnTo>
                  <a:pt x="3400" y="0"/>
                </a:lnTo>
                <a:cubicBezTo>
                  <a:pt x="3690" y="0"/>
                  <a:pt x="3925" y="235"/>
                  <a:pt x="3925" y="525"/>
                </a:cubicBezTo>
                <a:cubicBezTo>
                  <a:pt x="3925" y="815"/>
                  <a:pt x="3690" y="1050"/>
                  <a:pt x="3400" y="1050"/>
                </a:cubicBezTo>
                <a:lnTo>
                  <a:pt x="1039" y="1050"/>
                </a:lnTo>
                <a:lnTo>
                  <a:pt x="782" y="1307"/>
                </a:lnTo>
                <a:lnTo>
                  <a:pt x="782" y="1050"/>
                </a:lnTo>
                <a:lnTo>
                  <a:pt x="525" y="1050"/>
                </a:lnTo>
                <a:cubicBezTo>
                  <a:pt x="235" y="1050"/>
                  <a:pt x="0" y="815"/>
                  <a:pt x="0" y="525"/>
                </a:cubicBezTo>
                <a:cubicBezTo>
                  <a:pt x="0" y="235"/>
                  <a:pt x="235" y="0"/>
                  <a:pt x="525" y="0"/>
                </a:cubicBezTo>
                <a:close/>
              </a:path>
            </a:pathLst>
          </a:custGeom>
          <a:solidFill>
            <a:schemeClr val="bg1">
              <a:alpha val="60000"/>
            </a:schemeClr>
          </a:solidFill>
          <a:ln>
            <a:gradFill>
              <a:gsLst>
                <a:gs pos="0">
                  <a:schemeClr val="accent1">
                    <a:lumMod val="20000"/>
                    <a:lumOff val="80000"/>
                  </a:schemeClr>
                </a:gs>
                <a:gs pos="100000">
                  <a:schemeClr val="accent1">
                    <a:lumMod val="20000"/>
                    <a:lumOff val="80000"/>
                  </a:schemeClr>
                </a:gs>
                <a:gs pos="50000">
                  <a:schemeClr val="accent1">
                    <a:alpha val="90000"/>
                  </a:schemeClr>
                </a:gs>
              </a:gsLst>
              <a:lin ang="0" scaled="0"/>
            </a:gradFill>
          </a:ln>
          <a:effectLst>
            <a:outerShdw blurRad="63500" dist="50800" dir="54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144145" rIns="107950" bIns="28829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lgn="ctr">
              <a:buClrTx/>
              <a:buSzTx/>
              <a:buFontTx/>
            </a:pPr>
            <a:r>
              <a:rPr lang="en-US" altLang="zh-CN" sz="1000" b="1" spc="100">
                <a:solidFill>
                  <a:schemeClr val="accent1">
                    <a:alpha val="70000"/>
                  </a:schemeClr>
                </a:solidFill>
                <a:uFillTx/>
                <a:latin typeface="+mj-ea"/>
                <a:ea typeface="+mj-ea"/>
                <a:sym typeface="+mn-ea"/>
              </a:rPr>
              <a:t>* 直接、简洁地表达内心感受</a:t>
            </a:r>
            <a:endParaRPr lang="en-US" altLang="zh-CN" sz="1000" b="1" spc="100">
              <a:solidFill>
                <a:schemeClr val="accent1">
                  <a:alpha val="70000"/>
                </a:schemeClr>
              </a:solidFill>
              <a:uFillTx/>
              <a:latin typeface="+mj-ea"/>
              <a:ea typeface="+mj-ea"/>
              <a:sym typeface="+mn-ea"/>
            </a:endParaRPr>
          </a:p>
        </p:txBody>
      </p:sp>
      <p:sp>
        <p:nvSpPr>
          <p:cNvPr id="15" name="任意多边形 14"/>
          <p:cNvSpPr/>
          <p:nvPr>
            <p:custDataLst>
              <p:tags r:id="rId3"/>
            </p:custDataLst>
          </p:nvPr>
        </p:nvSpPr>
        <p:spPr>
          <a:xfrm flipH="1">
            <a:off x="8238957" y="4013814"/>
            <a:ext cx="2480619" cy="826452"/>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925" h="1307">
                <a:moveTo>
                  <a:pt x="525" y="0"/>
                </a:moveTo>
                <a:lnTo>
                  <a:pt x="3400" y="0"/>
                </a:lnTo>
                <a:cubicBezTo>
                  <a:pt x="3690" y="0"/>
                  <a:pt x="3925" y="235"/>
                  <a:pt x="3925" y="525"/>
                </a:cubicBezTo>
                <a:cubicBezTo>
                  <a:pt x="3925" y="815"/>
                  <a:pt x="3690" y="1050"/>
                  <a:pt x="3400" y="1050"/>
                </a:cubicBezTo>
                <a:lnTo>
                  <a:pt x="1039" y="1050"/>
                </a:lnTo>
                <a:lnTo>
                  <a:pt x="782" y="1307"/>
                </a:lnTo>
                <a:lnTo>
                  <a:pt x="782" y="1050"/>
                </a:lnTo>
                <a:lnTo>
                  <a:pt x="525" y="1050"/>
                </a:lnTo>
                <a:cubicBezTo>
                  <a:pt x="235" y="1050"/>
                  <a:pt x="0" y="815"/>
                  <a:pt x="0" y="525"/>
                </a:cubicBezTo>
                <a:cubicBezTo>
                  <a:pt x="0" y="235"/>
                  <a:pt x="235" y="0"/>
                  <a:pt x="525" y="0"/>
                </a:cubicBezTo>
                <a:close/>
              </a:path>
            </a:pathLst>
          </a:custGeom>
          <a:solidFill>
            <a:schemeClr val="bg1">
              <a:alpha val="60000"/>
            </a:schemeClr>
          </a:solidFill>
          <a:ln>
            <a:gradFill>
              <a:gsLst>
                <a:gs pos="0">
                  <a:schemeClr val="accent1">
                    <a:lumMod val="20000"/>
                    <a:lumOff val="80000"/>
                  </a:schemeClr>
                </a:gs>
                <a:gs pos="100000">
                  <a:schemeClr val="accent1">
                    <a:lumMod val="20000"/>
                    <a:lumOff val="80000"/>
                  </a:schemeClr>
                </a:gs>
                <a:gs pos="50000">
                  <a:schemeClr val="accent1">
                    <a:alpha val="90000"/>
                  </a:schemeClr>
                </a:gs>
              </a:gsLst>
              <a:lin ang="0" scaled="0"/>
            </a:gradFill>
          </a:ln>
          <a:effectLst>
            <a:outerShdw blurRad="63500" dist="50800" dir="54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179705" rIns="107950" bIns="28829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000" b="1" spc="100">
                <a:solidFill>
                  <a:schemeClr val="accent1">
                    <a:alpha val="80000"/>
                  </a:schemeClr>
                </a:solidFill>
                <a:uFillTx/>
                <a:latin typeface="+mj-ea"/>
                <a:ea typeface="+mj-ea"/>
                <a:sym typeface="+mn-ea"/>
              </a:rPr>
              <a:t>真挚表达需要语言质朴的支撑</a:t>
            </a:r>
            <a:endParaRPr lang="zh-CN" altLang="en-US" sz="1000" b="1" spc="100">
              <a:solidFill>
                <a:schemeClr val="accent1">
                  <a:alpha val="80000"/>
                </a:schemeClr>
              </a:solidFill>
              <a:uFillTx/>
              <a:latin typeface="+mj-ea"/>
              <a:ea typeface="+mj-ea"/>
              <a:sym typeface="+mn-ea"/>
            </a:endParaRPr>
          </a:p>
        </p:txBody>
      </p:sp>
      <p:sp>
        <p:nvSpPr>
          <p:cNvPr id="9" name="任意多边形 8"/>
          <p:cNvSpPr/>
          <p:nvPr>
            <p:custDataLst>
              <p:tags r:id="rId4"/>
            </p:custDataLst>
          </p:nvPr>
        </p:nvSpPr>
        <p:spPr>
          <a:xfrm flipH="1">
            <a:off x="3738052" y="2379248"/>
            <a:ext cx="2590644" cy="610196"/>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445" h="2302">
                <a:moveTo>
                  <a:pt x="900" y="0"/>
                </a:moveTo>
                <a:lnTo>
                  <a:pt x="7545" y="0"/>
                </a:lnTo>
                <a:cubicBezTo>
                  <a:pt x="8042" y="0"/>
                  <a:pt x="8445" y="403"/>
                  <a:pt x="8445" y="900"/>
                </a:cubicBezTo>
                <a:cubicBezTo>
                  <a:pt x="8445" y="1397"/>
                  <a:pt x="8042" y="1800"/>
                  <a:pt x="7545" y="1800"/>
                </a:cubicBezTo>
                <a:lnTo>
                  <a:pt x="2223" y="1800"/>
                </a:lnTo>
                <a:lnTo>
                  <a:pt x="1721" y="2302"/>
                </a:lnTo>
                <a:lnTo>
                  <a:pt x="1721" y="1800"/>
                </a:lnTo>
                <a:lnTo>
                  <a:pt x="900" y="1800"/>
                </a:lnTo>
                <a:cubicBezTo>
                  <a:pt x="403" y="1800"/>
                  <a:pt x="0" y="1397"/>
                  <a:pt x="0" y="900"/>
                </a:cubicBezTo>
                <a:cubicBezTo>
                  <a:pt x="0" y="403"/>
                  <a:pt x="403" y="0"/>
                  <a:pt x="900" y="0"/>
                </a:cubicBezTo>
                <a:close/>
              </a:path>
            </a:pathLst>
          </a:custGeom>
          <a:solidFill>
            <a:srgbClr val="FFFFFF">
              <a:alpha val="40000"/>
            </a:srgbClr>
          </a:solidFill>
          <a:ln>
            <a:gradFill>
              <a:gsLst>
                <a:gs pos="0">
                  <a:schemeClr val="accent1">
                    <a:lumMod val="20000"/>
                    <a:lumOff val="80000"/>
                  </a:schemeClr>
                </a:gs>
                <a:gs pos="100000">
                  <a:schemeClr val="accent1">
                    <a:lumMod val="20000"/>
                    <a:lumOff val="80000"/>
                  </a:schemeClr>
                </a:gs>
                <a:gs pos="50000">
                  <a:schemeClr val="accent1">
                    <a:alpha val="40000"/>
                  </a:schemeClr>
                </a:gs>
              </a:gsLst>
              <a:lin ang="0" scaled="0"/>
            </a:gradFill>
          </a:ln>
          <a:effectLst>
            <a:outerShdw blurRad="50800" dist="38100" dir="5400000" algn="t"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144145" rIns="107950" bIns="179705" numCol="1" spcCol="0" rtlCol="0" fromWordArt="0" anchor="t" anchorCtr="0" forceAA="0" compatLnSpc="1">
            <a:normAutofit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lgn="ctr">
              <a:buClrTx/>
              <a:buSzTx/>
              <a:buFontTx/>
            </a:pPr>
            <a:r>
              <a:rPr lang="zh-CN" altLang="en-US" sz="1000" b="1" spc="100">
                <a:solidFill>
                  <a:schemeClr val="accent1">
                    <a:alpha val="50000"/>
                  </a:schemeClr>
                </a:solidFill>
                <a:uFillTx/>
                <a:latin typeface="+mj-ea"/>
                <a:ea typeface="+mj-ea"/>
                <a:sym typeface="+mn-ea"/>
              </a:rPr>
              <a:t>* 在作文竞赛中，真挚情感是评判的重要标准之一</a:t>
            </a:r>
            <a:endParaRPr lang="zh-CN" altLang="en-US" sz="1000" b="1" spc="100">
              <a:solidFill>
                <a:schemeClr val="accent1">
                  <a:alpha val="50000"/>
                </a:schemeClr>
              </a:solidFill>
              <a:uFillTx/>
              <a:latin typeface="+mj-ea"/>
              <a:ea typeface="+mj-ea"/>
              <a:sym typeface="+mn-ea"/>
            </a:endParaRPr>
          </a:p>
        </p:txBody>
      </p:sp>
      <p:sp>
        <p:nvSpPr>
          <p:cNvPr id="4" name="任意多边形 3"/>
          <p:cNvSpPr/>
          <p:nvPr>
            <p:custDataLst>
              <p:tags r:id="rId5"/>
            </p:custDataLst>
          </p:nvPr>
        </p:nvSpPr>
        <p:spPr>
          <a:xfrm>
            <a:off x="3480695" y="3059632"/>
            <a:ext cx="5548038" cy="1455617"/>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445" h="2302">
                <a:moveTo>
                  <a:pt x="900" y="0"/>
                </a:moveTo>
                <a:lnTo>
                  <a:pt x="7545" y="0"/>
                </a:lnTo>
                <a:cubicBezTo>
                  <a:pt x="8042" y="0"/>
                  <a:pt x="8445" y="403"/>
                  <a:pt x="8445" y="900"/>
                </a:cubicBezTo>
                <a:cubicBezTo>
                  <a:pt x="8445" y="1397"/>
                  <a:pt x="8042" y="1800"/>
                  <a:pt x="7545" y="1800"/>
                </a:cubicBezTo>
                <a:lnTo>
                  <a:pt x="2223" y="1800"/>
                </a:lnTo>
                <a:lnTo>
                  <a:pt x="1721" y="2302"/>
                </a:lnTo>
                <a:lnTo>
                  <a:pt x="1721" y="1800"/>
                </a:lnTo>
                <a:lnTo>
                  <a:pt x="900" y="1800"/>
                </a:lnTo>
                <a:cubicBezTo>
                  <a:pt x="403" y="1800"/>
                  <a:pt x="0" y="1397"/>
                  <a:pt x="0" y="900"/>
                </a:cubicBezTo>
                <a:cubicBezTo>
                  <a:pt x="0" y="403"/>
                  <a:pt x="403" y="0"/>
                  <a:pt x="900" y="0"/>
                </a:cubicBezTo>
                <a:close/>
              </a:path>
            </a:pathLst>
          </a:custGeom>
          <a:gradFill>
            <a:gsLst>
              <a:gs pos="72000">
                <a:schemeClr val="accent1"/>
              </a:gs>
              <a:gs pos="0">
                <a:schemeClr val="accent1">
                  <a:lumMod val="90000"/>
                  <a:lumOff val="10000"/>
                </a:schemeClr>
              </a:gs>
            </a:gsLst>
            <a:path path="circle">
              <a:fillToRect r="100000" b="100000"/>
            </a:path>
            <a:tileRect l="-100000" t="-100000"/>
          </a:gradFill>
          <a:ln>
            <a:gradFill>
              <a:gsLst>
                <a:gs pos="0">
                  <a:srgbClr val="FFFFFF"/>
                </a:gs>
                <a:gs pos="100000">
                  <a:srgbClr val="FFFFFF"/>
                </a:gs>
                <a:gs pos="50000">
                  <a:schemeClr val="accent1">
                    <a:lumMod val="30000"/>
                    <a:lumOff val="70000"/>
                  </a:schemeClr>
                </a:gs>
              </a:gsLst>
              <a:lin ang="0" scaled="0"/>
            </a:gradFill>
          </a:ln>
          <a:effectLst>
            <a:outerShdw blurRad="63500" dist="50800" dir="5400000" algn="t" rotWithShape="0">
              <a:schemeClr val="accent1">
                <a:lumMod val="7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360045" tIns="144145" rIns="360045" bIns="28829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00000"/>
              </a:lnSpc>
              <a:buClrTx/>
              <a:buSzTx/>
              <a:buFontTx/>
            </a:pPr>
            <a:r>
              <a:rPr lang="zh-CN" altLang="en-US" sz="1000" b="1" spc="100">
                <a:solidFill>
                  <a:srgbClr val="FFFFFF"/>
                </a:solidFill>
                <a:effectLst>
                  <a:outerShdw blurRad="50800" dist="38100" dir="5400000" algn="t" rotWithShape="0">
                    <a:schemeClr val="accent1">
                      <a:lumMod val="50000"/>
                      <a:alpha val="40000"/>
                    </a:schemeClr>
                  </a:outerShdw>
                </a:effectLst>
                <a:uFillTx/>
                <a:latin typeface="+mj-ea"/>
                <a:ea typeface="+mj-ea"/>
                <a:sym typeface="+mn-ea"/>
              </a:rPr>
              <a:t>语言质朴能够体现真挚情感</a:t>
            </a:r>
            <a:endParaRPr lang="zh-CN" altLang="en-US" sz="1000" b="1" spc="100">
              <a:solidFill>
                <a:srgbClr val="FFFFFF"/>
              </a:solidFill>
              <a:effectLst>
                <a:outerShdw blurRad="50800" dist="38100" dir="5400000" algn="t" rotWithShape="0">
                  <a:schemeClr val="accent1">
                    <a:lumMod val="50000"/>
                    <a:alpha val="40000"/>
                  </a:schemeClr>
                </a:outerShdw>
              </a:effectLst>
              <a:uFillTx/>
              <a:latin typeface="+mj-ea"/>
              <a:ea typeface="+mj-ea"/>
              <a:sym typeface="+mn-ea"/>
            </a:endParaRPr>
          </a:p>
        </p:txBody>
      </p:sp>
      <p:sp>
        <p:nvSpPr>
          <p:cNvPr id="41" name="任意多边形 40"/>
          <p:cNvSpPr/>
          <p:nvPr>
            <p:custDataLst>
              <p:tags r:id="rId6"/>
            </p:custDataLst>
          </p:nvPr>
        </p:nvSpPr>
        <p:spPr>
          <a:xfrm>
            <a:off x="6727695" y="1927766"/>
            <a:ext cx="3879327" cy="1015517"/>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6135" h="1606">
                <a:moveTo>
                  <a:pt x="559" y="0"/>
                </a:moveTo>
                <a:lnTo>
                  <a:pt x="5577" y="0"/>
                </a:lnTo>
                <a:cubicBezTo>
                  <a:pt x="5885" y="0"/>
                  <a:pt x="6135" y="250"/>
                  <a:pt x="6135" y="559"/>
                </a:cubicBezTo>
                <a:cubicBezTo>
                  <a:pt x="6135" y="867"/>
                  <a:pt x="5885" y="1117"/>
                  <a:pt x="5577" y="1117"/>
                </a:cubicBezTo>
                <a:lnTo>
                  <a:pt x="1817" y="1117"/>
                </a:lnTo>
                <a:lnTo>
                  <a:pt x="1328" y="1606"/>
                </a:lnTo>
                <a:lnTo>
                  <a:pt x="1328" y="1117"/>
                </a:lnTo>
                <a:lnTo>
                  <a:pt x="559" y="1117"/>
                </a:lnTo>
                <a:cubicBezTo>
                  <a:pt x="250" y="1117"/>
                  <a:pt x="0" y="867"/>
                  <a:pt x="0" y="559"/>
                </a:cubicBezTo>
                <a:cubicBezTo>
                  <a:pt x="0" y="250"/>
                  <a:pt x="250" y="0"/>
                  <a:pt x="559" y="0"/>
                </a:cubicBezTo>
                <a:close/>
              </a:path>
            </a:pathLst>
          </a:custGeom>
          <a:solidFill>
            <a:schemeClr val="bg1">
              <a:alpha val="70000"/>
            </a:schemeClr>
          </a:solidFill>
          <a:ln>
            <a:gradFill>
              <a:gsLst>
                <a:gs pos="0">
                  <a:schemeClr val="accent1">
                    <a:lumMod val="20000"/>
                    <a:lumOff val="80000"/>
                  </a:schemeClr>
                </a:gs>
                <a:gs pos="100000">
                  <a:schemeClr val="accent1">
                    <a:lumMod val="20000"/>
                    <a:lumOff val="80000"/>
                  </a:schemeClr>
                </a:gs>
                <a:gs pos="50000">
                  <a:schemeClr val="accent1">
                    <a:alpha val="90000"/>
                  </a:schemeClr>
                </a:gs>
              </a:gsLst>
              <a:lin ang="0" scaled="0"/>
            </a:gradFill>
          </a:ln>
          <a:effectLst>
            <a:outerShdw blurRad="63500" dist="50800" dir="54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36195" rIns="107950" bIns="32385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lgn="ctr">
              <a:buClrTx/>
              <a:buSzTx/>
              <a:buFontTx/>
            </a:pPr>
            <a:r>
              <a:rPr lang="zh-CN" altLang="en-US" sz="1000" b="1" spc="100">
                <a:solidFill>
                  <a:schemeClr val="accent1">
                    <a:alpha val="80000"/>
                  </a:schemeClr>
                </a:solidFill>
                <a:uFillTx/>
                <a:latin typeface="+mj-ea"/>
                <a:ea typeface="+mj-ea"/>
                <a:sym typeface="+mn-ea"/>
              </a:rPr>
              <a:t>* 避免过于华丽的辞藻和复杂的句式</a:t>
            </a:r>
            <a:endParaRPr lang="zh-CN" altLang="en-US" sz="1000" b="1" spc="100">
              <a:solidFill>
                <a:schemeClr val="accent1">
                  <a:alpha val="80000"/>
                </a:schemeClr>
              </a:solidFill>
              <a:uFillTx/>
              <a:latin typeface="+mj-ea"/>
              <a:ea typeface="+mj-ea"/>
              <a:sym typeface="+mn-ea"/>
            </a:endParaRPr>
          </a:p>
        </p:txBody>
      </p:sp>
      <p:sp>
        <p:nvSpPr>
          <p:cNvPr id="17" name="任意多边形 16"/>
          <p:cNvSpPr/>
          <p:nvPr>
            <p:custDataLst>
              <p:tags r:id="rId7"/>
            </p:custDataLst>
          </p:nvPr>
        </p:nvSpPr>
        <p:spPr>
          <a:xfrm>
            <a:off x="2739608" y="1571766"/>
            <a:ext cx="2763270" cy="785350"/>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445" h="2302">
                <a:moveTo>
                  <a:pt x="900" y="0"/>
                </a:moveTo>
                <a:lnTo>
                  <a:pt x="7545" y="0"/>
                </a:lnTo>
                <a:cubicBezTo>
                  <a:pt x="8042" y="0"/>
                  <a:pt x="8445" y="403"/>
                  <a:pt x="8445" y="900"/>
                </a:cubicBezTo>
                <a:cubicBezTo>
                  <a:pt x="8445" y="1397"/>
                  <a:pt x="8042" y="1800"/>
                  <a:pt x="7545" y="1800"/>
                </a:cubicBezTo>
                <a:lnTo>
                  <a:pt x="2223" y="1800"/>
                </a:lnTo>
                <a:lnTo>
                  <a:pt x="1721" y="2302"/>
                </a:lnTo>
                <a:lnTo>
                  <a:pt x="1721" y="1800"/>
                </a:lnTo>
                <a:lnTo>
                  <a:pt x="900" y="1800"/>
                </a:lnTo>
                <a:cubicBezTo>
                  <a:pt x="403" y="1800"/>
                  <a:pt x="0" y="1397"/>
                  <a:pt x="0" y="900"/>
                </a:cubicBezTo>
                <a:cubicBezTo>
                  <a:pt x="0" y="403"/>
                  <a:pt x="403" y="0"/>
                  <a:pt x="900" y="0"/>
                </a:cubicBezTo>
                <a:close/>
              </a:path>
            </a:pathLst>
          </a:custGeom>
          <a:solidFill>
            <a:schemeClr val="bg1">
              <a:alpha val="70000"/>
            </a:schemeClr>
          </a:solidFill>
          <a:ln>
            <a:gradFill>
              <a:gsLst>
                <a:gs pos="0">
                  <a:schemeClr val="accent1">
                    <a:lumMod val="20000"/>
                    <a:lumOff val="80000"/>
                  </a:schemeClr>
                </a:gs>
                <a:gs pos="100000">
                  <a:schemeClr val="accent1">
                    <a:lumMod val="20000"/>
                    <a:lumOff val="80000"/>
                  </a:schemeClr>
                </a:gs>
                <a:gs pos="50000">
                  <a:schemeClr val="accent1">
                    <a:alpha val="50000"/>
                  </a:schemeClr>
                </a:gs>
              </a:gsLst>
              <a:lin ang="0" scaled="0"/>
            </a:gradFill>
          </a:ln>
          <a:effectLst>
            <a:outerShdw blurRad="63500" dist="50800" dir="5400000" algn="t"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71755" rIns="107950" bIns="2520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lgn="ctr">
              <a:buClrTx/>
              <a:buSzTx/>
              <a:buFontTx/>
            </a:pPr>
            <a:r>
              <a:rPr lang="zh-CN" altLang="en-US" sz="1000" b="1" spc="100">
                <a:solidFill>
                  <a:schemeClr val="accent1">
                    <a:alpha val="60000"/>
                  </a:schemeClr>
                </a:solidFill>
                <a:uFillTx/>
                <a:latin typeface="+mj-ea"/>
                <a:ea typeface="+mj-ea"/>
                <a:sym typeface="+mn-ea"/>
              </a:rPr>
              <a:t>* 用简单、易懂的语言传达真挚情感</a:t>
            </a:r>
            <a:endParaRPr lang="zh-CN" altLang="en-US" sz="1000" b="1" spc="100">
              <a:solidFill>
                <a:schemeClr val="accent1">
                  <a:alpha val="60000"/>
                </a:schemeClr>
              </a:solidFill>
              <a:uFillTx/>
              <a:latin typeface="+mj-ea"/>
              <a:ea typeface="+mj-ea"/>
              <a:sym typeface="+mn-ea"/>
            </a:endParaRPr>
          </a:p>
        </p:txBody>
      </p:sp>
      <p:sp>
        <p:nvSpPr>
          <p:cNvPr id="52" name="任意多边形 51"/>
          <p:cNvSpPr/>
          <p:nvPr>
            <p:custDataLst>
              <p:tags r:id="rId8"/>
            </p:custDataLst>
          </p:nvPr>
        </p:nvSpPr>
        <p:spPr>
          <a:xfrm>
            <a:off x="1459145" y="2715014"/>
            <a:ext cx="1917216" cy="634856"/>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032" h="1004">
                <a:moveTo>
                  <a:pt x="392" y="0"/>
                </a:moveTo>
                <a:lnTo>
                  <a:pt x="2641" y="0"/>
                </a:lnTo>
                <a:cubicBezTo>
                  <a:pt x="2857" y="0"/>
                  <a:pt x="3032" y="175"/>
                  <a:pt x="3032" y="392"/>
                </a:cubicBezTo>
                <a:cubicBezTo>
                  <a:pt x="3032" y="608"/>
                  <a:pt x="2857" y="783"/>
                  <a:pt x="2641" y="783"/>
                </a:cubicBezTo>
                <a:lnTo>
                  <a:pt x="818" y="783"/>
                </a:lnTo>
                <a:lnTo>
                  <a:pt x="597" y="1004"/>
                </a:lnTo>
                <a:lnTo>
                  <a:pt x="597" y="783"/>
                </a:lnTo>
                <a:lnTo>
                  <a:pt x="392" y="783"/>
                </a:lnTo>
                <a:cubicBezTo>
                  <a:pt x="175" y="783"/>
                  <a:pt x="0" y="608"/>
                  <a:pt x="0" y="392"/>
                </a:cubicBezTo>
                <a:cubicBezTo>
                  <a:pt x="0" y="175"/>
                  <a:pt x="175" y="0"/>
                  <a:pt x="392" y="0"/>
                </a:cubicBezTo>
                <a:close/>
              </a:path>
            </a:pathLst>
          </a:custGeom>
          <a:solidFill>
            <a:srgbClr val="FFFFFF">
              <a:alpha val="20000"/>
            </a:srgbClr>
          </a:solidFill>
          <a:ln>
            <a:gradFill>
              <a:gsLst>
                <a:gs pos="0">
                  <a:schemeClr val="accent1">
                    <a:lumMod val="20000"/>
                    <a:lumOff val="80000"/>
                  </a:schemeClr>
                </a:gs>
                <a:gs pos="100000">
                  <a:schemeClr val="accent1">
                    <a:lumMod val="20000"/>
                    <a:lumOff val="80000"/>
                  </a:schemeClr>
                </a:gs>
                <a:gs pos="50000">
                  <a:schemeClr val="accent1">
                    <a:alpha val="40000"/>
                  </a:schemeClr>
                </a:gs>
              </a:gsLst>
              <a:lin ang="0" scaled="0"/>
            </a:gradFill>
          </a:ln>
          <a:effectLst>
            <a:outerShdw blurRad="50800" dist="38100" dir="5400000" algn="t"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71755" rIns="107950" bIns="17970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000" b="1" spc="100">
                <a:solidFill>
                  <a:schemeClr val="accent1">
                    <a:alpha val="50000"/>
                  </a:schemeClr>
                </a:solidFill>
                <a:uFillTx/>
                <a:latin typeface="+mj-ea"/>
                <a:ea typeface="+mj-ea"/>
                <a:sym typeface="+mn-ea"/>
              </a:rPr>
              <a:t>语言质朴与真挚表达相辅相成</a:t>
            </a:r>
            <a:endParaRPr lang="zh-CN" altLang="en-US" sz="1000" b="1" spc="100">
              <a:solidFill>
                <a:schemeClr val="accent1">
                  <a:alpha val="50000"/>
                </a:schemeClr>
              </a:solidFill>
              <a:uFillTx/>
              <a:latin typeface="+mj-ea"/>
              <a:ea typeface="+mj-ea"/>
              <a:sym typeface="+mn-ea"/>
            </a:endParaRPr>
          </a:p>
        </p:txBody>
      </p:sp>
      <p:sp>
        <p:nvSpPr>
          <p:cNvPr id="44" name="任意多边形 43"/>
          <p:cNvSpPr/>
          <p:nvPr>
            <p:custDataLst>
              <p:tags r:id="rId9"/>
            </p:custDataLst>
          </p:nvPr>
        </p:nvSpPr>
        <p:spPr>
          <a:xfrm>
            <a:off x="8802992" y="5217764"/>
            <a:ext cx="1917216" cy="634856"/>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032" h="1004">
                <a:moveTo>
                  <a:pt x="392" y="0"/>
                </a:moveTo>
                <a:lnTo>
                  <a:pt x="2641" y="0"/>
                </a:lnTo>
                <a:cubicBezTo>
                  <a:pt x="2857" y="0"/>
                  <a:pt x="3032" y="175"/>
                  <a:pt x="3032" y="392"/>
                </a:cubicBezTo>
                <a:cubicBezTo>
                  <a:pt x="3032" y="608"/>
                  <a:pt x="2857" y="783"/>
                  <a:pt x="2641" y="783"/>
                </a:cubicBezTo>
                <a:lnTo>
                  <a:pt x="818" y="783"/>
                </a:lnTo>
                <a:lnTo>
                  <a:pt x="597" y="1004"/>
                </a:lnTo>
                <a:lnTo>
                  <a:pt x="597" y="783"/>
                </a:lnTo>
                <a:lnTo>
                  <a:pt x="392" y="783"/>
                </a:lnTo>
                <a:cubicBezTo>
                  <a:pt x="175" y="783"/>
                  <a:pt x="0" y="608"/>
                  <a:pt x="0" y="392"/>
                </a:cubicBezTo>
                <a:cubicBezTo>
                  <a:pt x="0" y="175"/>
                  <a:pt x="175" y="0"/>
                  <a:pt x="392" y="0"/>
                </a:cubicBezTo>
                <a:close/>
              </a:path>
            </a:pathLst>
          </a:custGeom>
          <a:solidFill>
            <a:srgbClr val="FFFFFF">
              <a:alpha val="20000"/>
            </a:srgbClr>
          </a:solidFill>
          <a:ln>
            <a:gradFill>
              <a:gsLst>
                <a:gs pos="0">
                  <a:schemeClr val="accent1">
                    <a:lumMod val="20000"/>
                    <a:lumOff val="80000"/>
                  </a:schemeClr>
                </a:gs>
                <a:gs pos="100000">
                  <a:schemeClr val="accent1">
                    <a:lumMod val="20000"/>
                    <a:lumOff val="80000"/>
                  </a:schemeClr>
                </a:gs>
                <a:gs pos="50000">
                  <a:schemeClr val="accent1">
                    <a:alpha val="40000"/>
                  </a:schemeClr>
                </a:gs>
              </a:gsLst>
              <a:lin ang="0" scaled="0"/>
            </a:gradFill>
          </a:ln>
          <a:effectLst>
            <a:outerShdw blurRad="50800" dist="38100" dir="5400000" algn="t"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71755" rIns="107950" bIns="215900" numCol="1" spcCol="0" rtlCol="0" fromWordArt="0" anchor="ctr" anchorCtr="0" forceAA="0" compatLnSpc="1">
            <a:normAutofit fontScale="8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lgn="ctr">
              <a:buClrTx/>
              <a:buSzTx/>
              <a:buFontTx/>
            </a:pPr>
            <a:r>
              <a:rPr lang="zh-CN" altLang="en-US" sz="1000" b="1" spc="100">
                <a:solidFill>
                  <a:schemeClr val="accent1">
                    <a:alpha val="50000"/>
                  </a:schemeClr>
                </a:solidFill>
                <a:uFillTx/>
                <a:latin typeface="+mj-ea"/>
                <a:ea typeface="+mj-ea"/>
                <a:sym typeface="+mn-ea"/>
              </a:rPr>
              <a:t>* 注重表达内心真实感受，让读者产生共鸣</a:t>
            </a:r>
            <a:endParaRPr lang="zh-CN" altLang="en-US" sz="1000" b="1" spc="100">
              <a:solidFill>
                <a:schemeClr val="accent1">
                  <a:alpha val="50000"/>
                </a:schemeClr>
              </a:solidFill>
              <a:uFillTx/>
              <a:latin typeface="+mj-ea"/>
              <a:ea typeface="+mj-ea"/>
              <a:sym typeface="+mn-ea"/>
            </a:endParaRPr>
          </a:p>
        </p:txBody>
      </p:sp>
      <p:sp>
        <p:nvSpPr>
          <p:cNvPr id="22" name="任意多边形 21"/>
          <p:cNvSpPr/>
          <p:nvPr>
            <p:custDataLst>
              <p:tags r:id="rId10"/>
            </p:custDataLst>
          </p:nvPr>
        </p:nvSpPr>
        <p:spPr>
          <a:xfrm>
            <a:off x="9545344" y="3107056"/>
            <a:ext cx="1808456" cy="624107"/>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2860" h="985">
                <a:moveTo>
                  <a:pt x="398" y="0"/>
                </a:moveTo>
                <a:lnTo>
                  <a:pt x="2463" y="0"/>
                </a:lnTo>
                <a:cubicBezTo>
                  <a:pt x="2682" y="0"/>
                  <a:pt x="2860" y="178"/>
                  <a:pt x="2860" y="398"/>
                </a:cubicBezTo>
                <a:cubicBezTo>
                  <a:pt x="2860" y="617"/>
                  <a:pt x="2682" y="795"/>
                  <a:pt x="2463" y="795"/>
                </a:cubicBezTo>
                <a:lnTo>
                  <a:pt x="774" y="795"/>
                </a:lnTo>
                <a:lnTo>
                  <a:pt x="582" y="987"/>
                </a:lnTo>
                <a:lnTo>
                  <a:pt x="582" y="795"/>
                </a:lnTo>
                <a:lnTo>
                  <a:pt x="398" y="795"/>
                </a:lnTo>
                <a:cubicBezTo>
                  <a:pt x="178" y="795"/>
                  <a:pt x="0" y="617"/>
                  <a:pt x="0" y="398"/>
                </a:cubicBezTo>
                <a:cubicBezTo>
                  <a:pt x="0" y="178"/>
                  <a:pt x="178" y="0"/>
                  <a:pt x="398" y="0"/>
                </a:cubicBezTo>
                <a:close/>
              </a:path>
            </a:pathLst>
          </a:custGeom>
          <a:solidFill>
            <a:srgbClr val="FFFFFF">
              <a:alpha val="20000"/>
            </a:srgbClr>
          </a:solidFill>
          <a:ln>
            <a:gradFill>
              <a:gsLst>
                <a:gs pos="0">
                  <a:schemeClr val="accent1">
                    <a:lumMod val="20000"/>
                    <a:lumOff val="80000"/>
                  </a:schemeClr>
                </a:gs>
                <a:gs pos="100000">
                  <a:schemeClr val="accent1">
                    <a:lumMod val="20000"/>
                    <a:lumOff val="80000"/>
                  </a:schemeClr>
                </a:gs>
                <a:gs pos="50000">
                  <a:schemeClr val="accent1">
                    <a:alpha val="40000"/>
                  </a:schemeClr>
                </a:gs>
              </a:gsLst>
              <a:lin ang="0" scaled="0"/>
            </a:gradFill>
          </a:ln>
          <a:effectLst>
            <a:outerShdw blurRad="50800" dist="38100" dir="5400000" algn="t"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71755" rIns="107950" bIns="179705" numCol="1" spcCol="0" rtlCol="0" fromWordArt="0" anchor="ctr" anchorCtr="0" forceAA="0" compatLnSpc="1">
            <a:normAutofit fontScale="90000"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lgn="ctr">
              <a:buClrTx/>
              <a:buSzTx/>
              <a:buFontTx/>
            </a:pPr>
            <a:r>
              <a:rPr lang="zh-CN" altLang="en-US" sz="1000" b="1" spc="100">
                <a:solidFill>
                  <a:schemeClr val="accent1">
                    <a:alpha val="50000"/>
                  </a:schemeClr>
                </a:solidFill>
                <a:uFillTx/>
                <a:latin typeface="+mj-ea"/>
                <a:ea typeface="+mj-ea"/>
                <a:sym typeface="+mn-ea"/>
              </a:rPr>
              <a:t>* 语言质朴能够更好地展现真挚情感，提高作品质量</a:t>
            </a:r>
            <a:endParaRPr lang="zh-CN" altLang="en-US" sz="1000" b="1" spc="100">
              <a:solidFill>
                <a:schemeClr val="accent1">
                  <a:alpha val="50000"/>
                </a:schemeClr>
              </a:solidFill>
              <a:uFillTx/>
              <a:latin typeface="+mj-ea"/>
              <a:ea typeface="+mj-ea"/>
              <a:sym typeface="+mn-ea"/>
            </a:endParaRPr>
          </a:p>
        </p:txBody>
      </p:sp>
      <p:sp>
        <p:nvSpPr>
          <p:cNvPr id="7" name="任意多边形 6"/>
          <p:cNvSpPr/>
          <p:nvPr>
            <p:custDataLst>
              <p:tags r:id="rId11"/>
            </p:custDataLst>
          </p:nvPr>
        </p:nvSpPr>
        <p:spPr>
          <a:xfrm>
            <a:off x="2992538" y="4733402"/>
            <a:ext cx="1917216" cy="634856"/>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3032" h="1004">
                <a:moveTo>
                  <a:pt x="392" y="0"/>
                </a:moveTo>
                <a:lnTo>
                  <a:pt x="2641" y="0"/>
                </a:lnTo>
                <a:cubicBezTo>
                  <a:pt x="2857" y="0"/>
                  <a:pt x="3032" y="175"/>
                  <a:pt x="3032" y="392"/>
                </a:cubicBezTo>
                <a:cubicBezTo>
                  <a:pt x="3032" y="608"/>
                  <a:pt x="2857" y="783"/>
                  <a:pt x="2641" y="783"/>
                </a:cubicBezTo>
                <a:lnTo>
                  <a:pt x="818" y="783"/>
                </a:lnTo>
                <a:lnTo>
                  <a:pt x="597" y="1004"/>
                </a:lnTo>
                <a:lnTo>
                  <a:pt x="597" y="783"/>
                </a:lnTo>
                <a:lnTo>
                  <a:pt x="392" y="783"/>
                </a:lnTo>
                <a:cubicBezTo>
                  <a:pt x="175" y="783"/>
                  <a:pt x="0" y="608"/>
                  <a:pt x="0" y="392"/>
                </a:cubicBezTo>
                <a:cubicBezTo>
                  <a:pt x="0" y="175"/>
                  <a:pt x="175" y="0"/>
                  <a:pt x="392" y="0"/>
                </a:cubicBezTo>
                <a:close/>
              </a:path>
            </a:pathLst>
          </a:custGeom>
          <a:solidFill>
            <a:srgbClr val="FFFFFF">
              <a:alpha val="40000"/>
            </a:srgbClr>
          </a:solidFill>
          <a:ln>
            <a:gradFill>
              <a:gsLst>
                <a:gs pos="0">
                  <a:schemeClr val="accent1">
                    <a:lumMod val="20000"/>
                    <a:lumOff val="80000"/>
                  </a:schemeClr>
                </a:gs>
                <a:gs pos="100000">
                  <a:schemeClr val="accent1">
                    <a:lumMod val="20000"/>
                    <a:lumOff val="80000"/>
                  </a:schemeClr>
                </a:gs>
                <a:gs pos="50000">
                  <a:schemeClr val="accent1">
                    <a:alpha val="50000"/>
                  </a:schemeClr>
                </a:gs>
              </a:gsLst>
              <a:lin ang="0" scaled="0"/>
            </a:gradFill>
          </a:ln>
          <a:effectLst>
            <a:outerShdw blurRad="63500" dist="50800" dir="5400000" algn="t"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71755" rIns="107950" bIns="21590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000" b="1" spc="100">
                <a:solidFill>
                  <a:schemeClr val="accent1">
                    <a:alpha val="60000"/>
                  </a:schemeClr>
                </a:solidFill>
                <a:uFillTx/>
                <a:latin typeface="+mj-ea"/>
                <a:ea typeface="+mj-ea"/>
                <a:sym typeface="+mn-ea"/>
              </a:rPr>
              <a:t>如何在作文竞赛中运用语言质朴与真挚表达</a:t>
            </a:r>
            <a:endParaRPr lang="zh-CN" altLang="en-US" sz="1000" b="1" spc="100">
              <a:solidFill>
                <a:schemeClr val="accent1">
                  <a:alpha val="60000"/>
                </a:schemeClr>
              </a:solidFill>
              <a:uFillTx/>
              <a:latin typeface="+mj-ea"/>
              <a:ea typeface="+mj-ea"/>
              <a:sym typeface="+mn-ea"/>
            </a:endParaRPr>
          </a:p>
        </p:txBody>
      </p:sp>
      <p:sp>
        <p:nvSpPr>
          <p:cNvPr id="53" name="任意多边形 52"/>
          <p:cNvSpPr/>
          <p:nvPr>
            <p:custDataLst>
              <p:tags r:id="rId12"/>
            </p:custDataLst>
          </p:nvPr>
        </p:nvSpPr>
        <p:spPr>
          <a:xfrm>
            <a:off x="3831637" y="5217764"/>
            <a:ext cx="2985216" cy="752469"/>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4721" h="1190">
                <a:moveTo>
                  <a:pt x="445" y="0"/>
                </a:moveTo>
                <a:lnTo>
                  <a:pt x="4276" y="0"/>
                </a:lnTo>
                <a:cubicBezTo>
                  <a:pt x="4522" y="0"/>
                  <a:pt x="4721" y="199"/>
                  <a:pt x="4721" y="445"/>
                </a:cubicBezTo>
                <a:cubicBezTo>
                  <a:pt x="4721" y="691"/>
                  <a:pt x="4522" y="890"/>
                  <a:pt x="4276" y="890"/>
                </a:cubicBezTo>
                <a:lnTo>
                  <a:pt x="1213" y="890"/>
                </a:lnTo>
                <a:lnTo>
                  <a:pt x="913" y="1190"/>
                </a:lnTo>
                <a:lnTo>
                  <a:pt x="913" y="890"/>
                </a:lnTo>
                <a:lnTo>
                  <a:pt x="445" y="890"/>
                </a:lnTo>
                <a:cubicBezTo>
                  <a:pt x="199" y="890"/>
                  <a:pt x="0" y="691"/>
                  <a:pt x="0" y="445"/>
                </a:cubicBezTo>
                <a:cubicBezTo>
                  <a:pt x="0" y="199"/>
                  <a:pt x="199" y="0"/>
                  <a:pt x="445" y="0"/>
                </a:cubicBezTo>
                <a:close/>
              </a:path>
            </a:pathLst>
          </a:custGeom>
          <a:solidFill>
            <a:schemeClr val="bg1">
              <a:alpha val="60000"/>
            </a:schemeClr>
          </a:solidFill>
          <a:ln>
            <a:gradFill>
              <a:gsLst>
                <a:gs pos="0">
                  <a:schemeClr val="accent1">
                    <a:lumMod val="20000"/>
                    <a:lumOff val="80000"/>
                  </a:schemeClr>
                </a:gs>
                <a:gs pos="100000">
                  <a:schemeClr val="accent1">
                    <a:lumMod val="20000"/>
                    <a:lumOff val="80000"/>
                  </a:schemeClr>
                </a:gs>
                <a:gs pos="50000">
                  <a:schemeClr val="accent1">
                    <a:alpha val="90000"/>
                  </a:schemeClr>
                </a:gs>
              </a:gsLst>
              <a:lin ang="0" scaled="0"/>
            </a:gradFill>
          </a:ln>
          <a:effectLst>
            <a:outerShdw blurRad="63500" dist="50800" dir="5400000" algn="t"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107950" rIns="107950" bIns="28829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lgn="ctr">
              <a:buClrTx/>
              <a:buSzTx/>
              <a:buFontTx/>
            </a:pPr>
            <a:r>
              <a:rPr lang="zh-CN" altLang="en-US" sz="1000" b="1" spc="100">
                <a:solidFill>
                  <a:schemeClr val="accent1">
                    <a:alpha val="80000"/>
                  </a:schemeClr>
                </a:solidFill>
                <a:uFillTx/>
                <a:latin typeface="+mj-ea"/>
                <a:ea typeface="+mj-ea"/>
                <a:sym typeface="+mn-ea"/>
              </a:rPr>
              <a:t>* 避免空洞、无意义的表述</a:t>
            </a:r>
            <a:endParaRPr lang="zh-CN" altLang="en-US" sz="1000" b="1" spc="100">
              <a:solidFill>
                <a:schemeClr val="accent1">
                  <a:alpha val="80000"/>
                </a:schemeClr>
              </a:solidFill>
              <a:uFillTx/>
              <a:latin typeface="+mj-ea"/>
              <a:ea typeface="+mj-ea"/>
              <a:sym typeface="+mn-ea"/>
            </a:endParaRPr>
          </a:p>
        </p:txBody>
      </p:sp>
      <p:sp>
        <p:nvSpPr>
          <p:cNvPr id="10" name="任意多边形 9"/>
          <p:cNvSpPr/>
          <p:nvPr>
            <p:custDataLst>
              <p:tags r:id="rId13"/>
            </p:custDataLst>
          </p:nvPr>
        </p:nvSpPr>
        <p:spPr>
          <a:xfrm flipH="1">
            <a:off x="5648312" y="4561409"/>
            <a:ext cx="2590644" cy="610196"/>
          </a:xfrm>
          <a:custGeom>
            <a:gdLst>
              <a:gd name="adj" fmla="val 50000"/>
              <a:gd name="a" fmla="pin 0 adj 50000"/>
              <a:gd name="x1" fmla="*/ ss a 100000"/>
              <a:gd name="x2" fmla="+- r 0 x1"/>
              <a:gd name="y2" fmla="+- b 0 x1"/>
              <a:gd name="il" fmla="*/ x1 29289 100000"/>
              <a:gd name="ir" fmla="+- r 0 il"/>
              <a:gd name="ib" fmla="+- b 0 il"/>
            </a:gdLst>
            <a:cxnLst>
              <a:cxn ang="3">
                <a:pos x="hc" y="t"/>
              </a:cxn>
              <a:cxn ang="cd2">
                <a:pos x="l" y="vc"/>
              </a:cxn>
              <a:cxn ang="cd4">
                <a:pos x="hc" y="b"/>
              </a:cxn>
              <a:cxn ang="0">
                <a:pos x="r" y="vc"/>
              </a:cxn>
            </a:cxnLst>
            <a:rect l="l" t="t" r="r" b="b"/>
            <a:pathLst>
              <a:path w="8445" h="2302">
                <a:moveTo>
                  <a:pt x="900" y="0"/>
                </a:moveTo>
                <a:lnTo>
                  <a:pt x="7545" y="0"/>
                </a:lnTo>
                <a:cubicBezTo>
                  <a:pt x="8042" y="0"/>
                  <a:pt x="8445" y="403"/>
                  <a:pt x="8445" y="900"/>
                </a:cubicBezTo>
                <a:cubicBezTo>
                  <a:pt x="8445" y="1397"/>
                  <a:pt x="8042" y="1800"/>
                  <a:pt x="7545" y="1800"/>
                </a:cubicBezTo>
                <a:lnTo>
                  <a:pt x="2223" y="1800"/>
                </a:lnTo>
                <a:lnTo>
                  <a:pt x="1721" y="2302"/>
                </a:lnTo>
                <a:lnTo>
                  <a:pt x="1721" y="1800"/>
                </a:lnTo>
                <a:lnTo>
                  <a:pt x="900" y="1800"/>
                </a:lnTo>
                <a:cubicBezTo>
                  <a:pt x="403" y="1800"/>
                  <a:pt x="0" y="1397"/>
                  <a:pt x="0" y="900"/>
                </a:cubicBezTo>
                <a:cubicBezTo>
                  <a:pt x="0" y="403"/>
                  <a:pt x="403" y="0"/>
                  <a:pt x="900" y="0"/>
                </a:cubicBezTo>
                <a:close/>
              </a:path>
            </a:pathLst>
          </a:custGeom>
          <a:solidFill>
            <a:srgbClr val="FFFFFF">
              <a:alpha val="40000"/>
            </a:srgbClr>
          </a:solidFill>
          <a:ln>
            <a:gradFill>
              <a:gsLst>
                <a:gs pos="0">
                  <a:schemeClr val="accent1">
                    <a:lumMod val="20000"/>
                    <a:lumOff val="80000"/>
                  </a:schemeClr>
                </a:gs>
                <a:gs pos="100000">
                  <a:schemeClr val="accent1">
                    <a:lumMod val="20000"/>
                    <a:lumOff val="80000"/>
                  </a:schemeClr>
                </a:gs>
                <a:gs pos="50000">
                  <a:schemeClr val="accent1">
                    <a:alpha val="40000"/>
                  </a:schemeClr>
                </a:gs>
              </a:gsLst>
              <a:lin ang="0" scaled="0"/>
            </a:gradFill>
          </a:ln>
          <a:effectLst>
            <a:outerShdw blurRad="50800" dist="38100" dir="5400000" algn="t"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7950" tIns="144145" rIns="107950" bIns="179705" numCol="1" spcCol="0" rtlCol="0" fromWordArt="0" anchor="t" anchorCtr="0" forceAA="0" compatLnSpc="1">
            <a:normAutofit lnSpcReduction="2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1" algn="ctr">
              <a:buClrTx/>
              <a:buSzTx/>
              <a:buFontTx/>
            </a:pPr>
            <a:r>
              <a:rPr lang="zh-CN" altLang="en-US" sz="1000" b="1" spc="100">
                <a:solidFill>
                  <a:schemeClr val="accent1">
                    <a:alpha val="50000"/>
                  </a:schemeClr>
                </a:solidFill>
                <a:uFillTx/>
                <a:latin typeface="+mj-ea"/>
                <a:ea typeface="+mj-ea"/>
                <a:sym typeface="+mn-ea"/>
              </a:rPr>
              <a:t>* 选择恰当的词语和句式，避免过度修饰</a:t>
            </a:r>
            <a:endParaRPr lang="zh-CN" altLang="en-US" sz="1000" b="1" spc="100">
              <a:solidFill>
                <a:schemeClr val="accent1">
                  <a:alpha val="50000"/>
                </a:schemeClr>
              </a:solidFill>
              <a:uFillTx/>
              <a:latin typeface="+mj-ea"/>
              <a:ea typeface="+mj-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真挚表达在作文竞赛中的价值</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真挚表达的定义</a:t>
            </a:r>
            <a:endParaRPr lang="zh-CN" altLang="en-US"/>
          </a:p>
        </p:txBody>
      </p:sp>
      <p:sp>
        <p:nvSpPr>
          <p:cNvPr id="21" name="任意多边形 20"/>
          <p:cNvSpPr/>
          <p:nvPr>
            <p:custDataLst>
              <p:tags r:id="rId2"/>
            </p:custDataLst>
          </p:nvPr>
        </p:nvSpPr>
        <p:spPr>
          <a:xfrm rot="2700000">
            <a:off x="1073847"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838200"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1600" spc="150">
                <a:solidFill>
                  <a:schemeClr val="tx1">
                    <a:lumMod val="75000"/>
                    <a:lumOff val="25000"/>
                  </a:schemeClr>
                </a:solidFill>
                <a:latin typeface="+mn-ea"/>
                <a:sym typeface="+mn-ea"/>
              </a:rPr>
              <a:t>真挚表达是指作者在写作过程中，用朴实的语言、真实的情感来表达自己的思想和感受。</a:t>
            </a:r>
            <a:endParaRPr lang="zh-CN" altLang="en-US" sz="16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874829" y="2853136"/>
            <a:ext cx="1540948" cy="109123"/>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2855242"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2618374"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1600" spc="150">
                <a:solidFill>
                  <a:schemeClr val="tx1">
                    <a:lumMod val="75000"/>
                    <a:lumOff val="25000"/>
                  </a:schemeClr>
                </a:solidFill>
                <a:latin typeface="+mn-ea"/>
                <a:sym typeface="+mn-ea"/>
              </a:rPr>
              <a:t>真挚表达的特点包括朴实、真实、感人，能够让读者感受到作者的真实情感和内心世界。</a:t>
            </a:r>
            <a:endParaRPr lang="zh-CN" altLang="en-US" sz="16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2655003" y="2853136"/>
            <a:ext cx="1540948" cy="109123"/>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4634805"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4398547"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1600" spc="150">
                <a:solidFill>
                  <a:schemeClr val="tx1">
                    <a:lumMod val="75000"/>
                    <a:lumOff val="25000"/>
                  </a:schemeClr>
                </a:solidFill>
                <a:latin typeface="+mn-ea"/>
                <a:sym typeface="+mn-ea"/>
              </a:rPr>
              <a:t>真挚表达的特点</a:t>
            </a:r>
            <a:endParaRPr lang="zh-CN" altLang="en-US" sz="16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4435176" y="2853136"/>
            <a:ext cx="1540948" cy="109123"/>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6414978"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6178721"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1600" spc="150">
                <a:solidFill>
                  <a:schemeClr val="tx1">
                    <a:lumMod val="75000"/>
                    <a:lumOff val="25000"/>
                  </a:schemeClr>
                </a:solidFill>
                <a:latin typeface="+mn-ea"/>
                <a:sym typeface="+mn-ea"/>
              </a:rPr>
              <a:t>朴实：真挚表达的语言简练、质朴，没有过多的华丽辞藻和修辞手法，更注重表达真情实感。</a:t>
            </a:r>
            <a:endParaRPr lang="zh-CN" altLang="en-US" sz="16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6215960" y="2853136"/>
            <a:ext cx="1540948" cy="109123"/>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20" name="任意多边形 19"/>
          <p:cNvSpPr/>
          <p:nvPr>
            <p:custDataLst>
              <p:tags r:id="rId14"/>
            </p:custDataLst>
          </p:nvPr>
        </p:nvSpPr>
        <p:spPr>
          <a:xfrm rot="16200000" flipV="1">
            <a:off x="8196983"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37" name="文本框 36"/>
          <p:cNvSpPr txBox="1"/>
          <p:nvPr>
            <p:custDataLst>
              <p:tags r:id="rId15"/>
            </p:custDataLst>
          </p:nvPr>
        </p:nvSpPr>
        <p:spPr bwMode="auto">
          <a:xfrm>
            <a:off x="7959505" y="3189513"/>
            <a:ext cx="1615020" cy="2709556"/>
          </a:xfrm>
          <a:prstGeom prst="rect">
            <a:avLst/>
          </a:prstGeom>
          <a:noFill/>
        </p:spPr>
        <p:txBody>
          <a:bodyPr vert="horz" wrap="square" lIns="91440" tIns="45720" rIns="91440" bIns="4572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真实：真挚表达的内容真实可信，不夸张、不虚构，能够让读者感受到作者的真实经历和情感。</a:t>
            </a:r>
            <a:endParaRPr lang="zh-CN" altLang="en-US" spc="150">
              <a:solidFill>
                <a:schemeClr val="tx1">
                  <a:lumMod val="75000"/>
                  <a:lumOff val="25000"/>
                </a:schemeClr>
              </a:solidFill>
              <a:latin typeface="+mn-ea"/>
              <a:sym typeface="+mn-ea"/>
            </a:endParaRPr>
          </a:p>
        </p:txBody>
      </p:sp>
      <p:sp>
        <p:nvSpPr>
          <p:cNvPr id="47" name="矩形 46"/>
          <p:cNvSpPr/>
          <p:nvPr>
            <p:custDataLst>
              <p:tags r:id="rId16"/>
            </p:custDataLst>
          </p:nvPr>
        </p:nvSpPr>
        <p:spPr>
          <a:xfrm>
            <a:off x="7996134" y="2853136"/>
            <a:ext cx="1540948" cy="109123"/>
          </a:xfrm>
          <a:prstGeom prst="rect">
            <a:avLst/>
          </a:pr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24" name="任意多边形 23"/>
          <p:cNvSpPr/>
          <p:nvPr>
            <p:custDataLst>
              <p:tags r:id="rId17"/>
            </p:custDataLst>
          </p:nvPr>
        </p:nvSpPr>
        <p:spPr>
          <a:xfrm rot="18900000" flipV="1">
            <a:off x="9975936" y="1643155"/>
            <a:ext cx="1142154" cy="1144138"/>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6"/>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40" name="文本框 39"/>
          <p:cNvSpPr txBox="1"/>
          <p:nvPr>
            <p:custDataLst>
              <p:tags r:id="rId18"/>
            </p:custDataLst>
          </p:nvPr>
        </p:nvSpPr>
        <p:spPr bwMode="auto">
          <a:xfrm>
            <a:off x="9739678" y="3189513"/>
            <a:ext cx="1615020" cy="270955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1600" spc="150">
                <a:solidFill>
                  <a:schemeClr val="tx1">
                    <a:lumMod val="75000"/>
                    <a:lumOff val="25000"/>
                  </a:schemeClr>
                </a:solidFill>
                <a:latin typeface="+mn-ea"/>
                <a:sym typeface="+mn-ea"/>
              </a:rPr>
              <a:t>感人：真挚表达的情感真挚、感人肺腑，能够打动读者的心灵，让读者产生共鸣和感动。</a:t>
            </a:r>
            <a:endParaRPr lang="zh-CN" altLang="en-US" sz="1600" spc="150">
              <a:solidFill>
                <a:schemeClr val="tx1">
                  <a:lumMod val="75000"/>
                  <a:lumOff val="25000"/>
                </a:schemeClr>
              </a:solidFill>
              <a:latin typeface="+mn-ea"/>
              <a:sym typeface="+mn-ea"/>
            </a:endParaRPr>
          </a:p>
        </p:txBody>
      </p:sp>
      <p:sp>
        <p:nvSpPr>
          <p:cNvPr id="48" name="矩形 47"/>
          <p:cNvSpPr/>
          <p:nvPr>
            <p:custDataLst>
              <p:tags r:id="rId19"/>
            </p:custDataLst>
          </p:nvPr>
        </p:nvSpPr>
        <p:spPr>
          <a:xfrm>
            <a:off x="9776918" y="2853136"/>
            <a:ext cx="1540948" cy="109123"/>
          </a:xfrm>
          <a:prstGeom prst="rect">
            <a:avLst/>
          </a:prstGeom>
          <a:solidFill>
            <a:schemeClr val="accent6"/>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ustDataLst>
      <p:tags r:id="rId20"/>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作文竞赛中真挚表达的作用</a:t>
            </a:r>
            <a:endParaRPr lang="zh-CN" altLang="en-US"/>
          </a:p>
        </p:txBody>
      </p:sp>
      <p:sp>
        <p:nvSpPr>
          <p:cNvPr id="4" name="五边形 16"/>
          <p:cNvSpPr/>
          <p:nvPr>
            <p:custDataLst>
              <p:tags r:id="rId2"/>
            </p:custDataLst>
          </p:nvPr>
        </p:nvSpPr>
        <p:spPr>
          <a:xfrm rot="16200000" flipH="1">
            <a:off x="7089075" y="1610071"/>
            <a:ext cx="820236" cy="2386711"/>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5" name="五边形 17"/>
          <p:cNvSpPr/>
          <p:nvPr>
            <p:custDataLst>
              <p:tags r:id="rId3"/>
            </p:custDataLst>
          </p:nvPr>
        </p:nvSpPr>
        <p:spPr>
          <a:xfrm rot="16200000" flipH="1">
            <a:off x="7109348" y="4268920"/>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6"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7"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8" name="五边形 2"/>
          <p:cNvSpPr/>
          <p:nvPr>
            <p:custDataLst>
              <p:tags r:id="rId6"/>
            </p:custDataLst>
          </p:nvPr>
        </p:nvSpPr>
        <p:spPr>
          <a:xfrm rot="16200000" flipH="1">
            <a:off x="1620865" y="1610685"/>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9" name="五边形 3"/>
          <p:cNvSpPr/>
          <p:nvPr>
            <p:custDataLst>
              <p:tags r:id="rId7"/>
            </p:custDataLst>
          </p:nvPr>
        </p:nvSpPr>
        <p:spPr>
          <a:xfrm rot="16200000" flipH="1">
            <a:off x="1642367" y="4268920"/>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1"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3"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14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增强作品感染力：真挚表达能够让作品更加生动、真实，从而增强作品对读者的感染力。</a:t>
            </a:r>
            <a:endParaRPr kumimoji="0" lang="zh-CN" altLang="en-US" sz="14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1400" err="1">
                <a:solidFill>
                  <a:schemeClr val="tx1">
                    <a:lumMod val="75000"/>
                    <a:lumOff val="25000"/>
                  </a:schemeClr>
                </a:solidFill>
                <a:latin typeface="+mn-ea"/>
                <a:ea typeface="+mn-ea"/>
                <a:cs typeface="+mn-ea"/>
                <a:sym typeface="+mn-lt"/>
              </a:rPr>
              <a:t>展现作者真实情感：真挚表达能够让作者展现出真实的情感和心声，从而拉近与读者的距离。</a:t>
            </a:r>
            <a:endParaRPr sz="1400" err="1">
              <a:solidFill>
                <a:schemeClr val="tx1">
                  <a:lumMod val="75000"/>
                  <a:lumOff val="25000"/>
                </a:schemeClr>
              </a:solidFill>
              <a:latin typeface="+mn-ea"/>
              <a:ea typeface="+mn-ea"/>
              <a:cs typeface="+mn-ea"/>
              <a:sym typeface="+mn-lt"/>
            </a:endParaRPr>
          </a:p>
        </p:txBody>
      </p:sp>
      <p:sp>
        <p:nvSpPr>
          <p:cNvPr id="15" name="五边形 9"/>
          <p:cNvSpPr/>
          <p:nvPr>
            <p:custDataLst>
              <p:tags r:id="rId12"/>
            </p:custDataLst>
          </p:nvPr>
        </p:nvSpPr>
        <p:spPr>
          <a:xfrm rot="16200000" flipH="1">
            <a:off x="4425312" y="1622972"/>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6" name="五边形 10"/>
          <p:cNvSpPr/>
          <p:nvPr>
            <p:custDataLst>
              <p:tags r:id="rId13"/>
            </p:custDataLst>
          </p:nvPr>
        </p:nvSpPr>
        <p:spPr>
          <a:xfrm rot="16200000" flipH="1">
            <a:off x="4446199" y="4281207"/>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7"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8"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0" name="五边形 23"/>
          <p:cNvSpPr/>
          <p:nvPr>
            <p:custDataLst>
              <p:tags r:id="rId16"/>
            </p:custDataLst>
          </p:nvPr>
        </p:nvSpPr>
        <p:spPr>
          <a:xfrm rot="16200000" flipH="1">
            <a:off x="9751610" y="1646931"/>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1" name="五边形 24"/>
          <p:cNvSpPr/>
          <p:nvPr>
            <p:custDataLst>
              <p:tags r:id="rId17"/>
            </p:custDataLst>
          </p:nvPr>
        </p:nvSpPr>
        <p:spPr>
          <a:xfrm rot="16200000" flipH="1">
            <a:off x="9772498" y="4303937"/>
            <a:ext cx="779748" cy="2143084"/>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3"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4"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9"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fontScale="70000"/>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符合作文竞赛要求：作文竞赛通常要求作品具有真挚、真实的情感表达，因此真挚表达符合作文竞赛的要求。</a:t>
            </a:r>
            <a:endParaRPr sz="2000" err="1">
              <a:solidFill>
                <a:schemeClr val="tx1">
                  <a:lumMod val="75000"/>
                  <a:lumOff val="25000"/>
                </a:schemeClr>
              </a:solidFill>
              <a:latin typeface="+mn-ea"/>
              <a:ea typeface="+mn-ea"/>
              <a:cs typeface="+mn-ea"/>
              <a:sym typeface="+mn-lt"/>
            </a:endParaRPr>
          </a:p>
        </p:txBody>
      </p:sp>
      <p:sp>
        <p:nvSpPr>
          <p:cNvPr id="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1400">
                <a:solidFill>
                  <a:schemeClr val="tx1">
                    <a:lumMod val="75000"/>
                    <a:lumOff val="25000"/>
                  </a:schemeClr>
                </a:solidFill>
                <a:latin typeface="+mn-ea"/>
                <a:ea typeface="+mn-ea"/>
                <a:cs typeface="+mn-ea"/>
                <a:sym typeface="+mn-lt"/>
              </a:rPr>
              <a:t>提高作品质量：真挚表达能够让作品更加深入人心，提高作品的质量和水平。</a:t>
            </a:r>
            <a:endParaRPr lang="zh-CN" altLang="en-US" sz="14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真挚表达与语言质朴的结合</a:t>
            </a:r>
            <a:endParaRPr lang="zh-CN" altLang="en-US"/>
          </a:p>
        </p:txBody>
      </p:sp>
      <p:sp>
        <p:nvSpPr>
          <p:cNvPr id="1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真挚表达与语言质朴的结合方式：在作文中，可以通过描述具体细节、运用朴实的语言和表达真实的情感来达到真挚表达与语言质朴的结合。</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真挚表达的定义：指在作文中表达作者真实的思想感情，不夸张、不虚假，语言质朴、自然。</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语言质朴的重要性：在作文竞赛中，语言质朴能够让作品更具有真实性和可信度，让读者更容易产生共鸣。</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真挚表达与语言质朴的价值：这种表达方式能够提高作文的质量和水平，让作品更具有感染力和吸引力，同时也有助于培养学生的真实情感和良好的写作习惯。</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如何在作文竞赛中实现语言质朴与真挚的表达</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选材与构思</a:t>
            </a:r>
            <a:endParaRPr lang="zh-CN" altLang="en-US"/>
          </a:p>
        </p:txBody>
      </p:sp>
      <p:sp>
        <p:nvSpPr>
          <p:cNvPr id="59" name="弧形 58"/>
          <p:cNvSpPr/>
          <p:nvPr>
            <p:custDataLst>
              <p:tags r:id="rId2"/>
            </p:custDataLst>
          </p:nvPr>
        </p:nvSpPr>
        <p:spPr>
          <a:xfrm>
            <a:off x="8027409" y="2107805"/>
            <a:ext cx="3327161" cy="332716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58" name="弧形 57"/>
          <p:cNvSpPr/>
          <p:nvPr>
            <p:custDataLst>
              <p:tags r:id="rId3"/>
            </p:custDataLst>
          </p:nvPr>
        </p:nvSpPr>
        <p:spPr>
          <a:xfrm>
            <a:off x="838200" y="2107805"/>
            <a:ext cx="3327161" cy="332716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23" name="椭圆 22"/>
          <p:cNvSpPr/>
          <p:nvPr>
            <p:custDataLst>
              <p:tags r:id="rId4"/>
            </p:custDataLst>
          </p:nvPr>
        </p:nvSpPr>
        <p:spPr>
          <a:xfrm>
            <a:off x="8354477" y="2371975"/>
            <a:ext cx="2798050" cy="2798050"/>
          </a:xfrm>
          <a:prstGeom prst="ellipse">
            <a:avLst/>
          </a:prstGeom>
          <a:gradFill flip="none" rotWithShape="1">
            <a:gsLst>
              <a:gs pos="19580">
                <a:schemeClr val="accent1">
                  <a:lumMod val="40000"/>
                  <a:lumOff val="60000"/>
                </a:schemeClr>
              </a:gs>
              <a:gs pos="94000">
                <a:schemeClr val="accent1">
                  <a:lumMod val="75000"/>
                </a:schemeClr>
              </a:gs>
              <a:gs pos="73000">
                <a:schemeClr val="accent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4" name="椭圆 23"/>
          <p:cNvSpPr/>
          <p:nvPr>
            <p:custDataLst>
              <p:tags r:id="rId5"/>
            </p:custDataLst>
          </p:nvPr>
        </p:nvSpPr>
        <p:spPr>
          <a:xfrm>
            <a:off x="8724675"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正文"/>
          <p:cNvSpPr txBox="1"/>
          <p:nvPr>
            <p:custDataLst>
              <p:tags r:id="rId6"/>
            </p:custDataLst>
          </p:nvPr>
        </p:nvSpPr>
        <p:spPr>
          <a:xfrm>
            <a:off x="8788472"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适当运用修辞手法，增强表达效果</a:t>
            </a:r>
            <a:endParaRPr lang="zh-CN" altLang="en-US" sz="1200" spc="150">
              <a:solidFill>
                <a:srgbClr val="FFFFFF"/>
              </a:solidFill>
              <a:latin typeface="+mn-ea"/>
              <a:sym typeface="+mn-ea"/>
            </a:endParaRPr>
          </a:p>
        </p:txBody>
      </p:sp>
      <p:sp>
        <p:nvSpPr>
          <p:cNvPr id="25" name="椭圆 24"/>
          <p:cNvSpPr/>
          <p:nvPr>
            <p:custDataLst>
              <p:tags r:id="rId7"/>
            </p:custDataLst>
          </p:nvPr>
        </p:nvSpPr>
        <p:spPr>
          <a:xfrm>
            <a:off x="6022769" y="2371975"/>
            <a:ext cx="2798050" cy="2798050"/>
          </a:xfrm>
          <a:prstGeom prst="ellipse">
            <a:avLst/>
          </a:prstGeom>
          <a:gradFill flip="none" rotWithShape="1">
            <a:gsLst>
              <a:gs pos="75000">
                <a:schemeClr val="accent1">
                  <a:lumMod val="20000"/>
                  <a:lumOff val="80000"/>
                </a:schemeClr>
              </a:gs>
              <a:gs pos="48000">
                <a:schemeClr val="bg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6" name="椭圆 25"/>
          <p:cNvSpPr/>
          <p:nvPr>
            <p:custDataLst>
              <p:tags r:id="rId8"/>
            </p:custDataLst>
          </p:nvPr>
        </p:nvSpPr>
        <p:spPr>
          <a:xfrm>
            <a:off x="6392069" y="2427684"/>
            <a:ext cx="377730" cy="377730"/>
          </a:xfrm>
          <a:prstGeom prst="ellipse">
            <a:avLst/>
          </a:prstGeom>
          <a:gradFill flip="none" rotWithShape="1">
            <a:gsLst>
              <a:gs pos="82000">
                <a:schemeClr val="accent1">
                  <a:lumMod val="75000"/>
                </a:schemeClr>
              </a:gs>
              <a:gs pos="0">
                <a:schemeClr val="accent1">
                  <a:lumMod val="60000"/>
                  <a:lumOff val="40000"/>
                </a:schemeClr>
              </a:gs>
              <a:gs pos="33000">
                <a:schemeClr val="accent1"/>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7" name="正文"/>
          <p:cNvSpPr txBox="1"/>
          <p:nvPr>
            <p:custDataLst>
              <p:tags r:id="rId9"/>
            </p:custDataLst>
          </p:nvPr>
        </p:nvSpPr>
        <p:spPr>
          <a:xfrm>
            <a:off x="6456763"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注重细节描写，增强表达的质朴和真挚感</a:t>
            </a:r>
            <a:endParaRPr lang="zh-CN" altLang="en-US" sz="1200" spc="150">
              <a:solidFill>
                <a:schemeClr val="tx1">
                  <a:lumMod val="65000"/>
                  <a:lumOff val="35000"/>
                </a:schemeClr>
              </a:solidFill>
              <a:latin typeface="+mn-ea"/>
              <a:sym typeface="+mn-ea"/>
            </a:endParaRPr>
          </a:p>
        </p:txBody>
      </p:sp>
      <p:sp>
        <p:nvSpPr>
          <p:cNvPr id="8" name="椭圆 7"/>
          <p:cNvSpPr/>
          <p:nvPr>
            <p:custDataLst>
              <p:tags r:id="rId10"/>
            </p:custDataLst>
          </p:nvPr>
        </p:nvSpPr>
        <p:spPr>
          <a:xfrm>
            <a:off x="3691061" y="2371975"/>
            <a:ext cx="2798050" cy="2798050"/>
          </a:xfrm>
          <a:prstGeom prst="ellipse">
            <a:avLst/>
          </a:prstGeom>
          <a:gradFill flip="none" rotWithShape="1">
            <a:gsLst>
              <a:gs pos="19580">
                <a:schemeClr val="accent1">
                  <a:lumMod val="40000"/>
                  <a:lumOff val="60000"/>
                </a:schemeClr>
              </a:gs>
              <a:gs pos="94000">
                <a:schemeClr val="accent1">
                  <a:lumMod val="75000"/>
                </a:schemeClr>
              </a:gs>
              <a:gs pos="73000">
                <a:schemeClr val="accent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4060360"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正文"/>
          <p:cNvSpPr txBox="1"/>
          <p:nvPr>
            <p:custDataLst>
              <p:tags r:id="rId12"/>
            </p:custDataLst>
          </p:nvPr>
        </p:nvSpPr>
        <p:spPr>
          <a:xfrm>
            <a:off x="4125055"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构思要简洁明了，避免过多的修饰和夸张</a:t>
            </a:r>
            <a:endParaRPr lang="zh-CN" altLang="en-US" sz="1200" spc="150">
              <a:solidFill>
                <a:srgbClr val="FFFFFF"/>
              </a:solidFill>
              <a:latin typeface="+mn-ea"/>
              <a:sym typeface="+mn-ea"/>
            </a:endParaRPr>
          </a:p>
        </p:txBody>
      </p:sp>
      <p:sp>
        <p:nvSpPr>
          <p:cNvPr id="6" name="椭圆 5"/>
          <p:cNvSpPr/>
          <p:nvPr>
            <p:custDataLst>
              <p:tags r:id="rId13"/>
            </p:custDataLst>
          </p:nvPr>
        </p:nvSpPr>
        <p:spPr>
          <a:xfrm>
            <a:off x="1094284" y="2371975"/>
            <a:ext cx="2798050" cy="2798050"/>
          </a:xfrm>
          <a:prstGeom prst="ellipse">
            <a:avLst/>
          </a:prstGeom>
          <a:gradFill flip="none" rotWithShape="1">
            <a:gsLst>
              <a:gs pos="75000">
                <a:schemeClr val="accent1">
                  <a:lumMod val="20000"/>
                  <a:lumOff val="80000"/>
                </a:schemeClr>
              </a:gs>
              <a:gs pos="48000">
                <a:schemeClr val="bg1"/>
              </a:gs>
            </a:gsLst>
            <a:path path="circle">
              <a:fillToRect r="100000" b="100000"/>
            </a:path>
            <a:tileRect l="-100000" t="-100000"/>
          </a:gradFill>
          <a:ln w="15875">
            <a:gradFill flip="none" rotWithShape="1">
              <a:gsLst>
                <a:gs pos="0">
                  <a:schemeClr val="accent1"/>
                </a:gs>
                <a:gs pos="100000">
                  <a:schemeClr val="accent1">
                    <a:alpha val="20000"/>
                  </a:schemeClr>
                </a:gs>
                <a:gs pos="65000">
                  <a:schemeClr val="accent1"/>
                </a:gs>
                <a:gs pos="32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椭圆 4"/>
          <p:cNvSpPr/>
          <p:nvPr>
            <p:custDataLst>
              <p:tags r:id="rId14"/>
            </p:custDataLst>
          </p:nvPr>
        </p:nvSpPr>
        <p:spPr>
          <a:xfrm>
            <a:off x="1463583" y="2427684"/>
            <a:ext cx="377730" cy="377730"/>
          </a:xfrm>
          <a:prstGeom prst="ellipse">
            <a:avLst/>
          </a:prstGeom>
          <a:gradFill flip="none" rotWithShape="1">
            <a:gsLst>
              <a:gs pos="82000">
                <a:schemeClr val="accent1">
                  <a:lumMod val="75000"/>
                </a:schemeClr>
              </a:gs>
              <a:gs pos="0">
                <a:schemeClr val="accent1">
                  <a:lumMod val="60000"/>
                  <a:lumOff val="40000"/>
                </a:schemeClr>
              </a:gs>
              <a:gs pos="33000">
                <a:schemeClr val="accent1"/>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1" name="正文"/>
          <p:cNvSpPr txBox="1"/>
          <p:nvPr>
            <p:custDataLst>
              <p:tags r:id="rId15"/>
            </p:custDataLst>
          </p:nvPr>
        </p:nvSpPr>
        <p:spPr>
          <a:xfrm>
            <a:off x="1528278"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选择真实、贴近生活的素材</a:t>
            </a:r>
            <a:endParaRPr lang="zh-CN" altLang="en-US" sz="1200" spc="150">
              <a:solidFill>
                <a:schemeClr val="tx1">
                  <a:lumMod val="65000"/>
                  <a:lumOff val="35000"/>
                </a:schemeClr>
              </a:solidFill>
              <a:latin typeface="+mn-ea"/>
              <a:sym typeface="+mn-ea"/>
            </a:endParaRPr>
          </a:p>
        </p:txBody>
      </p:sp>
    </p:spTree>
    <p:custDataLst>
      <p:tags r:id="rId16"/>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语言表达技巧</a:t>
            </a:r>
            <a:endParaRPr lang="zh-CN" altLang="en-US"/>
          </a:p>
        </p:txBody>
      </p:sp>
      <p:sp>
        <p:nvSpPr>
          <p:cNvPr id="263" name="椭圆 262"/>
          <p:cNvSpPr/>
          <p:nvPr>
            <p:custDataLst>
              <p:tags r:id="rId2"/>
            </p:custDataLst>
          </p:nvPr>
        </p:nvSpPr>
        <p:spPr>
          <a:xfrm>
            <a:off x="2569289" y="4012839"/>
            <a:ext cx="7052933" cy="1845208"/>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386278" y="4089901"/>
            <a:ext cx="5347427" cy="1584600"/>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151266" y="4316703"/>
            <a:ext cx="3816590" cy="1130968"/>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97840" y="4508420"/>
            <a:ext cx="2523202" cy="747699"/>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选用朴实自然的词汇：避免使用华丽的辞藻，选择简单、自然的词汇来表达思想</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避免过度修辞：避免使用过多的修辞手法，保持语言的朴素和真挚</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表达真挚情感：在写作中融入真情实感，让读者感受到真挚的情感</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运用细节描写：通过具体、生动的细节描写来展现情感和情境</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情感真挚的传递</a:t>
            </a:r>
            <a:endParaRPr lang="zh-CN" altLang="en-US"/>
          </a:p>
        </p:txBody>
      </p:sp>
      <p:sp>
        <p:nvSpPr>
          <p:cNvPr id="263" name="椭圆 262"/>
          <p:cNvSpPr/>
          <p:nvPr>
            <p:custDataLst>
              <p:tags r:id="rId2"/>
            </p:custDataLst>
          </p:nvPr>
        </p:nvSpPr>
        <p:spPr>
          <a:xfrm>
            <a:off x="2569289" y="4012839"/>
            <a:ext cx="7052933" cy="1845208"/>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386278" y="4089901"/>
            <a:ext cx="5347427" cy="1584600"/>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151266" y="4316703"/>
            <a:ext cx="3816590" cy="1130968"/>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97840" y="4508420"/>
            <a:ext cx="2523202" cy="747699"/>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真实情感的流露：在作文中表达真实的情感和感受，避免虚假和夸大</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真挚的表达：在作文中表达真挚的情感和态度，让读者感受到作者的真诚和用心</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语言质朴：使用简洁明了、质朴无华的语言来表达情感，避免过于华丽和夸张</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细节描写：通过细节描写来展现情感，使读者更加深入地理解和感受</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https://d.book118.com/098127053036006024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10;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6*l_h_i*1_1_1"/>
  <p:tag name="KSO_WM_UNIT_INDEX" val="1_1_1"/>
  <p:tag name="KSO_WM_UNIT_LAYERLEVEL" val="1_1_1"/>
  <p:tag name="KSO_WM_UNIT_PRESET_TEXT" val="1"/>
  <p:tag name="KSO_WM_UNIT_SUBTYPE" val="d"/>
  <p:tag name="KSO_WM_UNIT_TEXT_FILL_FORE_SCHEMECOLOR_INDEX" val="2"/>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6*l_h_i*1_2_1"/>
  <p:tag name="KSO_WM_UNIT_INDEX" val="1_2_1"/>
  <p:tag name="KSO_WM_UNIT_LAYERLEVEL" val="1_1_1"/>
  <p:tag name="KSO_WM_UNIT_PRESET_TEXT" val="2"/>
  <p:tag name="KSO_WM_UNIT_SUBTYPE" val="d"/>
  <p:tag name="KSO_WM_UNIT_TEXT_FILL_FORE_SCHEMECOLOR_INDEX" val="2"/>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6*l_h_i*1_3_1"/>
  <p:tag name="KSO_WM_UNIT_INDEX" val="1_3_1"/>
  <p:tag name="KSO_WM_UNIT_LAYERLEVEL" val="1_1_1"/>
  <p:tag name="KSO_WM_UNIT_PRESET_TEXT" val="3"/>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6*l_h_i*1_4_1"/>
  <p:tag name="KSO_WM_UNIT_INDEX" val="1_4_1"/>
  <p:tag name="KSO_WM_UNIT_LAYERLEVEL" val="1_1_1"/>
  <p:tag name="KSO_WM_UNIT_PRESET_TEXT" val="4"/>
  <p:tag name="KSO_WM_UNIT_SUBTYPE" val="d"/>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2"/>
  <p:tag name="KSO_WM_UNIT_TEXT_FILL_TYPE" val="1"/>
  <p:tag name="KSO_WM_UNIT_TYPE" val="a"/>
  <p:tag name="KSO_WM_UNIT_USESOURCEFORMAT_APPLY" val="0"/>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2"/>
  <p:tag name="KSO_WM_UNIT_TEXT_FILL_TYPE" val="1"/>
  <p:tag name="KSO_WM_UNIT_TYPE" val="b"/>
  <p:tag name="KSO_WM_UNIT_USESOURCEFORMAT_APPLY" val="0"/>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6*l_h_i*1_5_1"/>
  <p:tag name="KSO_WM_UNIT_INDEX" val="1_5_1"/>
  <p:tag name="KSO_WM_UNIT_LAYERLEVEL" val="1_1_1"/>
  <p:tag name="KSO_WM_UNIT_PRESET_TEXT" val="5"/>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6*l_h_i*1_6_1"/>
  <p:tag name="KSO_WM_UNIT_INDEX" val="1_6_1"/>
  <p:tag name="KSO_WM_UNIT_LAYERLEVEL" val="1_1_1"/>
  <p:tag name="KSO_WM_UNIT_PRESET_TEXT" val="6"/>
  <p:tag name="KSO_WM_UNIT_SUBTYPE" val="d"/>
  <p:tag name="KSO_WM_UNIT_TEXT_FILL_FORE_SCHEMECOLOR_INDEX" val="2"/>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1*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1*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1*l_h_i*1_2_2"/>
  <p:tag name="KSO_WM_UNIT_INDEX" val="1_2_2"/>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1*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64.xml><?xml version="1.0" encoding="utf-8"?>
<p:tagLst xmlns:p="http://schemas.openxmlformats.org/presentationml/2006/main">
  <p:tag name="KSO_WM_TEMPLATE_CATEGORY" val="custom"/>
  <p:tag name="KSO_WM_TEMPLATE_INDEX" val="20230979"/>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_BRIGHTNESS" val="0.5"/>
  <p:tag name="KSO_WM_UNIT_TEXT_FILL_TYPE" val="1"/>
  <p:tag name="KSO_WM_UNIT_TYPE" val="l_h_f"/>
  <p:tag name="KSO_WM_UNIT_USESOURCEFORMAT_APPLY" val="0"/>
  <p:tag name="KSO_WM_UNIT_VALUE" val="64"/>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1_1"/>
  <p:tag name="KSO_WM_UNIT_INDEX" val="1_1_1"/>
  <p:tag name="KSO_WM_UNIT_LAYERLEVEL" val="1_1_1"/>
  <p:tag name="KSO_WM_UNIT_LINE_FILL_TYPE" val="2"/>
  <p:tag name="KSO_WM_UNIT_LINE_FORE_SCHEMECOLOR_INDEX" val="5"/>
  <p:tag name="KSO_WM_UNIT_LINE_FORE_SCHEMECOLOR_INDEX_BRIGHTNESS" val="0.4"/>
  <p:tag name="KSO_WM_UNIT_TEXT_FILL_FORE_SCHEMECOLOR_INDEX_BRIGHTNESS" val="0"/>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_BRIGHTNESS" val="0.5"/>
  <p:tag name="KSO_WM_UNIT_TEXT_FILL_TYPE" val="1"/>
  <p:tag name="KSO_WM_UNIT_TYPE" val="l_h_f"/>
  <p:tag name="KSO_WM_UNIT_USESOURCEFORMAT_APPLY" val="0"/>
  <p:tag name="KSO_WM_UNIT_VALUE" val="64"/>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4000000059604645,&quot;colorType&quot;:1,&quot;foreColorIndex&quot;:6,&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2_1"/>
  <p:tag name="KSO_WM_UNIT_INDEX" val="1_2_1"/>
  <p:tag name="KSO_WM_UNIT_LAYERLEVEL" val="1_1_1"/>
  <p:tag name="KSO_WM_UNIT_LINE_FILL_TYPE" val="2"/>
  <p:tag name="KSO_WM_UNIT_LINE_FORE_SCHEMECOLOR_INDEX" val="6"/>
  <p:tag name="KSO_WM_UNIT_LINE_FORE_SCHEMECOLOR_INDEX_BRIGHTNESS" val="0.4"/>
  <p:tag name="KSO_WM_UNIT_TEXT_FILL_FORE_SCHEMECOLOR_INDEX_BRIGHTNESS" val="0"/>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487_4*l_h_i*1_1_2"/>
  <p:tag name="KSO_WM_UNIT_INDEX" val="1_1_2"/>
  <p:tag name="KSO_WM_UNIT_LAYERLEVEL" val="1_1_1"/>
  <p:tag name="KSO_WM_UNIT_TEXT_FILL_FORE_SCHEMECOLOR_INDEX_BRIGHTNESS" val="0"/>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_BRIGHTNESS" val="-0.25"/>
  <p:tag name="KSO_WM_UNIT_TEXT_FILL_TYPE" val="1"/>
  <p:tag name="KSO_WM_UNIT_TYPE" val="l_h_a"/>
  <p:tag name="KSO_WM_UNIT_USESOURCEFORMAT_APPLY" val="0"/>
  <p:tag name="KSO_WM_UNIT_VALUE" val="6"/>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1_3"/>
  <p:tag name="KSO_WM_UNIT_INDEX" val="1_1_3"/>
  <p:tag name="KSO_WM_UNIT_LAYERLEVEL" val="1_1_1"/>
  <p:tag name="KSO_WM_UNIT_LINE_FILL_TYPE" val="2"/>
  <p:tag name="KSO_WM_UNIT_LINE_FORE_SCHEMECOLOR_INDEX" val="5"/>
  <p:tag name="KSO_WM_UNIT_LINE_FORE_SCHEMECOLOR_INDEX_BRIGHTNESS" val="-0.5"/>
  <p:tag name="KSO_WM_UNIT_TEXT_FILL_FORE_SCHEMECOLOR_INDEX_BRIGHTNESS" val="0"/>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solid&quot;:{&quot;brightness&quot;:0.400000005960464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7_4*l_h_i*1_2_2"/>
  <p:tag name="KSO_WM_UNIT_INDEX" val="1_2_2"/>
  <p:tag name="KSO_WM_UNIT_LAYERLEVEL" val="1_1_1"/>
  <p:tag name="KSO_WM_UNIT_LINE_FILL_TYPE" val="2"/>
  <p:tag name="KSO_WM_UNIT_LINE_FORE_SCHEMECOLOR_INDEX_BRIGHTNESS" val="0"/>
  <p:tag name="KSO_WM_UNIT_TEXT_FILL_FORE_SCHEMECOLOR_INDEX_BRIGHTNESS" val="0"/>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_BRIGHTNESS" val="-0.25"/>
  <p:tag name="KSO_WM_UNIT_TEXT_FILL_TYPE" val="1"/>
  <p:tag name="KSO_WM_UNIT_TYPE" val="l_h_a"/>
  <p:tag name="KSO_WM_UNIT_USESOURCEFORMAT_APPLY" val="0"/>
  <p:tag name="KSO_WM_UNIT_VALUE" val="6"/>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6,&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2_3"/>
  <p:tag name="KSO_WM_UNIT_INDEX" val="1_2_3"/>
  <p:tag name="KSO_WM_UNIT_LAYERLEVEL" val="1_1_1"/>
  <p:tag name="KSO_WM_UNIT_LINE_FILL_TYPE" val="2"/>
  <p:tag name="KSO_WM_UNIT_LINE_FORE_SCHEMECOLOR_INDEX" val="6"/>
  <p:tag name="KSO_WM_UNIT_LINE_FORE_SCHEMECOLOR_INDEX_BRIGHTNESS" val="-0.5"/>
  <p:tag name="KSO_WM_UNIT_TEXT_FILL_FORE_SCHEMECOLOR_INDEX_BRIGHTNESS" val="0"/>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MATCH_VALUE" val="{&quot;shape&quot;:{&quot;fill&quot;:{&quot;solid&quot;:{&quot;brightness&quot;:0.4000000059604645,&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31487_4*l_h_i*1_3_2"/>
  <p:tag name="KSO_WM_UNIT_INDEX" val="1_3_2"/>
  <p:tag name="KSO_WM_UNIT_LAYERLEVEL" val="1_1_1"/>
  <p:tag name="KSO_WM_UNIT_TEXT_FILL_FORE_SCHEMECOLOR_INDEX_BRIGHTNESS" val="0"/>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_BRIGHTNESS" val="-0.25"/>
  <p:tag name="KSO_WM_UNIT_TEXT_FILL_TYPE" val="1"/>
  <p:tag name="KSO_WM_UNIT_TYPE" val="l_h_a"/>
  <p:tag name="KSO_WM_UNIT_USESOURCEFORMAT_APPLY" val="0"/>
  <p:tag name="KSO_WM_UNIT_VALUE" val="6"/>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3_3"/>
  <p:tag name="KSO_WM_UNIT_INDEX" val="1_3_3"/>
  <p:tag name="KSO_WM_UNIT_LAYERLEVEL" val="1_1_1"/>
  <p:tag name="KSO_WM_UNIT_LINE_FILL_TYPE" val="2"/>
  <p:tag name="KSO_WM_UNIT_LINE_FORE_SCHEMECOLOR_INDEX" val="7"/>
  <p:tag name="KSO_WM_UNIT_LINE_FORE_SCHEMECOLOR_INDEX_BRIGHTNESS" val="-0.5"/>
  <p:tag name="KSO_WM_UNIT_TEXT_FILL_FORE_SCHEMECOLOR_INDEX_BRIGHTNESS" val="0"/>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solid&quot;:{&quot;brightness&quot;:0.400000005960464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487_4*l_h_i*1_4_2"/>
  <p:tag name="KSO_WM_UNIT_INDEX" val="1_4_2"/>
  <p:tag name="KSO_WM_UNIT_LAYERLEVEL" val="1_1_1"/>
  <p:tag name="KSO_WM_UNIT_LINE_FILL_TYPE" val="2"/>
  <p:tag name="KSO_WM_UNIT_LINE_FORE_SCHEMECOLOR_INDEX_BRIGHTNESS" val="0"/>
  <p:tag name="KSO_WM_UNIT_TEXT_FILL_FORE_SCHEMECOLOR_INDEX_BRIGHTNESS" val="0"/>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_BRIGHTNESS" val="-0.25"/>
  <p:tag name="KSO_WM_UNIT_TEXT_FILL_TYPE" val="1"/>
  <p:tag name="KSO_WM_UNIT_TYPE" val="l_h_a"/>
  <p:tag name="KSO_WM_UNIT_USESOURCEFORMAT_APPLY" val="0"/>
  <p:tag name="KSO_WM_UNIT_VALUE" val="6"/>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4_3"/>
  <p:tag name="KSO_WM_UNIT_INDEX" val="1_4_3"/>
  <p:tag name="KSO_WM_UNIT_LAYERLEVEL" val="1_1_1"/>
  <p:tag name="KSO_WM_UNIT_LINE_FILL_TYPE" val="2"/>
  <p:tag name="KSO_WM_UNIT_LINE_FORE_SCHEMECOLOR_INDEX" val="7"/>
  <p:tag name="KSO_WM_UNIT_LINE_FORE_SCHEMECOLOR_INDEX_BRIGHTNESS" val="-0.5"/>
  <p:tag name="KSO_WM_UNIT_TEXT_FILL_FORE_SCHEMECOLOR_INDEX_BRIGHTNESS" val="0"/>
  <p:tag name="KSO_WM_UNIT_TEXT_FILL_TYPE" val="1"/>
  <p:tag name="KSO_WM_UNIT_TEXT_FORE_SCHEMECOLOR_INDEX" val="5"/>
  <p:tag name="KSO_WM_UNIT_TEXT_LINE_FILL_TYPE" val="2"/>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_BRIGHTNESS" val="0.5"/>
  <p:tag name="KSO_WM_UNIT_TEXT_FILL_TYPE" val="1"/>
  <p:tag name="KSO_WM_UNIT_TYPE" val="l_h_f"/>
  <p:tag name="KSO_WM_UNIT_USESOURCEFORMAT_APPLY" val="0"/>
  <p:tag name="KSO_WM_UNIT_VALUE" val="64"/>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4000000059604645,&quot;colorType&quot;:1,&quot;foreColorIndex&quot;:10,&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4_1"/>
  <p:tag name="KSO_WM_UNIT_INDEX" val="1_4_1"/>
  <p:tag name="KSO_WM_UNIT_LAYERLEVEL" val="1_1_1"/>
  <p:tag name="KSO_WM_UNIT_LINE_FILL_TYPE" val="2"/>
  <p:tag name="KSO_WM_UNIT_LINE_FORE_SCHEMECOLOR_INDEX" val="10"/>
  <p:tag name="KSO_WM_UNIT_LINE_FORE_SCHEMECOLOR_INDEX_BRIGHTNESS" val="0.4"/>
  <p:tag name="KSO_WM_UNIT_TEXT_FILL_FORE_SCHEMECOLOR_INDEX_BRIGHTNESS" val="0"/>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_BRIGHTNESS" val="0.5"/>
  <p:tag name="KSO_WM_UNIT_TEXT_FILL_TYPE" val="1"/>
  <p:tag name="KSO_WM_UNIT_TYPE" val="l_h_f"/>
  <p:tag name="KSO_WM_UNIT_USESOURCEFORMAT_APPLY" val="0"/>
  <p:tag name="KSO_WM_UNIT_VALUE" val="64"/>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317.5,&quot;width&quot;:940.7500000000001}"/>
  <p:tag name="KSO_WM_TAG_VERSION" val="3.0"/>
  <p:tag name="KSO_WM_TEMPLATE_CATEGORY" val="diagram"/>
  <p:tag name="KSO_WM_TEMPLATE_INDEX" val="20231487"/>
  <p:tag name="KSO_WM_UNIT_COMPATIBLE" val="0"/>
  <p:tag name="KSO_WM_UNIT_DIAGRAM_ISNUMVISUAL" val="0"/>
  <p:tag name="KSO_WM_UNIT_DIAGRAM_ISREFERUNIT" val="0"/>
  <p:tag name="KSO_WM_UNIT_HIGHLIGHT" val="0"/>
  <p:tag name="KSO_WM_UNIT_ID" val="diagram20231487_4*l_h_i*1_3_1"/>
  <p:tag name="KSO_WM_UNIT_INDEX" val="1_3_1"/>
  <p:tag name="KSO_WM_UNIT_LAYERLEVEL" val="1_1_1"/>
  <p:tag name="KSO_WM_UNIT_LINE_FILL_TYPE" val="2"/>
  <p:tag name="KSO_WM_UNIT_LINE_FORE_SCHEMECOLOR_INDEX" val="7"/>
  <p:tag name="KSO_WM_UNIT_LINE_FORE_SCHEMECOLOR_INDEX_BRIGHTNESS" val="0.4"/>
  <p:tag name="KSO_WM_UNIT_TEXT_FILL_FORE_SCHEMECOLOR_INDEX_BRIGHTNESS" val="0"/>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4000000059604645},&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10000000149011612}],&quot;type&quot;:2},&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5,&quot;transparency&quot;:0.30000001192092896},&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32_1*l_h_a*1_3_1"/>
  <p:tag name="KSO_WM_UNIT_INDEX" val="1_3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此处添加项标题"/>
  <p:tag name="KSO_WM_UNIT_SHADOW_SCHEMECOLOR_INDEX" val="5"/>
  <p:tag name="KSO_WM_UNIT_TEXT_FILL_FORE_SCHEMECOLOR_INDEX" val="5"/>
  <p:tag name="KSO_WM_UNIT_TEXT_FILL_TYPE" val="1"/>
  <p:tag name="KSO_WM_UNIT_TYPE" val="l_h_a"/>
  <p:tag name="KSO_WM_UNIT_USESOURCEFORMAT_APPLY" val="0"/>
  <p:tag name="KSO_WM_UNIT_VALUE" val="9"/>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4000000059604645},&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10000000149011612}],&quot;type&quot;:2},&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5,&quot;transparency&quot;:0.20000000298023224},&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32_1*l_h_a*1_4_1"/>
  <p:tag name="KSO_WM_UNIT_INDEX" val="1_4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此处添加项标题"/>
  <p:tag name="KSO_WM_UNIT_SHADOW_SCHEMECOLOR_INDEX" val="5"/>
  <p:tag name="KSO_WM_UNIT_TEXT_FILL_FORE_SCHEMECOLOR_INDEX" val="5"/>
  <p:tag name="KSO_WM_UNIT_TEXT_FILL_TYPE" val="1"/>
  <p:tag name="KSO_WM_UNIT_TYPE" val="l_h_a"/>
  <p:tag name="KSO_WM_UNIT_USESOURCEFORMAT_APPLY" val="0"/>
  <p:tag name="KSO_WM_UNIT_VALUE" val="9"/>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6000000238418579},&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6000000238418579}],&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5,&quot;transparency&quot;:0.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8_1"/>
  <p:tag name="KSO_WM_UNIT_INDEX" val="1_8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此处添加项标题"/>
  <p:tag name="KSO_WM_UNIT_SHADOW_SCHEMECOLOR_INDEX" val="5"/>
  <p:tag name="KSO_WM_UNIT_TEXT_FILL_FORE_SCHEMECOLOR_INDEX" val="5"/>
  <p:tag name="KSO_WM_UNIT_TEXT_FILL_TYPE" val="1"/>
  <p:tag name="KSO_WM_UNIT_TYPE" val="l_h_a"/>
  <p:tag name="KSO_WM_UNIT_USESOURCEFORMAT_APPLY" val="0"/>
  <p:tag name="KSO_WM_UNIT_VALUE" val="13"/>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7200000286102295,&quot;transparency&quot;:0},{&quot;brightness&quot;:0.10000000149011612,&quot;colorType&quot;:1,&quot;foreColorIndex&quot;:5,&quot;pos&quot;:0,&quot;transparency&quot;:0}],&quot;type&quot;:3},&quot;glow&quot;:{&quot;colorType&quot;:0},&quot;line&quot;:{&quot;gradient&quot;:[{&quot;brightness&quot;:0,&quot;colorType&quot;:2,&quot;pos&quot;:0,&quot;rgb&quot;:&quot;#ffffff&quot;,&quot;transparency&quot;:0},{&quot;brightness&quot;:0,&quot;colorType&quot;:2,&quot;pos&quot;:1,&quot;rgb&quot;:&quot;#ffffff&quot;,&quot;transparency&quot;:0},{&quot;brightness&quot;:0.699999988079071,&quot;colorType&quot;:1,&quot;foreColorIndex&quot;:5,&quot;pos&quot;:0.5,&quot;transparency&quot;:0}],&quot;type&quot;:2},&quot;shadow&quot;:{&quot;brightness&quot;:-0.25,&quot;colorType&quot;:1,&quot;foreColorIndex&quot;:5,&quot;transparency&quot;:0.699999988079071},&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0932_1*l_h_a*1_1_1"/>
  <p:tag name="KSO_WM_UNIT_INDEX" val="1_1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单击此处添加项标题内容"/>
  <p:tag name="KSO_WM_UNIT_SHADOW_SCHEMECOLOR_INDEX" val="5"/>
  <p:tag name="KSO_WM_UNIT_TEXT_SHADOW_SCHEMECOLOR_INDEX" val="5"/>
  <p:tag name="KSO_WM_UNIT_TYPE" val="l_h_a"/>
  <p:tag name="KSO_WM_UNIT_USESOURCEFORMAT_APPLY" val="0"/>
  <p:tag name="KSO_WM_UNIT_VALUE" val="39"/>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30000001192092896},&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10000000149011612}],&quot;type&quot;:2},&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5,&quot;transparency&quot;:0.20000000298023224},&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32_1*l_h_a*1_2_1"/>
  <p:tag name="KSO_WM_UNIT_INDEX" val="1_2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单击此处添加项标题内容"/>
  <p:tag name="KSO_WM_UNIT_SHADOW_SCHEMECOLOR_INDEX" val="5"/>
  <p:tag name="KSO_WM_UNIT_TEXT_FILL_FORE_SCHEMECOLOR_INDEX" val="5"/>
  <p:tag name="KSO_WM_UNIT_TEXT_FILL_TYPE" val="1"/>
  <p:tag name="KSO_WM_UNIT_TYPE" val="l_h_a"/>
  <p:tag name="KSO_WM_UNIT_USESOURCEFORMAT_APPLY" val="0"/>
  <p:tag name="KSO_WM_UNIT_VALUE" val="32"/>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30000001192092896},&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5}],&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32_1*l_h_a*1_6_1"/>
  <p:tag name="KSO_WM_UNIT_INDEX" val="1_6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单击此处添加项标题"/>
  <p:tag name="KSO_WM_UNIT_SHADOW_SCHEMECOLOR_INDEX" val="5"/>
  <p:tag name="KSO_WM_UNIT_TEXT_FILL_FORE_SCHEMECOLOR_INDEX" val="5"/>
  <p:tag name="KSO_WM_UNIT_TEXT_FILL_TYPE" val="1"/>
  <p:tag name="KSO_WM_UNIT_TYPE" val="l_h_a"/>
  <p:tag name="KSO_WM_UNIT_USESOURCEFORMAT_APPLY" val="0"/>
  <p:tag name="KSO_WM_UNIT_VALUE" val="24"/>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800000011920929},&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6000000238418579}],&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5,&quot;transparency&quot;:0.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7_1"/>
  <p:tag name="KSO_WM_UNIT_INDEX" val="1_7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添加标题"/>
  <p:tag name="KSO_WM_UNIT_SHADOW_SCHEMECOLOR_INDEX" val="5"/>
  <p:tag name="KSO_WM_UNIT_TEXT_FILL_FORE_SCHEMECOLOR_INDEX" val="5"/>
  <p:tag name="KSO_WM_UNIT_TEXT_FILL_TYPE" val="1"/>
  <p:tag name="KSO_WM_UNIT_TYPE" val="l_h_a"/>
  <p:tag name="KSO_WM_UNIT_USESOURCEFORMAT_APPLY" val="0"/>
  <p:tag name="KSO_WM_UNIT_VALUE" val="18"/>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800000011920929},&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6000000238418579}],&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5,&quot;transparency&quot;:0.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12_1"/>
  <p:tag name="KSO_WM_UNIT_INDEX" val="1_12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添加标题"/>
  <p:tag name="KSO_WM_UNIT_SHADOW_SCHEMECOLOR_INDEX" val="5"/>
  <p:tag name="KSO_WM_UNIT_TEXT_FILL_FORE_SCHEMECOLOR_INDEX" val="5"/>
  <p:tag name="KSO_WM_UNIT_TEXT_FILL_TYPE" val="1"/>
  <p:tag name="KSO_WM_UNIT_TYPE" val="l_h_a"/>
  <p:tag name="KSO_WM_UNIT_USESOURCEFORMAT_APPLY" val="0"/>
  <p:tag name="KSO_WM_UNIT_VALUE" val="9"/>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800000011920929},&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6000000238418579}],&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5,&quot;transparency&quot;:0.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9_1"/>
  <p:tag name="KSO_WM_UNIT_INDEX" val="1_9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添加标题"/>
  <p:tag name="KSO_WM_UNIT_SHADOW_SCHEMECOLOR_INDEX" val="5"/>
  <p:tag name="KSO_WM_UNIT_TEXT_FILL_FORE_SCHEMECOLOR_INDEX" val="5"/>
  <p:tag name="KSO_WM_UNIT_TEXT_FILL_TYPE" val="1"/>
  <p:tag name="KSO_WM_UNIT_TYPE" val="l_h_a"/>
  <p:tag name="KSO_WM_UNIT_USESOURCEFORMAT_APPLY" val="0"/>
  <p:tag name="KSO_WM_UNIT_VALUE" val="18"/>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6000000238418579},&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5}],&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10_1"/>
  <p:tag name="KSO_WM_UNIT_INDEX" val="1_10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添加项标题"/>
  <p:tag name="KSO_WM_UNIT_SHADOW_SCHEMECOLOR_INDEX" val="5"/>
  <p:tag name="KSO_WM_UNIT_TEXT_FILL_FORE_SCHEMECOLOR_INDEX" val="5"/>
  <p:tag name="KSO_WM_UNIT_TEXT_FILL_TYPE" val="1"/>
  <p:tag name="KSO_WM_UNIT_TYPE" val="l_h_a"/>
  <p:tag name="KSO_WM_UNIT_USESOURCEFORMAT_APPLY" val="0"/>
  <p:tag name="KSO_WM_UNIT_VALUE" val="9"/>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4000000059604645},&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10000000149011612}],&quot;type&quot;:2},&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5,&quot;transparency&quot;:0.20000000298023224},&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32_1*l_h_a*1_5_1"/>
  <p:tag name="KSO_WM_UNIT_INDEX" val="1_5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添加项标题内容"/>
  <p:tag name="KSO_WM_UNIT_SHADOW_SCHEMECOLOR_INDEX" val="5"/>
  <p:tag name="KSO_WM_UNIT_TEXT_FILL_FORE_SCHEMECOLOR_INDEX" val="5"/>
  <p:tag name="KSO_WM_UNIT_TEXT_FILL_TYPE" val="1"/>
  <p:tag name="KSO_WM_UNIT_TYPE" val="l_h_a"/>
  <p:tag name="KSO_WM_UNIT_USESOURCEFORMAT_APPLY" val="0"/>
  <p:tag name="KSO_WM_UNIT_VALUE" val="12"/>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2,&quot;rgb&quot;:&quot;#ffffff&quot;,&quot;transparency&quot;:0.6000000238418579},&quot;type&quot;:1},&quot;glow&quot;:{&quot;colorType&quot;:0},&quot;line&quot;:{&quot;gradient&quot;:[{&quot;brightness&quot;:0.800000011920929,&quot;colorType&quot;:1,&quot;foreColorIndex&quot;:5,&quot;pos&quot;:0,&quot;transparency&quot;:0},{&quot;brightness&quot;:0.800000011920929,&quot;colorType&quot;:1,&quot;foreColorIndex&quot;:5,&quot;pos&quot;:1,&quot;transparency&quot;:0},{&quot;brightness&quot;:0,&quot;colorType&quot;:1,&quot;foreColorIndex&quot;:5,&quot;pos&quot;:0.5,&quot;transparency&quot;:0.6000000238418579}],&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5,&quot;transparency&quot;:0.5},&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12"/>
  <p:tag name="KSO_WM_DIAGRAM_MIN_ITEMCNT" val="12"/>
  <p:tag name="KSO_WM_DIAGRAM_VERSION" val="3"/>
  <p:tag name="KSO_WM_DIAGRAM_VIRTUALLY_FRAME" val="{&quot;height&quot;:347.79999999999995,&quot;width&quot;:831.5}"/>
  <p:tag name="KSO_WM_TAG_VERSION" val="3.0"/>
  <p:tag name="KSO_WM_TEMPLATE_CATEGORY" val="diagram"/>
  <p:tag name="KSO_WM_TEMPLATE_INDEX" val="20230932"/>
  <p:tag name="KSO_WM_UNIT_COMPATIBLE" val="0"/>
  <p:tag name="KSO_WM_UNIT_DIAGRAM_ISNUMVISUAL" val="0"/>
  <p:tag name="KSO_WM_UNIT_DIAGRAM_ISREFERUNIT" val="0"/>
  <p:tag name="KSO_WM_UNIT_HIGHLIGHT" val="0"/>
  <p:tag name="KSO_WM_UNIT_ID" val="diagram20230932_1*l_h_a*1_11_1"/>
  <p:tag name="KSO_WM_UNIT_INDEX" val="1_11_1"/>
  <p:tag name="KSO_WM_UNIT_ISCONTENTSTITLE" val="0"/>
  <p:tag name="KSO_WM_UNIT_ISNUMDGMTITLE" val="0"/>
  <p:tag name="KSO_WM_UNIT_LAYERLEVEL" val="1_1_1"/>
  <p:tag name="KSO_WM_UNIT_LINE_FILL_TYPE" val="2"/>
  <p:tag name="KSO_WM_UNIT_LINE_FORE_SCHEMECOLOR_INDEX" val="5"/>
  <p:tag name="KSO_WM_UNIT_NOCLEAR" val="0"/>
  <p:tag name="KSO_WM_UNIT_PRESET_TEXT" val="此处添加项标题"/>
  <p:tag name="KSO_WM_UNIT_SHADOW_SCHEMECOLOR_INDEX" val="5"/>
  <p:tag name="KSO_WM_UNIT_TEXT_FILL_FORE_SCHEMECOLOR_INDEX" val="5"/>
  <p:tag name="KSO_WM_UNIT_TEXT_FILL_TYPE" val="1"/>
  <p:tag name="KSO_WM_UNIT_TYPE" val="l_h_a"/>
  <p:tag name="KSO_WM_UNIT_USESOURCEFORMAT_APPLY" val="0"/>
  <p:tag name="KSO_WM_UNIT_VALUE" val="13"/>
</p:tagLst>
</file>

<file path=ppt/tags/tag19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9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99.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5*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5*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54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5_1"/>
  <p:tag name="KSO_WM_UNIT_INDEX" val="1_5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54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54_5*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5*l_h_f*1_6_1"/>
  <p:tag name="KSO_WM_UNIT_INDEX" val="1_6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54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218.xml><?xml version="1.0" encoding="utf-8"?>
<p:tagLst xmlns:p="http://schemas.openxmlformats.org/presentationml/2006/main">
  <p:tag name="KSO_WM_TEMPLATE_CATEGORY" val="custom"/>
  <p:tag name="KSO_WM_TEMPLATE_INDEX" val="20230979"/>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3"/>
  <p:tag name="KSO_WM_UNIT_INDEX" val="1_3_3"/>
  <p:tag name="KSO_WM_UNIT_LAYERLEVEL" val="1_1_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4"/>
  <p:tag name="KSO_WM_UNIT_INDEX" val="1_3_4"/>
  <p:tag name="KSO_WM_UNIT_LAYERLEVEL" val="1_1_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3_1"/>
  <p:tag name="KSO_WM_UNIT_INDEX" val="1_3_1"/>
  <p:tag name="KSO_WM_UNIT_LAYERLEVEL" val="1_1_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2"/>
  <p:tag name="KSO_WM_UNIT_INDEX" val="1_3_2"/>
  <p:tag name="KSO_WM_UNIT_LAYERLEVEL" val="1_1_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3"/>
  <p:tag name="KSO_WM_UNIT_INDEX" val="1_1_3"/>
  <p:tag name="KSO_WM_UNIT_LAYERLEVEL" val="1_1_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4"/>
  <p:tag name="KSO_WM_UNIT_INDEX" val="1_1_4"/>
  <p:tag name="KSO_WM_UNIT_LAYERLEVEL" val="1_1_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1_1"/>
  <p:tag name="KSO_WM_UNIT_INDEX" val="1_1_1"/>
  <p:tag name="KSO_WM_UNIT_LAYERLEVEL" val="1_1_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2"/>
  <p:tag name="KSO_WM_UNIT_INDEX" val="1_1_2"/>
  <p:tag name="KSO_WM_UNIT_LAYERLEVEL" val="1_1_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3"/>
  <p:tag name="KSO_WM_UNIT_INDEX" val="1_2_3"/>
  <p:tag name="KSO_WM_UNIT_LAYERLEVEL" val="1_1_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4"/>
  <p:tag name="KSO_WM_UNIT_INDEX" val="1_2_4"/>
  <p:tag name="KSO_WM_UNIT_LAYERLEVEL" val="1_1_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2_1"/>
  <p:tag name="KSO_WM_UNIT_INDEX" val="1_2_1"/>
  <p:tag name="KSO_WM_UNIT_LAYERLEVEL" val="1_1_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2"/>
  <p:tag name="KSO_WM_UNIT_INDEX" val="1_2_2"/>
  <p:tag name="KSO_WM_UNIT_LAYERLEVEL" val="1_1_1"/>
  <p:tag name="KSO_WM_UNIT_TYPE" val="l_h_i"/>
  <p:tag name="KSO_WM_UNIT_USESOURCEFORMAT_APPLY" val="0"/>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3"/>
  <p:tag name="KSO_WM_UNIT_INDEX" val="1_4_3"/>
  <p:tag name="KSO_WM_UNIT_LAYERLEVEL" val="1_1_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4"/>
  <p:tag name="KSO_WM_UNIT_INDEX" val="1_4_4"/>
  <p:tag name="KSO_WM_UNIT_LAYERLEVEL" val="1_1_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4_1"/>
  <p:tag name="KSO_WM_UNIT_INDEX" val="1_4_1"/>
  <p:tag name="KSO_WM_UNIT_LAYERLEVEL" val="1_1_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2"/>
  <p:tag name="KSO_WM_UNIT_INDEX" val="1_4_2"/>
  <p:tag name="KSO_WM_UNIT_LAYERLEVEL" val="1_1_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5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ILL_TYPE" val="2"/>
  <p:tag name="KSO_WM_UNIT_LINE_FORE_SCHEMECOLOR_INDEX" val="5"/>
  <p:tag name="KSO_WM_UNIT_TEXT_FILL_FORE_SCHEMECOLOR_INDEX" val="13"/>
  <p:tag name="KSO_WM_UNIT_TEXT_FILL_TYPE" val="1"/>
  <p:tag name="KSO_WM_UNIT_TYPE" val="l_i"/>
  <p:tag name="KSO_WM_UNIT_USESOURCEFORMAT_APPLY" val="0"/>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ILL_TYPE" val="2"/>
  <p:tag name="KSO_WM_UNIT_LINE_FORE_SCHEMECOLOR_INDEX" val="5"/>
  <p:tag name="KSO_WM_UNIT_TEXT_FILL_FORE_SCHEMECOLOR_INDEX" val="13"/>
  <p:tag name="KSO_WM_UNIT_TEXT_FILL_TYPE" val="1"/>
  <p:tag name="KSO_WM_UNIT_TYPE" val="l_i"/>
  <p:tag name="KSO_WM_UNIT_USESOURCEFORMAT_APPLY" val="0"/>
</p:tagLst>
</file>

<file path=ppt/tags/tag260.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4_1"/>
  <p:tag name="KSO_WM_UNIT_INDEX" val="1_4_1"/>
  <p:tag name="KSO_WM_UNIT_LAYERLEVEL" val="1_1_1"/>
  <p:tag name="KSO_WM_UNIT_LINE_FILL_TYPE" val="2"/>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47_3*l_h_i*1_4_2"/>
  <p:tag name="KSO_WM_UNIT_INDEX" val="1_4_2"/>
  <p:tag name="KSO_WM_UNIT_LAYERLEVEL" val="1_1_1"/>
  <p:tag name="KSO_WM_UNIT_LINE_FILL_TYPE" val="2"/>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63.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3_1"/>
  <p:tag name="KSO_WM_UNIT_INDEX" val="1_3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66.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2_1"/>
  <p:tag name="KSO_WM_UNIT_INDEX" val="1_2_1"/>
  <p:tag name="KSO_WM_UNIT_LAYERLEVEL" val="1_1_1"/>
  <p:tag name="KSO_WM_UNIT_LINE_FILL_TYPE" val="2"/>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267.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447_3*l_h_i*1_2_2"/>
  <p:tag name="KSO_WM_UNIT_INDEX" val="1_2_2"/>
  <p:tag name="KSO_WM_UNIT_LAYERLEVEL" val="1_1_1"/>
  <p:tag name="KSO_WM_UNIT_LINE_FILL_TYPE" val="2"/>
  <p:tag name="KSO_WM_UNIT_LINE_FORE_SCHEMECOLOR_INDEX" val="5"/>
  <p:tag name="KSO_WM_UNIT_SHADOW_SCHEMECOLOR_INDEX" val="5"/>
  <p:tag name="KSO_WM_UNIT_TEXT_FILL_FORE_SCHEMECOLOR_INDEX" val="2"/>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69.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1_1"/>
  <p:tag name="KSO_WM_UNIT_INDEX" val="1_1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7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7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72.xml><?xml version="1.0" encoding="utf-8"?>
<p:tagLst xmlns:p="http://schemas.openxmlformats.org/presentationml/2006/main">
  <p:tag name="KSO_WM_TEMPLATE_CATEGORY" val="custom"/>
  <p:tag name="KSO_WM_TEMPLATE_INDEX" val="20230979"/>
</p:tagLst>
</file>

<file path=ppt/tags/tag2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
  <p:tag name="KSO_WM_UNIT_INDEX" val="1_1"/>
  <p:tag name="KSO_WM_UNIT_LAYERLEVEL" val="1_1"/>
  <p:tag name="KSO_WM_UNIT_TYPE" val="l_i"/>
  <p:tag name="KSO_WM_UNIT_USESOURCEFORMAT_APPLY" val="0"/>
</p:tagLst>
</file>

<file path=ppt/tags/tag2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2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3"/>
  <p:tag name="KSO_WM_UNIT_INDEX" val="1_3"/>
  <p:tag name="KSO_WM_UNIT_LAYERLEVEL" val="1_1"/>
  <p:tag name="KSO_WM_UNIT_TYPE" val="l_i"/>
  <p:tag name="KSO_WM_UNIT_USESOURCEFORMAT_APPLY" val="0"/>
</p:tagLst>
</file>

<file path=ppt/tags/tag2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27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ILL_TYPE" val="2"/>
  <p:tag name="KSO_WM_UNIT_LINE_FORE_SCHEMECOLOR_INDEX" val="5"/>
  <p:tag name="KSO_WM_UNIT_TYPE" val="l_i"/>
  <p:tag name="KSO_WM_UNIT_USESOURCEFORMAT_APPLY" val="0"/>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2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2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ILL_TYPE" val="2"/>
  <p:tag name="KSO_WM_UNIT_LINE_FORE_SCHEMECOLOR_INDEX" val="5"/>
  <p:tag name="KSO_WM_UNIT_TYPE" val="l_i"/>
  <p:tag name="KSO_WM_UNIT_USESOURCEFORMAT_APPLY" val="0"/>
</p:tagLst>
</file>

<file path=ppt/tags/tag2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ILL_TYPE" val="2"/>
  <p:tag name="KSO_WM_UNIT_LINE_FORE_SCHEMECOLOR_INDEX" val="5"/>
  <p:tag name="KSO_WM_UNIT_TYPE" val="l_i"/>
  <p:tag name="KSO_WM_UNIT_USESOURCEFORMAT_APPLY" val="0"/>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ILL_TYPE" val="2"/>
  <p:tag name="KSO_WM_UNIT_LINE_FORE_SCHEMECOLOR_INDEX" val="5"/>
  <p:tag name="KSO_WM_UNIT_TYPE" val="l_i"/>
  <p:tag name="KSO_WM_UNIT_USESOURCEFORMAT_APPLY" val="0"/>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2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28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ILL_TYPE" val="2"/>
  <p:tag name="KSO_WM_UNIT_LINE_FORE_SCHEMECOLOR_INDEX" val="5"/>
  <p:tag name="KSO_WM_UNIT_TYPE" val="l_i"/>
  <p:tag name="KSO_WM_UNIT_USESOURCEFORMAT_APPLY" val="0"/>
</p:tagLst>
</file>

<file path=ppt/tags/tag2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29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ILL_TYPE" val="2"/>
  <p:tag name="KSO_WM_UNIT_LINE_FORE_SCHEMECOLOR_INDEX" val="5"/>
  <p:tag name="KSO_WM_UNIT_TYPE" val="l_i"/>
  <p:tag name="KSO_WM_UNIT_USESOURCEFORMAT_APPLY" val="0"/>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2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ILL_TYPE" val="2"/>
  <p:tag name="KSO_WM_UNIT_LINE_FORE_SCHEMECOLOR_INDEX" val="5"/>
  <p:tag name="KSO_WM_UNIT_TYPE" val="l_i"/>
  <p:tag name="KSO_WM_UNIT_USESOURCEFORMAT_APPLY" val="0"/>
</p:tagLst>
</file>

<file path=ppt/tags/tag29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9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9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9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3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3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3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
  <p:tag name="KSO_WM_UNIT_INDEX" val="1_1"/>
  <p:tag name="KSO_WM_UNIT_LAYERLEVEL" val="1_1"/>
  <p:tag name="KSO_WM_UNIT_TYPE" val="l_i"/>
  <p:tag name="KSO_WM_UNIT_USESOURCEFORMAT_APPLY" val="0"/>
</p:tagLst>
</file>

<file path=ppt/tags/tag3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3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3"/>
  <p:tag name="KSO_WM_UNIT_INDEX" val="1_3"/>
  <p:tag name="KSO_WM_UNIT_LAYERLEVEL" val="1_1"/>
  <p:tag name="KSO_WM_UNIT_TYPE" val="l_i"/>
  <p:tag name="KSO_WM_UNIT_USESOURCEFORMAT_APPLY" val="0"/>
</p:tagLst>
</file>

<file path=ppt/tags/tag3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3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30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ILL_TYPE" val="2"/>
  <p:tag name="KSO_WM_UNIT_LINE_FORE_SCHEMECOLOR_INDEX" val="5"/>
  <p:tag name="KSO_WM_UNIT_TYPE" val="l_i"/>
  <p:tag name="KSO_WM_UNIT_USESOURCEFORMAT_APPLY" val="0"/>
</p:tagLst>
</file>

<file path=ppt/tags/tag3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3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3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31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ILL_TYPE" val="2"/>
  <p:tag name="KSO_WM_UNIT_LINE_FORE_SCHEMECOLOR_INDEX" val="5"/>
  <p:tag name="KSO_WM_UNIT_TYPE" val="l_i"/>
  <p:tag name="KSO_WM_UNIT_USESOURCEFORMAT_APPLY" val="0"/>
</p:tagLst>
</file>

<file path=ppt/tags/tag3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3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ILL_TYPE" val="2"/>
  <p:tag name="KSO_WM_UNIT_LINE_FORE_SCHEMECOLOR_INDEX" val="5"/>
  <p:tag name="KSO_WM_UNIT_TYPE" val="l_i"/>
  <p:tag name="KSO_WM_UNIT_USESOURCEFORMAT_APPLY" val="0"/>
</p:tagLst>
</file>

<file path=ppt/tags/tag3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ILL_TYPE" val="2"/>
  <p:tag name="KSO_WM_UNIT_LINE_FORE_SCHEMECOLOR_INDEX" val="5"/>
  <p:tag name="KSO_WM_UNIT_TYPE" val="l_i"/>
  <p:tag name="KSO_WM_UNIT_USESOURCEFORMAT_APPLY" val="0"/>
</p:tagLst>
</file>

<file path=ppt/tags/tag3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3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3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31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ILL_TYPE" val="2"/>
  <p:tag name="KSO_WM_UNIT_LINE_FORE_SCHEMECOLOR_INDEX" val="5"/>
  <p:tag name="KSO_WM_UNIT_TYPE" val="l_i"/>
  <p:tag name="KSO_WM_UNIT_USESOURCEFORMAT_APPLY" val="0"/>
</p:tagLst>
</file>

<file path=ppt/tags/tag3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3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ILL_TYPE" val="2"/>
  <p:tag name="KSO_WM_UNIT_LINE_FORE_SCHEMECOLOR_INDEX" val="5"/>
  <p:tag name="KSO_WM_UNIT_TYPE" val="l_i"/>
  <p:tag name="KSO_WM_UNIT_USESOURCEFORMAT_APPLY" val="0"/>
</p:tagLst>
</file>

<file path=ppt/tags/tag3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32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ILL_TYPE" val="2"/>
  <p:tag name="KSO_WM_UNIT_LINE_FORE_SCHEMECOLOR_INDEX" val="5"/>
  <p:tag name="KSO_WM_UNIT_TYPE" val="l_i"/>
  <p:tag name="KSO_WM_UNIT_USESOURCEFORMAT_APPLY" val="0"/>
</p:tagLst>
</file>

<file path=ppt/tags/tag32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32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32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32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3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3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3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3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33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smtClean="0">
            <a:solidFill>
              <a:schemeClr val="accent4"/>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宋体</vt:lpstr>
      <vt:lpstr>Office Theme</vt:lpstr>
      <vt:lpstr>作文竞赛教学中的语言质朴与真挚的表达</vt:lpstr>
      <vt:lpstr>目录</vt:lpstr>
      <vt:lpstr>语言质朴在作文竞赛中的重要性</vt:lpstr>
      <vt:lpstr>语言质朴的定义和特点</vt:lpstr>
      <vt:lpstr>作文竞赛中语言质朴的作用</vt:lpstr>
      <vt:lpstr>语言质朴与真挚表达的关系</vt:lpstr>
      <vt:lpstr>真挚表达在作文竞赛中的价值</vt:lpstr>
      <vt:lpstr>真挚表达的定义</vt:lpstr>
      <vt:lpstr>作文竞赛中真挚表达的作用</vt:lpstr>
      <vt:lpstr>真挚表达与语言质朴的结合</vt:lpstr>
      <vt:lpstr>如何在作文竞赛中实现语言质朴与真挚的表达</vt:lpstr>
      <vt:lpstr>选材与构思</vt:lpstr>
      <vt:lpstr>语言表达技巧</vt:lpstr>
      <vt:lpstr>情感真挚的传递</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2024-08-31T06:33:12.013</cp:lastPrinted>
  <dcterms:created xsi:type="dcterms:W3CDTF">2024-08-30T22:33:12Z</dcterms:created>
  <dcterms:modified xsi:type="dcterms:W3CDTF">2024-08-30T22:33:14Z</dcterms:modified>
</cp:coreProperties>
</file>