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295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6A6221-C1E6-4B29-B2DF-78FC01CBF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A8618D-7ABC-4375-8EA7-B95A41D8E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E43FBD-D78E-437D-A967-D5A9C70458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D8FA2F-1442-4831-9B22-C5670E72A6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9E9BDF-CD8B-45C9-9EE6-48DA46E29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7786D8-7758-4D14-8091-95C71776E1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9076B7-AA4A-45D1-AA02-FF04E8C2E0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C0C6E7-2448-4180-99E0-0362A973C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6BEE73-D1C2-48EE-8288-18BB1EF67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473830-DF4A-42DC-8821-C1944A269D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24EF4A-5D56-4B10-AF38-189C41FD2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 panose="02010609000101010101" charset="-122"/>
                <a:ea typeface="汉仪书宋二简" panose="02010609000101010101" charset="-122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 panose="02010609000101010101" charset="-122"/>
                <a:ea typeface="汉仪书宋二简" panose="02010609000101010101" charset="-122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 panose="02010609000101010101" charset="-122"/>
                <a:ea typeface="汉仪书宋二简" panose="02010609000101010101" charset="-122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9000101010101" charset="-122"/>
                <a:ea typeface="汉仪书宋二简" panose="02010609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22" Type="http://schemas.openxmlformats.org/officeDocument/2006/relationships/tags" Target="../tags/tag109.xml" /><Relationship Id="rId23" Type="http://schemas.openxmlformats.org/officeDocument/2006/relationships/tags" Target="../tags/tag110.xml" /><Relationship Id="rId24" Type="http://schemas.openxmlformats.org/officeDocument/2006/relationships/tags" Target="../tags/tag111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tags" Target="../tags/tag128.xml" /><Relationship Id="rId13" Type="http://schemas.openxmlformats.org/officeDocument/2006/relationships/tags" Target="../tags/tag129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14" Type="http://schemas.openxmlformats.org/officeDocument/2006/relationships/tags" Target="../tags/tag169.xml" /><Relationship Id="rId15" Type="http://schemas.openxmlformats.org/officeDocument/2006/relationships/tags" Target="../tags/tag170.xml" /><Relationship Id="rId16" Type="http://schemas.openxmlformats.org/officeDocument/2006/relationships/tags" Target="../tags/tag171.xml" /><Relationship Id="rId17" Type="http://schemas.openxmlformats.org/officeDocument/2006/relationships/tags" Target="../tags/tag172.xml" /><Relationship Id="rId18" Type="http://schemas.openxmlformats.org/officeDocument/2006/relationships/tags" Target="../tags/tag173.xml" /><Relationship Id="rId19" Type="http://schemas.openxmlformats.org/officeDocument/2006/relationships/tags" Target="../tags/tag174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3.xml" /><Relationship Id="rId11" Type="http://schemas.openxmlformats.org/officeDocument/2006/relationships/tags" Target="../tags/tag184.xml" /><Relationship Id="rId12" Type="http://schemas.openxmlformats.org/officeDocument/2006/relationships/tags" Target="../tags/tag185.xml" /><Relationship Id="rId13" Type="http://schemas.openxmlformats.org/officeDocument/2006/relationships/tags" Target="../tags/tag186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14" Type="http://schemas.openxmlformats.org/officeDocument/2006/relationships/tags" Target="../tags/tag207.xml" /><Relationship Id="rId15" Type="http://schemas.openxmlformats.org/officeDocument/2006/relationships/tags" Target="../tags/tag208.xml" /><Relationship Id="rId16" Type="http://schemas.openxmlformats.org/officeDocument/2006/relationships/tags" Target="../tags/tag209.xml" /><Relationship Id="rId17" Type="http://schemas.openxmlformats.org/officeDocument/2006/relationships/tags" Target="../tags/tag210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14" Type="http://schemas.openxmlformats.org/officeDocument/2006/relationships/tags" Target="../tags/tag234.xml" /><Relationship Id="rId15" Type="http://schemas.openxmlformats.org/officeDocument/2006/relationships/tags" Target="../tags/tag235.xml" /><Relationship Id="rId16" Type="http://schemas.openxmlformats.org/officeDocument/2006/relationships/tags" Target="../tags/tag236.xml" /><Relationship Id="rId17" Type="http://schemas.openxmlformats.org/officeDocument/2006/relationships/tags" Target="../tags/tag237.xml" /><Relationship Id="rId18" Type="http://schemas.openxmlformats.org/officeDocument/2006/relationships/tags" Target="../tags/tag238.xml" /><Relationship Id="rId19" Type="http://schemas.openxmlformats.org/officeDocument/2006/relationships/tags" Target="../tags/tag239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8.xml" /><Relationship Id="rId11" Type="http://schemas.openxmlformats.org/officeDocument/2006/relationships/tags" Target="../tags/tag249.xml" /><Relationship Id="rId12" Type="http://schemas.openxmlformats.org/officeDocument/2006/relationships/tags" Target="../tags/tag250.xml" /><Relationship Id="rId13" Type="http://schemas.openxmlformats.org/officeDocument/2006/relationships/tags" Target="../tags/tag251.xml" /><Relationship Id="rId14" Type="http://schemas.openxmlformats.org/officeDocument/2006/relationships/tags" Target="../tags/tag252.xml" /><Relationship Id="rId15" Type="http://schemas.openxmlformats.org/officeDocument/2006/relationships/tags" Target="../tags/tag253.xml" /><Relationship Id="rId16" Type="http://schemas.openxmlformats.org/officeDocument/2006/relationships/tags" Target="../tags/tag254.xml" /><Relationship Id="rId17" Type="http://schemas.openxmlformats.org/officeDocument/2006/relationships/tags" Target="../tags/tag255.xml" /><Relationship Id="rId18" Type="http://schemas.openxmlformats.org/officeDocument/2006/relationships/tags" Target="../tags/tag256.xml" /><Relationship Id="rId19" Type="http://schemas.openxmlformats.org/officeDocument/2006/relationships/tags" Target="../tags/tag257.xml" /><Relationship Id="rId2" Type="http://schemas.openxmlformats.org/officeDocument/2006/relationships/tags" Target="../tags/tag240.xml" /><Relationship Id="rId20" Type="http://schemas.openxmlformats.org/officeDocument/2006/relationships/tags" Target="../tags/tag258.xml" /><Relationship Id="rId21" Type="http://schemas.openxmlformats.org/officeDocument/2006/relationships/tags" Target="../tags/tag259.xml" /><Relationship Id="rId22" Type="http://schemas.openxmlformats.org/officeDocument/2006/relationships/tags" Target="../tags/tag260.xml" /><Relationship Id="rId23" Type="http://schemas.openxmlformats.org/officeDocument/2006/relationships/tags" Target="../tags/tag261.xml" /><Relationship Id="rId24" Type="http://schemas.openxmlformats.org/officeDocument/2006/relationships/tags" Target="../tags/tag262.xml" /><Relationship Id="rId25" Type="http://schemas.openxmlformats.org/officeDocument/2006/relationships/tags" Target="../tags/tag263.xml" /><Relationship Id="rId26" Type="http://schemas.openxmlformats.org/officeDocument/2006/relationships/tags" Target="../tags/tag264.xml" /><Relationship Id="rId27" Type="http://schemas.openxmlformats.org/officeDocument/2006/relationships/tags" Target="../tags/tag265.xml" /><Relationship Id="rId28" Type="http://schemas.openxmlformats.org/officeDocument/2006/relationships/tags" Target="../tags/tag266.xml" /><Relationship Id="rId29" Type="http://schemas.openxmlformats.org/officeDocument/2006/relationships/tags" Target="../tags/tag267.xml" /><Relationship Id="rId3" Type="http://schemas.openxmlformats.org/officeDocument/2006/relationships/tags" Target="../tags/tag241.xml" /><Relationship Id="rId30" Type="http://schemas.openxmlformats.org/officeDocument/2006/relationships/tags" Target="../tags/tag268.xml" /><Relationship Id="rId31" Type="http://schemas.openxmlformats.org/officeDocument/2006/relationships/tags" Target="../tags/tag269.xml" /><Relationship Id="rId32" Type="http://schemas.openxmlformats.org/officeDocument/2006/relationships/tags" Target="../tags/tag270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Relationship Id="rId8" Type="http://schemas.openxmlformats.org/officeDocument/2006/relationships/tags" Target="../tags/tag246.xml" /><Relationship Id="rId9" Type="http://schemas.openxmlformats.org/officeDocument/2006/relationships/tags" Target="../tags/tag24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9.xml" /><Relationship Id="rId11" Type="http://schemas.openxmlformats.org/officeDocument/2006/relationships/tags" Target="../tags/tag280.xml" /><Relationship Id="rId12" Type="http://schemas.openxmlformats.org/officeDocument/2006/relationships/tags" Target="../tags/tag281.xml" /><Relationship Id="rId13" Type="http://schemas.openxmlformats.org/officeDocument/2006/relationships/tags" Target="../tags/tag282.xml" /><Relationship Id="rId14" Type="http://schemas.openxmlformats.org/officeDocument/2006/relationships/tags" Target="../tags/tag283.xml" /><Relationship Id="rId15" Type="http://schemas.openxmlformats.org/officeDocument/2006/relationships/tags" Target="../tags/tag284.xml" /><Relationship Id="rId16" Type="http://schemas.openxmlformats.org/officeDocument/2006/relationships/tags" Target="../tags/tag285.xml" /><Relationship Id="rId17" Type="http://schemas.openxmlformats.org/officeDocument/2006/relationships/tags" Target="../tags/tag286.xml" /><Relationship Id="rId18" Type="http://schemas.openxmlformats.org/officeDocument/2006/relationships/tags" Target="../tags/tag287.xml" /><Relationship Id="rId19" Type="http://schemas.openxmlformats.org/officeDocument/2006/relationships/tags" Target="../tags/tag288.xml" /><Relationship Id="rId2" Type="http://schemas.openxmlformats.org/officeDocument/2006/relationships/tags" Target="../tags/tag271.xml" /><Relationship Id="rId20" Type="http://schemas.openxmlformats.org/officeDocument/2006/relationships/tags" Target="../tags/tag289.xml" /><Relationship Id="rId21" Type="http://schemas.openxmlformats.org/officeDocument/2006/relationships/tags" Target="../tags/tag290.xml" /><Relationship Id="rId22" Type="http://schemas.openxmlformats.org/officeDocument/2006/relationships/tags" Target="../tags/tag291.xml" /><Relationship Id="rId23" Type="http://schemas.openxmlformats.org/officeDocument/2006/relationships/tags" Target="../tags/tag292.xml" /><Relationship Id="rId24" Type="http://schemas.openxmlformats.org/officeDocument/2006/relationships/tags" Target="../tags/tag293.xml" /><Relationship Id="rId25" Type="http://schemas.openxmlformats.org/officeDocument/2006/relationships/tags" Target="../tags/tag294.xml" /><Relationship Id="rId3" Type="http://schemas.openxmlformats.org/officeDocument/2006/relationships/tags" Target="../tags/tag272.xml" /><Relationship Id="rId4" Type="http://schemas.openxmlformats.org/officeDocument/2006/relationships/tags" Target="../tags/tag273.xml" /><Relationship Id="rId5" Type="http://schemas.openxmlformats.org/officeDocument/2006/relationships/tags" Target="../tags/tag274.xml" /><Relationship Id="rId6" Type="http://schemas.openxmlformats.org/officeDocument/2006/relationships/tags" Target="../tags/tag275.xml" /><Relationship Id="rId7" Type="http://schemas.openxmlformats.org/officeDocument/2006/relationships/tags" Target="../tags/tag276.xml" /><Relationship Id="rId8" Type="http://schemas.openxmlformats.org/officeDocument/2006/relationships/tags" Target="../tags/tag277.xml" /><Relationship Id="rId9" Type="http://schemas.openxmlformats.org/officeDocument/2006/relationships/tags" Target="../tags/tag27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127130126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艺术美术欣赏PPT课件大纲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843771" y="2919901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843915" y="3337560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添加目录标题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17"/>
          <p:cNvCxnSpPr/>
          <p:nvPr>
            <p:custDataLst>
              <p:tags r:id="rId5"/>
            </p:custDataLst>
          </p:nvPr>
        </p:nvCxnSpPr>
        <p:spPr>
          <a:xfrm flipH="1">
            <a:off x="577570" y="2919770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3655722" y="2919901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3655695" y="3337560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艺术美术欣赏概述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27"/>
          <p:cNvCxnSpPr/>
          <p:nvPr>
            <p:custDataLst>
              <p:tags r:id="rId8"/>
            </p:custDataLst>
          </p:nvPr>
        </p:nvCxnSpPr>
        <p:spPr>
          <a:xfrm flipH="1">
            <a:off x="3389521" y="2919770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6467673" y="2919901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6467475" y="3337560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艺术美术作品分类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2"/>
          <p:cNvCxnSpPr/>
          <p:nvPr>
            <p:custDataLst>
              <p:tags r:id="rId11"/>
            </p:custDataLst>
          </p:nvPr>
        </p:nvCxnSpPr>
        <p:spPr>
          <a:xfrm flipH="1">
            <a:off x="6201472" y="2919770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9279625" y="2919901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9279890" y="3337560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艺术美术作品赏析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38"/>
          <p:cNvCxnSpPr/>
          <p:nvPr>
            <p:custDataLst>
              <p:tags r:id="rId14"/>
            </p:custDataLst>
          </p:nvPr>
        </p:nvCxnSpPr>
        <p:spPr>
          <a:xfrm flipH="1">
            <a:off x="9013424" y="2919770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2249747" y="4959157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2249805" y="5376545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艺术美术流派与风格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43"/>
          <p:cNvCxnSpPr/>
          <p:nvPr>
            <p:custDataLst>
              <p:tags r:id="rId17"/>
            </p:custDataLst>
          </p:nvPr>
        </p:nvCxnSpPr>
        <p:spPr>
          <a:xfrm flipH="1">
            <a:off x="1983546" y="4959026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5061698" y="4959157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5061585" y="5376545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艺术美术作品评价与收藏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66"/>
          <p:cNvCxnSpPr/>
          <p:nvPr>
            <p:custDataLst>
              <p:tags r:id="rId20"/>
            </p:custDataLst>
          </p:nvPr>
        </p:nvCxnSpPr>
        <p:spPr>
          <a:xfrm flipH="1">
            <a:off x="4795497" y="4959026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序号"/>
          <p:cNvSpPr txBox="1"/>
          <p:nvPr>
            <p:custDataLst>
              <p:tags r:id="rId21"/>
            </p:custDataLst>
          </p:nvPr>
        </p:nvSpPr>
        <p:spPr>
          <a:xfrm>
            <a:off x="7873650" y="4959157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Seven.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22"/>
            </p:custDataLst>
          </p:nvPr>
        </p:nvSpPr>
        <p:spPr>
          <a:xfrm>
            <a:off x="7873365" y="5376545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艺术美术欣赏实践与应用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5" name="直接连接符 71"/>
          <p:cNvCxnSpPr/>
          <p:nvPr>
            <p:custDataLst>
              <p:tags r:id="rId23"/>
            </p:custDataLst>
          </p:nvPr>
        </p:nvCxnSpPr>
        <p:spPr>
          <a:xfrm flipH="1">
            <a:off x="7607449" y="4959026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8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艺术美术欣赏概述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艺术与美术的定义与关系</a:t>
            </a:r>
            <a:endParaRPr lang="zh-CN" altLang="en-US"/>
          </a:p>
        </p:txBody>
      </p:sp>
      <p:sp>
        <p:nvSpPr>
          <p:cNvPr id="1048944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4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艺术：人类通过创造和欣赏美的事物来表达情感和思想的活动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0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美术：通过视觉形式表达美的艺术，包括绘画、雕塑、建筑等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关系：艺术包括美术，美术是艺术的一种表现形式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艺术与美术的区别：艺术更注重情感和思想的表达，美术更注重视觉形式的表现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艺术美术欣赏的目的与意义</a:t>
            </a:r>
            <a:endParaRPr lang="zh-CN" altLang="en-US"/>
          </a:p>
        </p:txBody>
      </p:sp>
      <p:sp>
        <p:nvSpPr>
          <p:cNvPr id="1049008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2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提高审美能力：通过欣赏艺术作品，培养审美情趣和审美能力。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丰富文化生活：通过欣赏艺术作品，丰富文化生活，提高文化素养。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2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4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激发创新思维：通过欣赏艺术作品，激发创新思维，培养创新精神。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培养艺术素养：通过欣赏艺术作品，培养艺术素养，提高艺术鉴赏能力。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艺术美术欣赏的方法与技巧</a:t>
            </a:r>
            <a:endParaRPr lang="zh-CN" altLang="en-US"/>
          </a:p>
        </p:txBody>
      </p:sp>
      <p:sp>
        <p:nvSpPr>
          <p:cNvPr id="1049072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观察与分析：仔细观察作品的细节，分析其构图、色彩、线条等元素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8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联想与想象：根据作品的主题和背景，进行联想和想象，理解作品的深层含义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比较与鉴别：将作品与其他同类作品进行比较，鉴别其独特之处和价值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情感与体验：感受作品的情感表达，体验作者的创作意图和情感世界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4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13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艺术美术作品分类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7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绘画类作品</a:t>
            </a:r>
            <a:endParaRPr lang="zh-CN" altLang="en-US"/>
          </a:p>
        </p:txBody>
      </p:sp>
      <p:sp>
        <p:nvSpPr>
          <p:cNvPr id="1049174" name="矩形 5"/>
          <p:cNvSpPr/>
          <p:nvPr>
            <p:custDataLst>
              <p:tags r:id="rId2"/>
            </p:custDataLst>
          </p:nvPr>
        </p:nvSpPr>
        <p:spPr>
          <a:xfrm>
            <a:off x="915988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6" name="矩形 10"/>
          <p:cNvSpPr/>
          <p:nvPr>
            <p:custDataLst>
              <p:tags r:id="rId3"/>
            </p:custDataLst>
          </p:nvPr>
        </p:nvSpPr>
        <p:spPr>
          <a:xfrm>
            <a:off x="1263094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4"/>
            </p:custDataLst>
          </p:nvPr>
        </p:nvSpPr>
        <p:spPr>
          <a:xfrm>
            <a:off x="1067686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油画：以油彩为媒介，在画布上绘制的绘画作品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80" name="矩形 6"/>
          <p:cNvSpPr/>
          <p:nvPr>
            <p:custDataLst>
              <p:tags r:id="rId5"/>
            </p:custDataLst>
          </p:nvPr>
        </p:nvSpPr>
        <p:spPr>
          <a:xfrm>
            <a:off x="4487317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2" name="矩形 11"/>
          <p:cNvSpPr/>
          <p:nvPr>
            <p:custDataLst>
              <p:tags r:id="rId6"/>
            </p:custDataLst>
          </p:nvPr>
        </p:nvSpPr>
        <p:spPr>
          <a:xfrm>
            <a:off x="485370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7"/>
            </p:custDataLst>
          </p:nvPr>
        </p:nvSpPr>
        <p:spPr>
          <a:xfrm>
            <a:off x="4639014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水彩画：以水彩颜料为媒介，在纸上绘制的绘画作品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86" name="矩形 7"/>
          <p:cNvSpPr/>
          <p:nvPr>
            <p:custDataLst>
              <p:tags r:id="rId8"/>
            </p:custDataLst>
          </p:nvPr>
        </p:nvSpPr>
        <p:spPr>
          <a:xfrm>
            <a:off x="8058002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8" name="矩形 12"/>
          <p:cNvSpPr/>
          <p:nvPr>
            <p:custDataLst>
              <p:tags r:id="rId9"/>
            </p:custDataLst>
          </p:nvPr>
        </p:nvSpPr>
        <p:spPr>
          <a:xfrm>
            <a:off x="844367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10"/>
            </p:custDataLst>
          </p:nvPr>
        </p:nvSpPr>
        <p:spPr>
          <a:xfrm>
            <a:off x="8209700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国画：以水墨为媒介，在宣纸上绘制的绘画作品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92" name="矩形 33"/>
          <p:cNvSpPr/>
          <p:nvPr>
            <p:custDataLst>
              <p:tags r:id="rId11"/>
            </p:custDataLst>
          </p:nvPr>
        </p:nvSpPr>
        <p:spPr>
          <a:xfrm>
            <a:off x="915346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4" name="矩形 37"/>
          <p:cNvSpPr/>
          <p:nvPr>
            <p:custDataLst>
              <p:tags r:id="rId12"/>
            </p:custDataLst>
          </p:nvPr>
        </p:nvSpPr>
        <p:spPr>
          <a:xfrm>
            <a:off x="1262451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13"/>
            </p:custDataLst>
          </p:nvPr>
        </p:nvSpPr>
        <p:spPr>
          <a:xfrm>
            <a:off x="1067043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版画：以版画技术为媒介，在木板、石板等材料上绘制的绘画作品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98" name="矩形 34"/>
          <p:cNvSpPr/>
          <p:nvPr>
            <p:custDataLst>
              <p:tags r:id="rId14"/>
            </p:custDataLst>
          </p:nvPr>
        </p:nvSpPr>
        <p:spPr>
          <a:xfrm>
            <a:off x="4486674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0" name="矩形 38"/>
          <p:cNvSpPr/>
          <p:nvPr>
            <p:custDataLst>
              <p:tags r:id="rId15"/>
            </p:custDataLst>
          </p:nvPr>
        </p:nvSpPr>
        <p:spPr>
          <a:xfrm>
            <a:off x="4853063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2" name="TextBox 2"/>
          <p:cNvSpPr txBox="1"/>
          <p:nvPr>
            <p:custDataLst>
              <p:tags r:id="rId16"/>
            </p:custDataLst>
          </p:nvPr>
        </p:nvSpPr>
        <p:spPr>
          <a:xfrm>
            <a:off x="4638372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素描：以铅笔、炭笔等为媒介，在纸上绘制的绘画作品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04" name="矩形 35"/>
          <p:cNvSpPr/>
          <p:nvPr>
            <p:custDataLst>
              <p:tags r:id="rId17"/>
            </p:custDataLst>
          </p:nvPr>
        </p:nvSpPr>
        <p:spPr>
          <a:xfrm>
            <a:off x="8057359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6" name="矩形 39"/>
          <p:cNvSpPr/>
          <p:nvPr>
            <p:custDataLst>
              <p:tags r:id="rId18"/>
            </p:custDataLst>
          </p:nvPr>
        </p:nvSpPr>
        <p:spPr>
          <a:xfrm>
            <a:off x="8443032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8" name="TextBox 2"/>
          <p:cNvSpPr txBox="1"/>
          <p:nvPr>
            <p:custDataLst>
              <p:tags r:id="rId19"/>
            </p:custDataLst>
          </p:nvPr>
        </p:nvSpPr>
        <p:spPr>
          <a:xfrm>
            <a:off x="8209057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壁画：以壁画技术为媒介，在墙壁、天花板等建筑表面上绘制的绘画作品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雕塑类作品</a:t>
            </a:r>
            <a:endParaRPr lang="zh-CN" altLang="en-US"/>
          </a:p>
        </p:txBody>
      </p:sp>
      <p:sp>
        <p:nvSpPr>
          <p:cNvPr id="1049250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雕塑的定义：通过雕刻、塑造等手段，将材料塑造成具有一定空间感的艺术作品。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6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雕塑的分类：包括圆雕、浮雕、透雕等。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0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2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雕塑的材质：包括石雕、木雕、金属雕、玻璃雕等。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6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8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雕塑的艺术价值：具有强烈的视觉冲击力和艺术感染力，能够传达深刻的思想内涵和情感表达。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1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建筑类作品</a:t>
            </a:r>
            <a:endParaRPr lang="zh-CN" altLang="en-US"/>
          </a:p>
        </p:txBody>
      </p:sp>
      <p:sp>
        <p:nvSpPr>
          <p:cNvPr id="1049314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20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22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建筑材料：石材、木材、砖瓦、混凝土等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建筑风格：古典主义、巴洛克、洛可可、新古典主义等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建筑结构：梁柱结构、拱券结构、穹顶结构等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建筑功能：住宅、宫殿、教堂、博物馆等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摄影类作品</a:t>
            </a:r>
            <a:endParaRPr lang="zh-CN" altLang="en-US"/>
          </a:p>
        </p:txBody>
      </p:sp>
      <p:sp>
        <p:nvSpPr>
          <p:cNvPr id="104937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人像摄影：捕捉人物瞬间，展现人物情感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纪实摄影：记录真实事件，反映社会现实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风景摄影：捕捉自然美景，展现自然魅力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商业摄影：为商业广告服务，展示产品特点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4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工艺美术类作品</a:t>
            </a:r>
            <a:endParaRPr lang="zh-CN" altLang="en-US"/>
          </a:p>
        </p:txBody>
      </p:sp>
      <p:sp>
        <p:nvSpPr>
          <p:cNvPr id="104944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4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4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5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漆器：包括漆画、漆器等，具有独特的艺术风格和工艺技巧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陶瓷：包括瓷器、陶器等，具有实用性和艺术性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金属工艺：包括金银器、铜器等，具有精湛的工艺和独特的艺术价值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织绣：包括刺绣、织锦等，具有丰富的图案和色彩，具有很高的艺术价值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96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498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艺术美术作品赏析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3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绘画类作品赏析要点</a:t>
            </a:r>
            <a:endParaRPr lang="zh-CN" altLang="en-US"/>
          </a:p>
        </p:txBody>
      </p:sp>
      <p:sp>
        <p:nvSpPr>
          <p:cNvPr id="1049536" name="矩形 5"/>
          <p:cNvSpPr/>
          <p:nvPr>
            <p:custDataLst>
              <p:tags r:id="rId2"/>
            </p:custDataLst>
          </p:nvPr>
        </p:nvSpPr>
        <p:spPr>
          <a:xfrm>
            <a:off x="915988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38" name="矩形 10"/>
          <p:cNvSpPr/>
          <p:nvPr>
            <p:custDataLst>
              <p:tags r:id="rId3"/>
            </p:custDataLst>
          </p:nvPr>
        </p:nvSpPr>
        <p:spPr>
          <a:xfrm>
            <a:off x="1263094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40" name="TextBox 2"/>
          <p:cNvSpPr txBox="1"/>
          <p:nvPr>
            <p:custDataLst>
              <p:tags r:id="rId4"/>
            </p:custDataLst>
          </p:nvPr>
        </p:nvSpPr>
        <p:spPr>
          <a:xfrm>
            <a:off x="1067686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观察作品的构图、色彩、线条等元素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42" name="矩形 6"/>
          <p:cNvSpPr/>
          <p:nvPr>
            <p:custDataLst>
              <p:tags r:id="rId5"/>
            </p:custDataLst>
          </p:nvPr>
        </p:nvSpPr>
        <p:spPr>
          <a:xfrm>
            <a:off x="4487317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44" name="矩形 11"/>
          <p:cNvSpPr/>
          <p:nvPr>
            <p:custDataLst>
              <p:tags r:id="rId6"/>
            </p:custDataLst>
          </p:nvPr>
        </p:nvSpPr>
        <p:spPr>
          <a:xfrm>
            <a:off x="485370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46" name="TextBox 2"/>
          <p:cNvSpPr txBox="1"/>
          <p:nvPr>
            <p:custDataLst>
              <p:tags r:id="rId7"/>
            </p:custDataLst>
          </p:nvPr>
        </p:nvSpPr>
        <p:spPr>
          <a:xfrm>
            <a:off x="4639014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分析作品的主题、寓意、情感表达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48" name="矩形 7"/>
          <p:cNvSpPr/>
          <p:nvPr>
            <p:custDataLst>
              <p:tags r:id="rId8"/>
            </p:custDataLst>
          </p:nvPr>
        </p:nvSpPr>
        <p:spPr>
          <a:xfrm>
            <a:off x="8058002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50" name="矩形 12"/>
          <p:cNvSpPr/>
          <p:nvPr>
            <p:custDataLst>
              <p:tags r:id="rId9"/>
            </p:custDataLst>
          </p:nvPr>
        </p:nvSpPr>
        <p:spPr>
          <a:xfrm>
            <a:off x="844367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52" name="TextBox 2"/>
          <p:cNvSpPr txBox="1"/>
          <p:nvPr>
            <p:custDataLst>
              <p:tags r:id="rId10"/>
            </p:custDataLst>
          </p:nvPr>
        </p:nvSpPr>
        <p:spPr>
          <a:xfrm>
            <a:off x="8209700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理解作品的时代背景、文化内涵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54" name="矩形 33"/>
          <p:cNvSpPr/>
          <p:nvPr>
            <p:custDataLst>
              <p:tags r:id="rId11"/>
            </p:custDataLst>
          </p:nvPr>
        </p:nvSpPr>
        <p:spPr>
          <a:xfrm>
            <a:off x="915346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56" name="矩形 37"/>
          <p:cNvSpPr/>
          <p:nvPr>
            <p:custDataLst>
              <p:tags r:id="rId12"/>
            </p:custDataLst>
          </p:nvPr>
        </p:nvSpPr>
        <p:spPr>
          <a:xfrm>
            <a:off x="1262451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58" name="TextBox 2"/>
          <p:cNvSpPr txBox="1"/>
          <p:nvPr>
            <p:custDataLst>
              <p:tags r:id="rId13"/>
            </p:custDataLst>
          </p:nvPr>
        </p:nvSpPr>
        <p:spPr>
          <a:xfrm>
            <a:off x="1067043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欣赏作品的艺术风格、表现手法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60" name="矩形 34"/>
          <p:cNvSpPr/>
          <p:nvPr>
            <p:custDataLst>
              <p:tags r:id="rId14"/>
            </p:custDataLst>
          </p:nvPr>
        </p:nvSpPr>
        <p:spPr>
          <a:xfrm>
            <a:off x="4486674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62" name="矩形 38"/>
          <p:cNvSpPr/>
          <p:nvPr>
            <p:custDataLst>
              <p:tags r:id="rId15"/>
            </p:custDataLst>
          </p:nvPr>
        </p:nvSpPr>
        <p:spPr>
          <a:xfrm>
            <a:off x="4853063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64" name="TextBox 2"/>
          <p:cNvSpPr txBox="1"/>
          <p:nvPr>
            <p:custDataLst>
              <p:tags r:id="rId16"/>
            </p:custDataLst>
          </p:nvPr>
        </p:nvSpPr>
        <p:spPr>
          <a:xfrm>
            <a:off x="4638372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思考作品的创新之处和艺术价值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66" name="矩形 35"/>
          <p:cNvSpPr/>
          <p:nvPr>
            <p:custDataLst>
              <p:tags r:id="rId17"/>
            </p:custDataLst>
          </p:nvPr>
        </p:nvSpPr>
        <p:spPr>
          <a:xfrm>
            <a:off x="8057359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68" name="矩形 39"/>
          <p:cNvSpPr/>
          <p:nvPr>
            <p:custDataLst>
              <p:tags r:id="rId18"/>
            </p:custDataLst>
          </p:nvPr>
        </p:nvSpPr>
        <p:spPr>
          <a:xfrm>
            <a:off x="8443032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19"/>
            </p:custDataLst>
          </p:nvPr>
        </p:nvSpPr>
        <p:spPr>
          <a:xfrm>
            <a:off x="8209057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结合个人感受，进行主观评价和欣赏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61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雕塑类作品赏析要点</a:t>
            </a:r>
            <a:endParaRPr lang="zh-CN" altLang="en-US"/>
          </a:p>
        </p:txBody>
      </p:sp>
      <p:sp>
        <p:nvSpPr>
          <p:cNvPr id="104961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4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4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4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4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材质：了解雕塑作品的材质，如青铜、大理石、木材等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情感表达：感受雕塑作品所传达的情感，如喜悦、悲伤、愤怒等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29"/>
            </p:custDataLst>
          </p:nvPr>
        </p:nvSpPr>
        <p:spPr>
          <a:xfrm>
            <a:off x="8241222" y="2726939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艺术风格：分析雕塑作品的艺术风格，如古典主义、浪漫主义、现实主义等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正文"/>
          <p:cNvSpPr txBox="1"/>
          <p:nvPr>
            <p:custDataLst>
              <p:tags r:id="rId30"/>
            </p:custDataLst>
          </p:nvPr>
        </p:nvSpPr>
        <p:spPr>
          <a:xfrm>
            <a:off x="1786752" y="2726939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造型：观察雕塑作品的造型，如人物、动物、植物等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31"/>
            </p:custDataLst>
          </p:nvPr>
        </p:nvSpPr>
        <p:spPr>
          <a:xfrm>
            <a:off x="644657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背景：了解雕塑作品的创作背景，如历史事件、文化传统等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正文"/>
          <p:cNvSpPr txBox="1"/>
          <p:nvPr>
            <p:custDataLst>
              <p:tags r:id="rId32"/>
            </p:custDataLst>
          </p:nvPr>
        </p:nvSpPr>
        <p:spPr>
          <a:xfrm>
            <a:off x="3581404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细节：注意雕塑作品的细节，如表情、动作、服饰等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69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建筑类作品赏析要点</a:t>
            </a:r>
            <a:endParaRPr lang="zh-CN" altLang="en-US"/>
          </a:p>
        </p:txBody>
      </p:sp>
      <p:sp>
        <p:nvSpPr>
          <p:cNvPr id="1049700" name="对角圆角矩形 52"/>
          <p:cNvSpPr/>
          <p:nvPr>
            <p:custDataLst>
              <p:tags r:id="rId2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02" name="对角圆角矩形 53"/>
          <p:cNvSpPr/>
          <p:nvPr>
            <p:custDataLst>
              <p:tags r:id="rId3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04" name="直角三角形 54"/>
          <p:cNvSpPr/>
          <p:nvPr>
            <p:custDataLst>
              <p:tags r:id="rId4"/>
            </p:custDataLst>
          </p:nvPr>
        </p:nvSpPr>
        <p:spPr>
          <a:xfrm>
            <a:off x="1266977" y="1491043"/>
            <a:ext cx="77103" cy="12850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06" name="文本框 56"/>
          <p:cNvSpPr txBox="1"/>
          <p:nvPr>
            <p:custDataLst>
              <p:tags r:id="rId5"/>
            </p:custDataLst>
          </p:nvPr>
        </p:nvSpPr>
        <p:spPr>
          <a:xfrm>
            <a:off x="1300389" y="1671593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建筑风格：了解不同时期的建筑风格，如哥特式、巴洛克式、洛可可式等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对角圆角矩形 9"/>
          <p:cNvSpPr/>
          <p:nvPr>
            <p:custDataLst>
              <p:tags r:id="rId6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10" name="对角圆角矩形 10"/>
          <p:cNvSpPr/>
          <p:nvPr>
            <p:custDataLst>
              <p:tags r:id="rId7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12" name="直角三角形 11"/>
          <p:cNvSpPr/>
          <p:nvPr>
            <p:custDataLst>
              <p:tags r:id="rId8"/>
            </p:custDataLst>
          </p:nvPr>
        </p:nvSpPr>
        <p:spPr>
          <a:xfrm>
            <a:off x="6829336" y="1491043"/>
            <a:ext cx="77103" cy="128505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14" name="文本框 12"/>
          <p:cNvSpPr txBox="1"/>
          <p:nvPr>
            <p:custDataLst>
              <p:tags r:id="rId9"/>
            </p:custDataLst>
          </p:nvPr>
        </p:nvSpPr>
        <p:spPr>
          <a:xfrm>
            <a:off x="6862748" y="1678018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建筑装饰：观察建筑的装饰元素，如雕塑、壁画、彩绘等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对角圆角矩形 5"/>
          <p:cNvSpPr/>
          <p:nvPr>
            <p:custDataLst>
              <p:tags r:id="rId10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18" name="对角圆角矩形 6"/>
          <p:cNvSpPr/>
          <p:nvPr>
            <p:custDataLst>
              <p:tags r:id="rId11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20" name="直角三角形 7"/>
          <p:cNvSpPr/>
          <p:nvPr>
            <p:custDataLst>
              <p:tags r:id="rId12"/>
            </p:custDataLst>
          </p:nvPr>
        </p:nvSpPr>
        <p:spPr>
          <a:xfrm>
            <a:off x="1266977" y="3183459"/>
            <a:ext cx="77103" cy="128505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22" name="文本框 8"/>
          <p:cNvSpPr txBox="1"/>
          <p:nvPr>
            <p:custDataLst>
              <p:tags r:id="rId13"/>
            </p:custDataLst>
          </p:nvPr>
        </p:nvSpPr>
        <p:spPr>
          <a:xfrm>
            <a:off x="1300389" y="3370435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建筑材料：关注建筑使用的材料，如石材、木材、金属等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对角圆角矩形 14"/>
          <p:cNvSpPr/>
          <p:nvPr>
            <p:custDataLst>
              <p:tags r:id="rId14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26" name="对角圆角矩形 18"/>
          <p:cNvSpPr/>
          <p:nvPr>
            <p:custDataLst>
              <p:tags r:id="rId15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28" name="直角三角形 19"/>
          <p:cNvSpPr/>
          <p:nvPr>
            <p:custDataLst>
              <p:tags r:id="rId16"/>
            </p:custDataLst>
          </p:nvPr>
        </p:nvSpPr>
        <p:spPr>
          <a:xfrm>
            <a:off x="6829336" y="3183459"/>
            <a:ext cx="77103" cy="128505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30" name="文本框 20"/>
          <p:cNvSpPr txBox="1"/>
          <p:nvPr>
            <p:custDataLst>
              <p:tags r:id="rId17"/>
            </p:custDataLst>
          </p:nvPr>
        </p:nvSpPr>
        <p:spPr>
          <a:xfrm>
            <a:off x="6862748" y="3370435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建筑功能：了解建筑的实际用途，如教堂、宫殿、住宅等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对角圆角矩形 15"/>
          <p:cNvSpPr/>
          <p:nvPr>
            <p:custDataLst>
              <p:tags r:id="rId18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34" name="对角圆角矩形 16"/>
          <p:cNvSpPr/>
          <p:nvPr>
            <p:custDataLst>
              <p:tags r:id="rId19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36" name="直角三角形 17"/>
          <p:cNvSpPr/>
          <p:nvPr>
            <p:custDataLst>
              <p:tags r:id="rId20"/>
            </p:custDataLst>
          </p:nvPr>
        </p:nvSpPr>
        <p:spPr>
          <a:xfrm>
            <a:off x="1266977" y="4870736"/>
            <a:ext cx="77103" cy="128505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38" name="文本框 27"/>
          <p:cNvSpPr txBox="1"/>
          <p:nvPr>
            <p:custDataLst>
              <p:tags r:id="rId21"/>
            </p:custDataLst>
          </p:nvPr>
        </p:nvSpPr>
        <p:spPr>
          <a:xfrm>
            <a:off x="1300389" y="5062852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建筑结构：分析建筑的结构特点，如拱券、穹顶、柱廊等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对角圆角矩形 22"/>
          <p:cNvSpPr/>
          <p:nvPr>
            <p:custDataLst>
              <p:tags r:id="rId22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42" name="对角圆角矩形 23"/>
          <p:cNvSpPr/>
          <p:nvPr>
            <p:custDataLst>
              <p:tags r:id="rId23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44" name="直角三角形 24"/>
          <p:cNvSpPr/>
          <p:nvPr>
            <p:custDataLst>
              <p:tags r:id="rId24"/>
            </p:custDataLst>
          </p:nvPr>
        </p:nvSpPr>
        <p:spPr>
          <a:xfrm>
            <a:off x="6829336" y="4870736"/>
            <a:ext cx="77103" cy="128505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46" name="文本框 25"/>
          <p:cNvSpPr txBox="1"/>
          <p:nvPr>
            <p:custDataLst>
              <p:tags r:id="rId25"/>
            </p:custDataLst>
          </p:nvPr>
        </p:nvSpPr>
        <p:spPr>
          <a:xfrm>
            <a:off x="6862748" y="5062852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建筑与环境：分析建筑与周围环境的关系，如城市规划、自然景观等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https://d.book118.com/098127130126006022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7_1"/>
  <p:tag name="KSO_WM_UNIT_INDEX" val="1_7_1"/>
  <p:tag name="KSO_WM_UNIT_LAYERLEVEL" val="1_1_1"/>
  <p:tag name="KSO_WM_UNIT_PRESET_TEXT" val="Part Seven."/>
  <p:tag name="KSO_WM_UNIT_SUBTYPE" val="d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7_2"/>
  <p:tag name="KSO_WM_UNIT_INDEX" val="1_7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7"/>
  <p:tag name="KSO_WM_SLIDE_INDEX" val="7"/>
  <p:tag name="KSO_WM_SLIDE_ITEM_CNT" val="7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6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"/>
  <p:tag name="KSO_WM_UNIT_INDEX" val="1_1"/>
  <p:tag name="KSO_WM_UNIT_LAYERLEVEL" val="1_1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"/>
  <p:tag name="KSO_WM_UNIT_INDEX" val="1_2"/>
  <p:tag name="KSO_WM_UNIT_LAYERLEVEL" val="1_1"/>
  <p:tag name="KSO_WM_UNIT_LINE_FORE_SCHEMECOLOR_INDEX" val="5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3"/>
  <p:tag name="KSO_WM_UNIT_INDEX" val="1_3"/>
  <p:tag name="KSO_WM_UNIT_LAYERLEVEL" val="1_1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4"/>
  <p:tag name="KSO_WM_UNIT_INDEX" val="1_4"/>
  <p:tag name="KSO_WM_UNIT_LAYERLEVEL" val="1_1"/>
  <p:tag name="KSO_WM_UNIT_LINE_FORE_SCHEMECOLOR_INDEX" val="5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5"/>
  <p:tag name="KSO_WM_UNIT_INDEX" val="1_5"/>
  <p:tag name="KSO_WM_UNIT_LAYERLEVEL" val="1_1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6"/>
  <p:tag name="KSO_WM_UNIT_INDEX" val="1_6"/>
  <p:tag name="KSO_WM_UNIT_LAYERLEVEL" val="1_1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7"/>
  <p:tag name="KSO_WM_UNIT_INDEX" val="1_7"/>
  <p:tag name="KSO_WM_UNIT_LAYERLEVEL" val="1_1"/>
  <p:tag name="KSO_WM_UNIT_LINE_FORE_SCHEMECOLOR_INDEX" val="5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8"/>
  <p:tag name="KSO_WM_UNIT_INDEX" val="1_8"/>
  <p:tag name="KSO_WM_UNIT_LAYERLEVEL" val="1_1"/>
  <p:tag name="KSO_WM_UNIT_LINE_FORE_SCHEMECOLOR_INDEX" val="5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9"/>
  <p:tag name="KSO_WM_UNIT_INDEX" val="1_9"/>
  <p:tag name="KSO_WM_UNIT_LAYERLEVEL" val="1_1"/>
  <p:tag name="KSO_WM_UNIT_LINE_FORE_SCHEMECOLOR_INDEX" val="5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0"/>
  <p:tag name="KSO_WM_UNIT_INDEX" val="1_10"/>
  <p:tag name="KSO_WM_UNIT_LAYERLEVEL" val="1_1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1"/>
  <p:tag name="KSO_WM_UNIT_INDEX" val="1_11"/>
  <p:tag name="KSO_WM_UNIT_LAYERLEVEL" val="1_1"/>
  <p:tag name="KSO_WM_UNIT_LINE_FORE_SCHEMECOLOR_INDEX" val="5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2"/>
  <p:tag name="KSO_WM_UNIT_INDEX" val="1_12"/>
  <p:tag name="KSO_WM_UNIT_LAYERLEVEL" val="1_1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3"/>
  <p:tag name="KSO_WM_UNIT_INDEX" val="1_13"/>
  <p:tag name="KSO_WM_UNIT_LAYERLEVEL" val="1_1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4"/>
  <p:tag name="KSO_WM_UNIT_INDEX" val="1_14"/>
  <p:tag name="KSO_WM_UNIT_LAYERLEVEL" val="1_1"/>
  <p:tag name="KSO_WM_UNIT_LINE_FORE_SCHEMECOLOR_INDEX" val="5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5"/>
  <p:tag name="KSO_WM_UNIT_INDEX" val="1_15"/>
  <p:tag name="KSO_WM_UNIT_LAYERLEVEL" val="1_1"/>
  <p:tag name="KSO_WM_UNIT_LINE_FORE_SCHEMECOLOR_INDEX" val="5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6"/>
  <p:tag name="KSO_WM_UNIT_INDEX" val="1_16"/>
  <p:tag name="KSO_WM_UNIT_LAYERLEVEL" val="1_1"/>
  <p:tag name="KSO_WM_UNIT_LINE_FORE_SCHEMECOLOR_INDEX" val="5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7"/>
  <p:tag name="KSO_WM_UNIT_INDEX" val="1_17"/>
  <p:tag name="KSO_WM_UNIT_LAYERLEVEL" val="1_1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8"/>
  <p:tag name="KSO_WM_UNIT_INDEX" val="1_18"/>
  <p:tag name="KSO_WM_UNIT_LAYERLEVEL" val="1_1"/>
  <p:tag name="KSO_WM_UNIT_LINE_FORE_SCHEMECOLOR_INDEX" val="5"/>
  <p:tag name="KSO_WM_UNIT_TYPE" val="l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9"/>
  <p:tag name="KSO_WM_UNIT_INDEX" val="1_19"/>
  <p:tag name="KSO_WM_UNIT_LAYERLEVEL" val="1_1"/>
  <p:tag name="KSO_WM_UNIT_TYPE" val="l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0"/>
  <p:tag name="KSO_WM_UNIT_INDEX" val="1_20"/>
  <p:tag name="KSO_WM_UNIT_LAYERLEVEL" val="1_1"/>
  <p:tag name="KSO_WM_UNIT_LINE_FORE_SCHEMECOLOR_INDEX" val="5"/>
  <p:tag name="KSO_WM_UNIT_TYPE" val="l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1"/>
  <p:tag name="KSO_WM_UNIT_INDEX" val="1_21"/>
  <p:tag name="KSO_WM_UNIT_LAYERLEVEL" val="1_1"/>
  <p:tag name="KSO_WM_UNIT_TYPE" val="l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2"/>
  <p:tag name="KSO_WM_UNIT_INDEX" val="1_22"/>
  <p:tag name="KSO_WM_UNIT_LAYERLEVEL" val="1_1"/>
  <p:tag name="KSO_WM_UNIT_TYPE" val="l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3"/>
  <p:tag name="KSO_WM_UNIT_INDEX" val="1_23"/>
  <p:tag name="KSO_WM_UNIT_LAYERLEVEL" val="1_1"/>
  <p:tag name="KSO_WM_UNIT_TYPE" val="l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4"/>
  <p:tag name="KSO_WM_UNIT_INDEX" val="1_24"/>
  <p:tag name="KSO_WM_UNIT_LAYERLEVEL" val="1_1"/>
  <p:tag name="KSO_WM_UNIT_TYPE" val="l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5"/>
  <p:tag name="KSO_WM_UNIT_INDEX" val="1_25"/>
  <p:tag name="KSO_WM_UNIT_LAYERLEVEL" val="1_1"/>
  <p:tag name="KSO_WM_UNIT_TYPE" val="l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6_1"/>
  <p:tag name="KSO_WM_UNIT_INDEX" val="1_6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9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 panose="02010609000101010101" charset="-122"/>
        <a:ea typeface="汉仪书宋二简" panose="02010609000101010101" charset="-122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wrap="square" rtlCol="0" anchor="ctr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5">
      <vt:lpstr>Arial</vt:lpstr>
      <vt:lpstr>Calibri</vt:lpstr>
      <vt:lpstr>汉仪书宋二简</vt:lpstr>
      <vt:lpstr>MiSans Normal</vt:lpstr>
      <vt:lpstr>Wingdings</vt:lpstr>
      <vt:lpstr>微软雅黑</vt:lpstr>
      <vt:lpstr>Office Theme</vt:lpstr>
      <vt:lpstr>艺术美术欣赏PPT课件大纲</vt:lpstr>
      <vt:lpstr>目录</vt:lpstr>
      <vt:lpstr>添加章节标题</vt:lpstr>
      <vt:lpstr>艺术美术欣赏概述</vt:lpstr>
      <vt:lpstr>艺术与美术的定义与关系</vt:lpstr>
      <vt:lpstr>艺术美术欣赏的目的与意义</vt:lpstr>
      <vt:lpstr>艺术美术欣赏的方法与技巧</vt:lpstr>
      <vt:lpstr>艺术美术作品分类</vt:lpstr>
      <vt:lpstr>绘画类作品</vt:lpstr>
      <vt:lpstr>雕塑类作品</vt:lpstr>
      <vt:lpstr>建筑类作品</vt:lpstr>
      <vt:lpstr>摄影类作品</vt:lpstr>
      <vt:lpstr>工艺美术类作品</vt:lpstr>
      <vt:lpstr>艺术美术作品赏析</vt:lpstr>
      <vt:lpstr>绘画类作品赏析要点</vt:lpstr>
      <vt:lpstr>雕塑类作品赏析要点</vt:lpstr>
      <vt:lpstr>建筑类作品赏析要点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2024-08-29T02:30:08.522</cp:lastPrinted>
  <dcterms:created xsi:type="dcterms:W3CDTF">2024-08-28T18:30:08Z</dcterms:created>
  <dcterms:modified xsi:type="dcterms:W3CDTF">2024-08-28T18:30:11Z</dcterms:modified>
</cp:coreProperties>
</file>