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B5E047CF-941A-4271-9B08-59970526C20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3CCB269-6B91-49F3-9368-C87133AEAB7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44A0E32-FF9B-487D-8CC5-735FE46A253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A5934C8-BE16-4AAE-A587-880F7235D79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635D91F-2B64-4B37-BDC9-D58603E6D20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DA0BDAB2-A750-4F7C-8B27-29469A91949A}"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5F06893-E933-487F-8DBE-D99AA0AF3A7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A224DCB-5A99-4329-A10E-BD2FEDD54E7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97C3577-5B73-405D-ADAC-97D7DC85B2A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88BA293-CEA6-4117-9F5F-778EA6A1E9E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0A1AF99-B8AE-478A-AECD-F7DB6C3CCB5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 Id="rId4" Type="http://schemas.openxmlformats.org/officeDocument/2006/relationships/image" Target="../media/image3.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8.jpeg" /><Relationship Id="rId6"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4.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4.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9813607202500604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cxnSp>
        <p:nvCxnSpPr>
          <p:cNvPr id="2" name="Connector 2"/>
          <p:cNvCxnSpPr/>
          <p:nvPr/>
        </p:nvCxnSpPr>
        <p:spPr>
          <a:xfrm>
            <a:off x="2182462" y="3823480"/>
            <a:ext cx="7827077" cy="0"/>
          </a:xfrm>
          <a:prstGeom prst="line">
            <a:avLst/>
          </a:prstGeom>
          <a:ln w="9525">
            <a:solidFill>
              <a:srgbClr val="FFFFFF">
                <a:alpha val="100000"/>
              </a:srgbClr>
            </a:solidFill>
            <a:prstDash val="solid"/>
          </a:ln>
        </p:spPr>
      </p:cxnSp>
      <p:pic>
        <p:nvPicPr>
          <p:cNvPr id="3" name="Picture 3"/>
          <p:cNvPicPr>
            <a:picLocks noChangeAspect="1"/>
          </p:cNvPicPr>
          <p:nvPr/>
        </p:nvPicPr>
        <p:blipFill>
          <a:blip r:embed="rId2"/>
          <a:stretch>
            <a:fillRect/>
          </a:stretch>
        </p:blipFill>
        <p:spPr>
          <a:xfrm>
            <a:off x="5" y="2"/>
            <a:ext cx="12191993" cy="1584959"/>
          </a:xfrm>
          <a:prstGeom prst="rect">
            <a:avLst/>
          </a:prstGeom>
        </p:spPr>
      </p:pic>
      <p:pic>
        <p:nvPicPr>
          <p:cNvPr id="4" name="Picture 4"/>
          <p:cNvPicPr>
            <a:picLocks noChangeAspect="1"/>
          </p:cNvPicPr>
          <p:nvPr/>
        </p:nvPicPr>
        <p:blipFill>
          <a:blip r:embed="rId3"/>
          <a:stretch>
            <a:fillRect/>
          </a:stretch>
        </p:blipFill>
        <p:spPr>
          <a:xfrm>
            <a:off x="0" y="5833872"/>
            <a:ext cx="12192000" cy="1024128"/>
          </a:xfrm>
          <a:prstGeom prst="rect">
            <a:avLst/>
          </a:prstGeom>
        </p:spPr>
      </p:pic>
      <p:sp>
        <p:nvSpPr>
          <p:cNvPr id="5" name="TextBox 5"/>
          <p:cNvSpPr txBox="1"/>
          <p:nvPr/>
        </p:nvSpPr>
        <p:spPr>
          <a:xfrm>
            <a:off x="1975806" y="2788085"/>
            <a:ext cx="8240388" cy="862965"/>
          </a:xfrm>
          <a:prstGeom prst="rect">
            <a:avLst/>
          </a:prstGeom>
        </p:spPr>
        <p:txBody>
          <a:bodyPr vert="horz" wrap="square" lIns="91440" tIns="45720" rIns="91440" bIns="45720" rtlCol="0" anchor="b"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050" b="1">
                <a:solidFill>
                  <a:srgbClr val="FFFFFF">
                    <a:alpha val="100000"/>
                  </a:srgbClr>
                </a:solidFill>
                <a:latin typeface="Microsoft Yahei"/>
                <a:ea typeface="Microsoft Yahei"/>
                <a:cs typeface="Microsoft Yahei"/>
              </a:rPr>
              <a:t>新东方企业分析研究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rot="1800000">
            <a:off x="-2466408" y="749879"/>
            <a:ext cx="5828632" cy="5828632"/>
          </a:xfrm>
          <a:prstGeom prst="roundRect">
            <a:avLst>
              <a:gd name="adj" fmla="val 8367"/>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2700000">
            <a:off x="-2472177" y="514684"/>
            <a:ext cx="5828632" cy="5828632"/>
          </a:xfrm>
          <a:prstGeom prst="roundRect">
            <a:avLst>
              <a:gd name="adj" fmla="val 83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5044057" y="932800"/>
            <a:ext cx="6350425" cy="4992399"/>
          </a:xfrm>
          <a:prstGeom prst="rect">
            <a:avLst/>
          </a:prstGeom>
        </p:spPr>
        <p:txBody>
          <a:bodyPr vert="horz" wrap="square" lIns="95250" tIns="95250" rIns="47625" bIns="952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新东方企业概况</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新东方企业战略分析</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新东方企业财务状况分析</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新东方企业人力资源分析</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新东方企业创新发展分析</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新东方企业风险与挑战分析</a:t>
            </a:r>
          </a:p>
        </p:txBody>
      </p:sp>
      <p:sp>
        <p:nvSpPr>
          <p:cNvPr id="5" name="TextBox 5"/>
          <p:cNvSpPr txBox="1"/>
          <p:nvPr/>
        </p:nvSpPr>
        <p:spPr>
          <a:xfrm>
            <a:off x="1024327" y="2845118"/>
            <a:ext cx="2621378" cy="116776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pPr>
            <a:r>
              <a:rPr lang="en-US" sz="6600" b="1">
                <a:solidFill>
                  <a:srgbClr val="FFFFFF">
                    <a:alpha val="100000"/>
                  </a:srgbClr>
                </a:solidFill>
                <a:latin typeface="Microsoft Yahei"/>
                <a:ea typeface="Microsoft Yahei"/>
                <a:cs typeface="Microsoft Yahei"/>
              </a:rPr>
              <a:t>目录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 y="5833872"/>
            <a:ext cx="12192000" cy="1024128"/>
          </a:xfrm>
          <a:prstGeom prst="rect">
            <a:avLst/>
          </a:prstGeom>
        </p:spPr>
      </p:pic>
      <p:sp>
        <p:nvSpPr>
          <p:cNvPr id="3" name="AutoShape 3"/>
          <p:cNvSpPr/>
          <p:nvPr/>
        </p:nvSpPr>
        <p:spPr>
          <a:xfrm rot="1800000">
            <a:off x="3795009" y="1353581"/>
            <a:ext cx="4621227" cy="4621227"/>
          </a:xfrm>
          <a:prstGeom prst="roundRect">
            <a:avLst>
              <a:gd name="adj" fmla="val 13707"/>
            </a:avLst>
          </a:prstGeom>
          <a:solidFill>
            <a:schemeClr val="accent3">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2144">
            <a:off x="3728380" y="1200864"/>
            <a:ext cx="4851037" cy="4851037"/>
          </a:xfrm>
          <a:prstGeom prst="roundRect">
            <a:avLst>
              <a:gd name="adj" fmla="val 16769"/>
            </a:avLst>
          </a:prstGeom>
          <a:ln w="32099">
            <a:solidFill>
              <a:schemeClr val="accent1">
                <a:alpha val="100000"/>
              </a:schemeClr>
            </a:solidFill>
            <a:prstDash val="sys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a:off x="3789241" y="977873"/>
            <a:ext cx="4621227" cy="4621227"/>
          </a:xfrm>
          <a:prstGeom prst="roundRect">
            <a:avLst>
              <a:gd name="adj" fmla="val 16769"/>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081312" y="881760"/>
            <a:ext cx="4145173" cy="1503638"/>
            <a:chOff x="4081312" y="881760"/>
            <a:chExt cx="4145173" cy="1503638"/>
          </a:xfrm>
        </p:grpSpPr>
        <p:sp>
          <p:nvSpPr>
            <p:cNvPr id="7" name="TextBox 7"/>
            <p:cNvSpPr txBox="1"/>
            <p:nvPr/>
          </p:nvSpPr>
          <p:spPr>
            <a:xfrm>
              <a:off x="4081312" y="881760"/>
              <a:ext cx="4145173" cy="1503638"/>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500" b="1">
                  <a:solidFill>
                    <a:srgbClr val="FFFFFF">
                      <a:alpha val="100000"/>
                    </a:srgbClr>
                  </a:solidFill>
                  <a:latin typeface="Microsoft Yahei"/>
                  <a:ea typeface="Microsoft Yahei"/>
                  <a:cs typeface="Microsoft Yahei"/>
                </a:rPr>
                <a:t>01</a:t>
              </a:r>
            </a:p>
          </p:txBody>
        </p:sp>
      </p:grpSp>
      <p:sp>
        <p:nvSpPr>
          <p:cNvPr id="8" name="TextBox 8"/>
          <p:cNvSpPr txBox="1"/>
          <p:nvPr/>
        </p:nvSpPr>
        <p:spPr>
          <a:xfrm>
            <a:off x="3546545" y="2554662"/>
            <a:ext cx="5098919" cy="146764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600">
                <a:solidFill>
                  <a:srgbClr val="FFFFFF">
                    <a:alpha val="100000"/>
                  </a:srgbClr>
                </a:solidFill>
                <a:latin typeface="Microsoft Yahei"/>
                <a:ea typeface="Microsoft Yahei"/>
                <a:cs typeface="Microsoft Yahei"/>
              </a:rPr>
              <a:t>新东方企业概况</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sp>
        <p:nvSpPr>
          <p:cNvPr id="2" name="AutoShape 2"/>
          <p:cNvSpPr/>
          <p:nvPr/>
        </p:nvSpPr>
        <p:spPr>
          <a:xfrm>
            <a:off x="869006"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成立时间</a:t>
            </a:r>
            <a:endParaRPr lang="en-US" sz="1100"/>
          </a:p>
        </p:txBody>
      </p:sp>
      <p:sp>
        <p:nvSpPr>
          <p:cNvPr id="3" name="AutoShape 3"/>
          <p:cNvSpPr/>
          <p:nvPr/>
        </p:nvSpPr>
        <p:spPr>
          <a:xfrm>
            <a:off x="3575643"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总部地点</a:t>
            </a:r>
            <a:endParaRPr lang="en-US" sz="1100"/>
          </a:p>
        </p:txBody>
      </p:sp>
      <p:sp>
        <p:nvSpPr>
          <p:cNvPr id="4" name="AutoShape 4"/>
          <p:cNvSpPr/>
          <p:nvPr/>
        </p:nvSpPr>
        <p:spPr>
          <a:xfrm>
            <a:off x="6220535"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业务范围</a:t>
            </a:r>
            <a:endParaRPr lang="en-US" sz="1100"/>
          </a:p>
        </p:txBody>
      </p:sp>
      <p:sp>
        <p:nvSpPr>
          <p:cNvPr id="5" name="AutoShape 5"/>
          <p:cNvSpPr/>
          <p:nvPr/>
        </p:nvSpPr>
        <p:spPr>
          <a:xfrm>
            <a:off x="8927174"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品牌价值</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企业简介</a:t>
              </a:r>
            </a:p>
          </p:txBody>
        </p:sp>
      </p:grpSp>
      <p:pic>
        <p:nvPicPr>
          <p:cNvPr id="28" name="Picture 28"/>
          <p:cNvPicPr>
            <a:picLocks noChangeAspect="1"/>
          </p:cNvPicPr>
          <p:nvPr/>
        </p:nvPicPr>
        <p:blipFill>
          <a:blip r:embed="rId2"/>
          <a:srcRect t="116" b="116"/>
          <a:stretch>
            <a:fillRect/>
          </a:stretch>
        </p:blipFill>
        <p:spPr>
          <a:xfrm>
            <a:off x="892584" y="1337857"/>
            <a:ext cx="2465519" cy="2459823"/>
          </a:xfrm>
          <a:prstGeom prst="rect">
            <a:avLst/>
          </a:prstGeom>
        </p:spPr>
      </p:pic>
      <p:pic>
        <p:nvPicPr>
          <p:cNvPr id="29" name="Picture 29"/>
          <p:cNvPicPr>
            <a:picLocks noChangeAspect="1"/>
          </p:cNvPicPr>
          <p:nvPr/>
        </p:nvPicPr>
        <p:blipFill>
          <a:blip r:embed="rId3"/>
          <a:srcRect t="116" b="116"/>
          <a:stretch>
            <a:fillRect/>
          </a:stretch>
        </p:blipFill>
        <p:spPr>
          <a:xfrm>
            <a:off x="3570781" y="1337857"/>
            <a:ext cx="2465519" cy="2459823"/>
          </a:xfrm>
          <a:prstGeom prst="rect">
            <a:avLst/>
          </a:prstGeom>
        </p:spPr>
      </p:pic>
      <p:pic>
        <p:nvPicPr>
          <p:cNvPr id="30" name="Picture 30"/>
          <p:cNvPicPr>
            <a:picLocks noChangeAspect="1"/>
          </p:cNvPicPr>
          <p:nvPr/>
        </p:nvPicPr>
        <p:blipFill>
          <a:blip r:embed="rId4"/>
          <a:srcRect t="116" b="116"/>
          <a:stretch>
            <a:fillRect/>
          </a:stretch>
        </p:blipFill>
        <p:spPr>
          <a:xfrm>
            <a:off x="6248977" y="1337857"/>
            <a:ext cx="2465519" cy="2459823"/>
          </a:xfrm>
          <a:prstGeom prst="rect">
            <a:avLst/>
          </a:prstGeom>
        </p:spPr>
      </p:pic>
      <p:pic>
        <p:nvPicPr>
          <p:cNvPr id="31" name="Picture 31"/>
          <p:cNvPicPr>
            <a:picLocks noChangeAspect="1"/>
          </p:cNvPicPr>
          <p:nvPr/>
        </p:nvPicPr>
        <p:blipFill>
          <a:blip r:embed="rId5"/>
          <a:srcRect t="116" b="116"/>
          <a:stretch>
            <a:fillRect/>
          </a:stretch>
        </p:blipFill>
        <p:spPr>
          <a:xfrm>
            <a:off x="8927174" y="1337857"/>
            <a:ext cx="2465519" cy="2459823"/>
          </a:xfrm>
          <a:prstGeom prst="rect">
            <a:avLst/>
          </a:prstGeom>
        </p:spPr>
      </p:pic>
      <p:sp>
        <p:nvSpPr>
          <p:cNvPr id="32" name="AutoShape 32"/>
          <p:cNvSpPr/>
          <p:nvPr/>
        </p:nvSpPr>
        <p:spPr>
          <a:xfrm>
            <a:off x="1410969" y="3111016"/>
            <a:ext cx="1428750" cy="1428750"/>
          </a:xfrm>
          <a:prstGeom prst="rect">
            <a:avLst/>
          </a:prstGeom>
          <a:solidFill>
            <a:schemeClr val="accent1">
              <a:alpha val="7225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089165"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445558"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767362" y="3111016"/>
            <a:ext cx="1428750" cy="1428750"/>
          </a:xfrm>
          <a:prstGeom prst="rect">
            <a:avLst/>
          </a:prstGeom>
          <a:solidFill>
            <a:schemeClr val="accent1">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441168" y="3500231"/>
            <a:ext cx="1368351"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01</a:t>
            </a:r>
          </a:p>
        </p:txBody>
      </p:sp>
      <p:sp>
        <p:nvSpPr>
          <p:cNvPr id="37" name="TextBox 37"/>
          <p:cNvSpPr txBox="1"/>
          <p:nvPr/>
        </p:nvSpPr>
        <p:spPr>
          <a:xfrm>
            <a:off x="4121550"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02</a:t>
            </a:r>
          </a:p>
        </p:txBody>
      </p:sp>
      <p:sp>
        <p:nvSpPr>
          <p:cNvPr id="38" name="TextBox 38"/>
          <p:cNvSpPr txBox="1"/>
          <p:nvPr/>
        </p:nvSpPr>
        <p:spPr>
          <a:xfrm>
            <a:off x="6799747"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03</a:t>
            </a:r>
          </a:p>
        </p:txBody>
      </p:sp>
      <p:sp>
        <p:nvSpPr>
          <p:cNvPr id="39" name="TextBox 39"/>
          <p:cNvSpPr txBox="1"/>
          <p:nvPr/>
        </p:nvSpPr>
        <p:spPr>
          <a:xfrm>
            <a:off x="9477944"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04</a:t>
            </a:r>
          </a:p>
        </p:txBody>
      </p:sp>
      <p:sp>
        <p:nvSpPr>
          <p:cNvPr id="40" name="AutoShape 40"/>
          <p:cNvSpPr/>
          <p:nvPr/>
        </p:nvSpPr>
        <p:spPr>
          <a:xfrm>
            <a:off x="917707"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新东方成立于1993年，是中国知名的教育培训机构之一。</a:t>
            </a:r>
            <a:endParaRPr lang="en-US" sz="1100"/>
          </a:p>
        </p:txBody>
      </p:sp>
      <p:sp>
        <p:nvSpPr>
          <p:cNvPr id="41" name="AutoShape 41"/>
          <p:cNvSpPr/>
          <p:nvPr/>
        </p:nvSpPr>
        <p:spPr>
          <a:xfrm>
            <a:off x="3595904"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总部位于北京市海淀区中关村。</a:t>
            </a:r>
            <a:endParaRPr lang="en-US" sz="1100"/>
          </a:p>
        </p:txBody>
      </p:sp>
      <p:sp>
        <p:nvSpPr>
          <p:cNvPr id="42" name="AutoShape 42"/>
          <p:cNvSpPr/>
          <p:nvPr/>
        </p:nvSpPr>
        <p:spPr>
          <a:xfrm>
            <a:off x="6274100"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涵盖了英语培训、出国考试培训、中小学课程辅导等多个领域。</a:t>
            </a:r>
            <a:endParaRPr lang="en-US" sz="1100"/>
          </a:p>
        </p:txBody>
      </p:sp>
      <p:sp>
        <p:nvSpPr>
          <p:cNvPr id="43" name="AutoShape 43"/>
          <p:cNvSpPr/>
          <p:nvPr/>
        </p:nvSpPr>
        <p:spPr>
          <a:xfrm>
            <a:off x="8952297"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新东方是中国教育培训行业的领军品牌之一，具有很高的品牌价值。</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新东方的成立源于对中国教育培训市场的深刻洞察和对学生需求的敏锐把握。</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成立背景</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发展历程</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重大事件</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t="12500" b="12500"/>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新东方经历了从英语培训到多领域发展的历程，逐步成为中国教育培训行业的领导者。</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新东方在发展过程中经历了多次重大事件，如上市、并购等，不断壮大自身实力。</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成立背景与发展历程</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flipV="1">
            <a:off x="1296416"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新东方在全国范围内拥有众多分支机构，覆盖了多个城市。</a:t>
            </a:r>
          </a:p>
        </p:txBody>
      </p:sp>
      <p:pic>
        <p:nvPicPr>
          <p:cNvPr id="5" name="Picture 5"/>
          <p:cNvPicPr>
            <a:picLocks noChangeAspect="1"/>
          </p:cNvPicPr>
          <p:nvPr/>
        </p:nvPicPr>
        <p:blipFill>
          <a:blip r:embed="rId2"/>
          <a:srcRect l="14282" r="14282"/>
          <a:stretch>
            <a:fillRect/>
          </a:stretch>
        </p:blipFill>
        <p:spPr>
          <a:xfrm>
            <a:off x="1632387" y="1536628"/>
            <a:ext cx="1898907" cy="1898907"/>
          </a:xfrm>
          <a:prstGeom prst="ellipse">
            <a:avLst/>
          </a:prstGeom>
        </p:spPr>
      </p:pic>
      <p:sp>
        <p:nvSpPr>
          <p:cNvPr id="6" name="AutoShape 6"/>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7" name="Picture 7"/>
          <p:cNvPicPr>
            <a:picLocks noChangeAspect="1"/>
          </p:cNvPicPr>
          <p:nvPr/>
        </p:nvPicPr>
        <p:blipFill>
          <a:blip r:embed="rId3"/>
          <a:srcRect l="28711" r="28711"/>
          <a:stretch>
            <a:fillRect/>
          </a:stretch>
        </p:blipFill>
        <p:spPr>
          <a:xfrm>
            <a:off x="5146546" y="1536628"/>
            <a:ext cx="1898908" cy="1898907"/>
          </a:xfrm>
          <a:prstGeom prst="ellipse">
            <a:avLst/>
          </a:prstGeom>
        </p:spPr>
      </p:pic>
      <p:sp>
        <p:nvSpPr>
          <p:cNvPr id="8" name="AutoShape 8"/>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4"/>
          <a:stretch>
            <a:fillRect/>
          </a:stretch>
        </p:blipFill>
        <p:spPr>
          <a:xfrm>
            <a:off x="8816628" y="1536628"/>
            <a:ext cx="1898907" cy="1898907"/>
          </a:xfrm>
          <a:prstGeom prst="ellipse">
            <a:avLst/>
          </a:prstGeom>
        </p:spPr>
      </p:pic>
      <p:sp>
        <p:nvSpPr>
          <p:cNvPr id="10" name="TextBox 10"/>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企业规模</a:t>
            </a:r>
          </a:p>
        </p:txBody>
      </p:sp>
      <p:sp>
        <p:nvSpPr>
          <p:cNvPr id="11" name="AutoShape 11"/>
          <p:cNvSpPr/>
          <p:nvPr/>
        </p:nvSpPr>
        <p:spPr>
          <a:xfrm>
            <a:off x="123522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788775"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V="1">
            <a:off x="4700847" y="4399620"/>
            <a:ext cx="2492359" cy="474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4" name="TextBox 14"/>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新东方拥有数万名员工，包括教师、行政人员等。</a:t>
            </a:r>
          </a:p>
        </p:txBody>
      </p:sp>
      <p:sp>
        <p:nvSpPr>
          <p:cNvPr id="15" name="TextBox 15"/>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员工数量</a:t>
            </a:r>
          </a:p>
        </p:txBody>
      </p:sp>
      <p:sp>
        <p:nvSpPr>
          <p:cNvPr id="16" name="AutoShape 16"/>
          <p:cNvSpPr/>
          <p:nvPr/>
        </p:nvSpPr>
        <p:spPr>
          <a:xfrm>
            <a:off x="46396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1932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8" name="Connector 18"/>
          <p:cNvCxnSpPr/>
          <p:nvPr/>
        </p:nvCxnSpPr>
        <p:spPr>
          <a:xfrm flipV="1">
            <a:off x="8370929"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新东方的组织架构包括总部、分支机构和教学点等，形成了完善的组织体系。</a:t>
            </a:r>
          </a:p>
        </p:txBody>
      </p:sp>
      <p:sp>
        <p:nvSpPr>
          <p:cNvPr id="20" name="TextBox 20"/>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组织架构</a:t>
            </a:r>
          </a:p>
        </p:txBody>
      </p:sp>
      <p:sp>
        <p:nvSpPr>
          <p:cNvPr id="21" name="AutoShape 21"/>
          <p:cNvSpPr/>
          <p:nvPr/>
        </p:nvSpPr>
        <p:spPr>
          <a:xfrm>
            <a:off x="8309741"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10863288"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企业规模与组织架构</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 y="5833872"/>
            <a:ext cx="12192000" cy="1024128"/>
          </a:xfrm>
          <a:prstGeom prst="rect">
            <a:avLst/>
          </a:prstGeom>
        </p:spPr>
      </p:pic>
      <p:sp>
        <p:nvSpPr>
          <p:cNvPr id="3" name="AutoShape 3"/>
          <p:cNvSpPr/>
          <p:nvPr/>
        </p:nvSpPr>
        <p:spPr>
          <a:xfrm rot="1800000">
            <a:off x="3795009" y="1353581"/>
            <a:ext cx="4621227" cy="4621227"/>
          </a:xfrm>
          <a:prstGeom prst="roundRect">
            <a:avLst>
              <a:gd name="adj" fmla="val 13707"/>
            </a:avLst>
          </a:prstGeom>
          <a:solidFill>
            <a:schemeClr val="accent3">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2144">
            <a:off x="3728380" y="1200864"/>
            <a:ext cx="4851037" cy="4851037"/>
          </a:xfrm>
          <a:prstGeom prst="roundRect">
            <a:avLst>
              <a:gd name="adj" fmla="val 16769"/>
            </a:avLst>
          </a:prstGeom>
          <a:ln w="32099">
            <a:solidFill>
              <a:schemeClr val="accent1">
                <a:alpha val="100000"/>
              </a:schemeClr>
            </a:solidFill>
            <a:prstDash val="sys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a:off x="3789241" y="977873"/>
            <a:ext cx="4621227" cy="4621227"/>
          </a:xfrm>
          <a:prstGeom prst="roundRect">
            <a:avLst>
              <a:gd name="adj" fmla="val 16769"/>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081312" y="881760"/>
            <a:ext cx="4145173" cy="1503638"/>
            <a:chOff x="4081312" y="881760"/>
            <a:chExt cx="4145173" cy="1503638"/>
          </a:xfrm>
        </p:grpSpPr>
        <p:sp>
          <p:nvSpPr>
            <p:cNvPr id="7" name="TextBox 7"/>
            <p:cNvSpPr txBox="1"/>
            <p:nvPr/>
          </p:nvSpPr>
          <p:spPr>
            <a:xfrm>
              <a:off x="4081312" y="881760"/>
              <a:ext cx="4145173" cy="1503638"/>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500" b="1">
                  <a:solidFill>
                    <a:srgbClr val="FFFFFF">
                      <a:alpha val="100000"/>
                    </a:srgbClr>
                  </a:solidFill>
                  <a:latin typeface="Microsoft Yahei"/>
                  <a:ea typeface="Microsoft Yahei"/>
                  <a:cs typeface="Microsoft Yahei"/>
                </a:rPr>
                <a:t>02</a:t>
              </a:r>
            </a:p>
          </p:txBody>
        </p:sp>
      </p:grpSp>
      <p:sp>
        <p:nvSpPr>
          <p:cNvPr id="8" name="TextBox 8"/>
          <p:cNvSpPr txBox="1"/>
          <p:nvPr/>
        </p:nvSpPr>
        <p:spPr>
          <a:xfrm>
            <a:off x="3546545" y="2554662"/>
            <a:ext cx="5098919" cy="146764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600">
                <a:solidFill>
                  <a:srgbClr val="FFFFFF">
                    <a:alpha val="100000"/>
                  </a:srgbClr>
                </a:solidFill>
                <a:latin typeface="Microsoft Yahei"/>
                <a:ea typeface="Microsoft Yahei"/>
                <a:cs typeface="Microsoft Yahei"/>
              </a:rPr>
              <a:t>新东方企业战略分析</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市场定位</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新东方企业始终坚持以客户需求为导向，致力于提供优质的教育培训服务。通过深入了解客户需求，新东方企业不断优化产品和服务，以满足不同客户群体的需求。</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竞争策略</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新东方企业在市场竞争中采取了多种策略，包括提供优质的教学质量、创新的产品和服务、加强师资队伍建设以及提高客户满意度等。这些策略使得新东方企业在激烈的市场竞争中保持领先地位。</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4719" r="24719"/>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市场定位与竞争策略</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12500" r="125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品牌建设</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新东方企业注重品牌形象的塑造和提升，通过提供优质的产品和服务、加强企业文化建设以及积极参与社会公益活动等方式，不断提升品牌知名度和美誉度。</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营销策略</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新东方企业采用了多种营销策略，包括线上线下的宣传推广、合作伙伴关系的建立和拓展、以及客户忠诚度计划的推出等。这些策略有效地提高了新东方企业的市场占有率和客户满意度。</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品牌建设与营销策略</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2500" r="12500"/>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新东方企业在国际化方面制定了明确的战略规划，通过在海外市场的拓展和合作，不断提升企业的国际影响力和竞争力。</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国际化战略</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新东方企业将继续加大在产品研发、师资队伍建设、市场营销等方面的投入，以实现更广泛的市场覆盖和更大的市场份额。同时，新东方企业也将积极探索与海外教育机构的合作机会，以实现资源共享和互利共赢。</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拓展计划</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国际化战略与拓展计划</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 y="5833872"/>
            <a:ext cx="12192000" cy="1024128"/>
          </a:xfrm>
          <a:prstGeom prst="rect">
            <a:avLst/>
          </a:prstGeom>
        </p:spPr>
      </p:pic>
      <p:sp>
        <p:nvSpPr>
          <p:cNvPr id="3" name="AutoShape 3"/>
          <p:cNvSpPr/>
          <p:nvPr/>
        </p:nvSpPr>
        <p:spPr>
          <a:xfrm rot="1800000">
            <a:off x="3795009" y="1353581"/>
            <a:ext cx="4621227" cy="4621227"/>
          </a:xfrm>
          <a:prstGeom prst="roundRect">
            <a:avLst>
              <a:gd name="adj" fmla="val 13707"/>
            </a:avLst>
          </a:prstGeom>
          <a:solidFill>
            <a:schemeClr val="accent3">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2144">
            <a:off x="3728380" y="1200864"/>
            <a:ext cx="4851037" cy="4851037"/>
          </a:xfrm>
          <a:prstGeom prst="roundRect">
            <a:avLst>
              <a:gd name="adj" fmla="val 16769"/>
            </a:avLst>
          </a:prstGeom>
          <a:ln w="32099">
            <a:solidFill>
              <a:schemeClr val="accent1">
                <a:alpha val="100000"/>
              </a:schemeClr>
            </a:solidFill>
            <a:prstDash val="sys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a:off x="3789241" y="977873"/>
            <a:ext cx="4621227" cy="4621227"/>
          </a:xfrm>
          <a:prstGeom prst="roundRect">
            <a:avLst>
              <a:gd name="adj" fmla="val 16769"/>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081312" y="881760"/>
            <a:ext cx="4145173" cy="1503638"/>
            <a:chOff x="4081312" y="881760"/>
            <a:chExt cx="4145173" cy="1503638"/>
          </a:xfrm>
        </p:grpSpPr>
        <p:sp>
          <p:nvSpPr>
            <p:cNvPr id="7" name="TextBox 7"/>
            <p:cNvSpPr txBox="1"/>
            <p:nvPr/>
          </p:nvSpPr>
          <p:spPr>
            <a:xfrm>
              <a:off x="4081312" y="881760"/>
              <a:ext cx="4145173" cy="1503638"/>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500" b="1">
                  <a:solidFill>
                    <a:srgbClr val="FFFFFF">
                      <a:alpha val="100000"/>
                    </a:srgbClr>
                  </a:solidFill>
                  <a:latin typeface="Microsoft Yahei"/>
                  <a:ea typeface="Microsoft Yahei"/>
                  <a:cs typeface="Microsoft Yahei"/>
                </a:rPr>
                <a:t>03</a:t>
              </a:r>
            </a:p>
          </p:txBody>
        </p:sp>
      </p:grpSp>
      <p:sp>
        <p:nvSpPr>
          <p:cNvPr id="8" name="TextBox 8"/>
          <p:cNvSpPr txBox="1"/>
          <p:nvPr/>
        </p:nvSpPr>
        <p:spPr>
          <a:xfrm>
            <a:off x="3546545" y="2554662"/>
            <a:ext cx="5098919" cy="146764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600">
                <a:solidFill>
                  <a:srgbClr val="FFFFFF">
                    <a:alpha val="100000"/>
                  </a:srgbClr>
                </a:solidFill>
                <a:latin typeface="Microsoft Yahei"/>
                <a:ea typeface="Microsoft Yahei"/>
                <a:cs typeface="Microsoft Yahei"/>
              </a:rPr>
              <a:t>新东方企业财务状况分析</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新东方在过去的几年中，营收状况表现良好，盈利能力稳定。</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新东方作为中国知名的教育培训企业，其营收状况一直保持稳定增长。公司通过提供各类培训课程，实现了良好的收入和利润。新东方的盈利能力主要得益于其优质的教学质量和品牌影响力，以及有效的成本控制。</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营收状况与盈利能力</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总结词</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新东方在成本结构方面进行了有效的优化，成本控制得当。</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新东方在成本结构方面进行了积极的优化，通过提高教学效率、降低人员成本、优化采购等方式，实现了成本控制。同时，新东方还通过精细化管理，对各项费用进行了有效的控制，进一步提高了企业的盈利能力。</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成本结构与成本控制</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https://d.book118.com/098136072025006042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BEF"/>
      </a:lt1>
      <a:dk2>
        <a:srgbClr val="351E00"/>
      </a:dk2>
      <a:lt2>
        <a:srgbClr val="FFFFFF"/>
      </a:lt2>
      <a:accent1>
        <a:srgbClr val="FF6D1B"/>
      </a:accent1>
      <a:accent2>
        <a:srgbClr val="FF9000"/>
      </a:accent2>
      <a:accent3>
        <a:srgbClr val="C76900"/>
      </a:accent3>
      <a:accent4>
        <a:srgbClr val="FF6E40"/>
      </a:accent4>
      <a:accent5>
        <a:srgbClr val="FF855E"/>
      </a:accent5>
      <a:accent6>
        <a:srgbClr val="B993D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70</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2024-09-21T05:08:36.518</cp:lastPrinted>
  <dcterms:created xsi:type="dcterms:W3CDTF">2024-09-20T21:08:36Z</dcterms:created>
  <dcterms:modified xsi:type="dcterms:W3CDTF">2024-09-20T21:08:38Z</dcterms:modified>
</cp:coreProperties>
</file>