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2919836-7A92-4216-9165-B74458F9756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C0A4F6-0D5F-4619-AB69-1DAFC8A7A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610B9C-532A-4A79-8764-4F91FB522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0F811F-B2D7-4870-969D-733C7737D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515104-ECFD-462D-898E-6609B5AFF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887308-D80F-4ABE-9990-88124236AE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CE6557-F2BB-495B-AB92-B5233B2FD0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CFFE83-4891-4725-B75F-5B6F31F2F1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076F0A-E7EF-4A41-B652-746D367409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D180C7-AC7E-4B38-8E16-74F19547A2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F9F5A7-DE70-458E-8907-DE9E12896F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49D874-F92F-4F02-95A5-7962D4408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C79B9BC-8F10-48B2-A8A2-1D8AA726B7A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E08D130-472A-4429-9DFD-8681537BBC4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41015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电子商务安全管理培训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电子商务安全管理概述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电子商务安全风险评估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电子商务安全策略设计</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电子商务支付安全管理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电子商务数据安全保护</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电子商务安全管理体系建设</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总结</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电子商务安全管理概述</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电子商务安全管理的重要性</a:t>
            </a:r>
            <a:endParaRPr lang="en-US" sz="2800" b="0" strike="noStrike" spc="-1">
              <a:solidFill>
                <a:srgbClr val="000000"/>
              </a:solidFill>
              <a:latin typeface="Arial"/>
            </a:endParaRPr>
          </a:p>
        </p:txBody>
      </p:sp>
      <p:sp>
        <p:nvSpPr>
          <p:cNvPr id="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随着互联网的快速发展，电子商务已经成为一种重要的商业模式。然而，随之而来的安全威胁也在不断增加。为了确保电子商务的成功运行，安全管理变得至关重要。</a:t>
            </a:r>
            <a:endParaRPr lang="en-US" sz="1800" b="0" strike="noStrike" spc="-1">
              <a:solidFill>
                <a:srgbClr val="000000"/>
              </a:solidFill>
              <a:latin typeface="Arial"/>
            </a:endParaRPr>
          </a:p>
        </p:txBody>
      </p:sp>
      <p:sp>
        <p:nvSpPr>
          <p:cNvPr id="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7"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电子商务安全管理的基本原则</a:t>
            </a:r>
            <a:endParaRPr lang="en-US" sz="3600" b="0" strike="noStrike" spc="-1">
              <a:solidFill>
                <a:schemeClr val="dk1"/>
              </a:solidFill>
              <a:latin typeface="Arial"/>
            </a:endParaRPr>
          </a:p>
        </p:txBody>
      </p:sp>
      <p:sp>
        <p:nvSpPr>
          <p:cNvPr id="89"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保护数据不被未经授权的访问</a:t>
            </a:r>
            <a:endParaRPr lang="en-US" sz="1600" b="0" strike="noStrike" spc="-1">
              <a:solidFill>
                <a:srgbClr val="000000"/>
              </a:solidFill>
              <a:latin typeface="Arial"/>
            </a:endParaRPr>
          </a:p>
        </p:txBody>
      </p:sp>
      <p:sp>
        <p:nvSpPr>
          <p:cNvPr id="90"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信息机密性</a:t>
            </a:r>
            <a:endParaRPr lang="en-US" sz="2000" b="0" strike="noStrike" spc="-1">
              <a:solidFill>
                <a:srgbClr val="000000"/>
              </a:solidFill>
              <a:latin typeface="Arial"/>
            </a:endParaRPr>
          </a:p>
        </p:txBody>
      </p:sp>
      <p:sp>
        <p:nvSpPr>
          <p:cNvPr id="91"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确保数据在传输和存储过程中不被篡改</a:t>
            </a:r>
            <a:endParaRPr lang="en-US" sz="1600" b="0" strike="noStrike" spc="-1">
              <a:solidFill>
                <a:srgbClr val="000000"/>
              </a:solidFill>
              <a:latin typeface="Arial"/>
            </a:endParaRPr>
          </a:p>
        </p:txBody>
      </p:sp>
      <p:sp>
        <p:nvSpPr>
          <p:cNvPr id="92"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信息完整性</a:t>
            </a:r>
            <a:endParaRPr lang="en-US" sz="2000" b="0" strike="noStrike" spc="-1">
              <a:solidFill>
                <a:srgbClr val="000000"/>
              </a:solidFill>
              <a:latin typeface="Arial"/>
            </a:endParaRPr>
          </a:p>
        </p:txBody>
      </p:sp>
      <p:sp>
        <p:nvSpPr>
          <p:cNvPr id="93"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确保数据在需要时可以正常访问和使用</a:t>
            </a:r>
            <a:endParaRPr lang="en-US" sz="1600" b="0" strike="noStrike" spc="-1">
              <a:solidFill>
                <a:srgbClr val="000000"/>
              </a:solidFill>
              <a:latin typeface="Arial"/>
            </a:endParaRPr>
          </a:p>
        </p:txBody>
      </p:sp>
      <p:sp>
        <p:nvSpPr>
          <p:cNvPr id="94"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信息可用性</a:t>
            </a:r>
            <a:endParaRPr lang="en-US" sz="2000" b="0" strike="noStrike" spc="-1">
              <a:solidFill>
                <a:srgbClr val="000000"/>
              </a:solidFill>
              <a:latin typeface="Arial"/>
            </a:endParaRPr>
          </a:p>
        </p:txBody>
      </p:sp>
      <p:sp>
        <p:nvSpPr>
          <p:cNvPr id="95"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6"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repl">
                                        <p:cTn id="7" dur="750" fill="hold"/>
                                        <p:tgtEl>
                                          <p:spTgt spid="87"/>
                                        </p:tgtEl>
                                        <p:attrNameLst>
                                          <p:attrName>ppt_w</p:attrName>
                                        </p:attrNameLst>
                                      </p:cBhvr>
                                      <p:tavLst>
                                        <p:tav tm="0">
                                          <p:val>
                                            <p:fltVal val="0"/>
                                          </p:val>
                                        </p:tav>
                                        <p:tav tm="100000">
                                          <p:val>
                                            <p:strVal val="#ppt_w"/>
                                          </p:val>
                                        </p:tav>
                                      </p:tavLst>
                                    </p:anim>
                                    <p:anim calcmode="lin" valueType="num">
                                      <p:cBhvr additive="repl">
                                        <p:cTn id="8" dur="750" fill="hold"/>
                                        <p:tgtEl>
                                          <p:spTgt spid="87"/>
                                        </p:tgtEl>
                                        <p:attrNameLst>
                                          <p:attrName>ppt_h</p:attrName>
                                        </p:attrNameLst>
                                      </p:cBhvr>
                                      <p:tavLst>
                                        <p:tav tm="0">
                                          <p:val>
                                            <p:fltVal val="0"/>
                                          </p:val>
                                        </p:tav>
                                        <p:tav tm="100000">
                                          <p:val>
                                            <p:strVal val="#ppt_h"/>
                                          </p:val>
                                        </p:tav>
                                      </p:tavLst>
                                    </p:anim>
                                    <p:animEffect transition="in" filter="fade">
                                      <p:cBhvr additive="repl">
                                        <p:cTn id="9" dur="75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数据泄露和信息安全</a:t>
            </a:r>
            <a:endParaRPr lang="en-US" sz="1800" b="0" strike="noStrike" spc="-1">
              <a:solidFill>
                <a:srgbClr val="000000"/>
              </a:solidFill>
              <a:latin typeface="Arial"/>
            </a:endParaRPr>
          </a:p>
        </p:txBody>
      </p:sp>
      <p:sp>
        <p:nvSpPr>
          <p:cNvPr id="100"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保护客户和企业敏感信息的安全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避免泄露可能导致的损失</a:t>
            </a:r>
            <a:endParaRPr lang="en-US" sz="1400" b="0" strike="noStrike" spc="-1">
              <a:solidFill>
                <a:srgbClr val="000000"/>
              </a:solidFill>
              <a:latin typeface="Arial"/>
            </a:endParaRPr>
          </a:p>
        </p:txBody>
      </p:sp>
      <p:sp>
        <p:nvSpPr>
          <p:cNvPr id="10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供应链安全</a:t>
            </a:r>
            <a:endParaRPr lang="en-US" sz="1800" b="0" strike="noStrike" spc="-1">
              <a:solidFill>
                <a:srgbClr val="000000"/>
              </a:solidFill>
              <a:latin typeface="Arial"/>
            </a:endParaRPr>
          </a:p>
        </p:txBody>
      </p:sp>
      <p:sp>
        <p:nvSpPr>
          <p:cNvPr id="103"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确保整个供应链都安全可靠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防止供应链中的漏洞被利用</a:t>
            </a:r>
            <a:endParaRPr lang="en-US" sz="1400" b="0" strike="noStrike" spc="-1">
              <a:solidFill>
                <a:srgbClr val="000000"/>
              </a:solidFill>
              <a:latin typeface="Arial"/>
            </a:endParaRPr>
          </a:p>
        </p:txBody>
      </p:sp>
      <p:sp>
        <p:nvSpPr>
          <p:cNvPr id="10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支付安全</a:t>
            </a:r>
            <a:endParaRPr lang="en-US" sz="1800" b="0" strike="noStrike" spc="-1">
              <a:solidFill>
                <a:srgbClr val="000000"/>
              </a:solidFill>
              <a:latin typeface="Arial"/>
            </a:endParaRPr>
          </a:p>
        </p:txBody>
      </p:sp>
      <p:sp>
        <p:nvSpPr>
          <p:cNvPr id="106"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保护用户的支付信息安全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防止支付过程中的风险</a:t>
            </a:r>
            <a:endParaRPr lang="en-US" sz="1400" b="0" strike="noStrike" spc="-1">
              <a:solidFill>
                <a:srgbClr val="000000"/>
              </a:solidFill>
              <a:latin typeface="Arial"/>
            </a:endParaRPr>
          </a:p>
        </p:txBody>
      </p:sp>
      <p:sp>
        <p:nvSpPr>
          <p:cNvPr id="10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电子商务安全管理的关键挑战</a:t>
            </a:r>
            <a:endParaRPr lang="en-US" sz="3600" b="0" strike="noStrike" spc="-1">
              <a:solidFill>
                <a:schemeClr val="dk1"/>
              </a:solidFill>
              <a:latin typeface="Arial"/>
            </a:endParaRPr>
          </a:p>
        </p:txBody>
      </p:sp>
      <p:sp>
        <p:nvSpPr>
          <p:cNvPr id="10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社会工程学攻击</a:t>
            </a:r>
            <a:endParaRPr lang="en-US" sz="1800" b="0" strike="noStrike" spc="-1">
              <a:solidFill>
                <a:srgbClr val="000000"/>
              </a:solidFill>
              <a:latin typeface="Arial"/>
            </a:endParaRPr>
          </a:p>
        </p:txBody>
      </p:sp>
      <p:sp>
        <p:nvSpPr>
          <p:cNvPr id="110"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利用社会技术手段获取信息</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常见于网络钓鱼攻击</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97"/>
                                        </p:tgtEl>
                                        <p:attrNameLst>
                                          <p:attrName>style.visibility</p:attrName>
                                        </p:attrNameLst>
                                      </p:cBhvr>
                                      <p:to>
                                        <p:strVal val="visible"/>
                                      </p:to>
                                    </p:set>
                                    <p:anim calcmode="lin" valueType="num">
                                      <p:cBhvr additive="repl">
                                        <p:cTn id="7" dur="750" fill="hold"/>
                                        <p:tgtEl>
                                          <p:spTgt spid="97"/>
                                        </p:tgtEl>
                                        <p:attrNameLst>
                                          <p:attrName>ppt_w</p:attrName>
                                        </p:attrNameLst>
                                      </p:cBhvr>
                                      <p:tavLst>
                                        <p:tav tm="0">
                                          <p:val>
                                            <p:fltVal val="0"/>
                                          </p:val>
                                        </p:tav>
                                        <p:tav tm="100000">
                                          <p:val>
                                            <p:strVal val="#ppt_w"/>
                                          </p:val>
                                        </p:tav>
                                      </p:tavLst>
                                    </p:anim>
                                    <p:anim calcmode="lin" valueType="num">
                                      <p:cBhvr additive="repl">
                                        <p:cTn id="8" dur="750" fill="hold"/>
                                        <p:tgtEl>
                                          <p:spTgt spid="97"/>
                                        </p:tgtEl>
                                        <p:attrNameLst>
                                          <p:attrName>ppt_h</p:attrName>
                                        </p:attrNameLst>
                                      </p:cBhvr>
                                      <p:tavLst>
                                        <p:tav tm="0">
                                          <p:val>
                                            <p:fltVal val="0"/>
                                          </p:val>
                                        </p:tav>
                                        <p:tav tm="100000">
                                          <p:val>
                                            <p:strVal val="#ppt_h"/>
                                          </p:val>
                                        </p:tav>
                                      </p:tavLst>
                                    </p:anim>
                                    <p:animEffect transition="in" filter="fade">
                                      <p:cBhvr additive="repl">
                                        <p:cTn id="9" dur="750"/>
                                        <p:tgtEl>
                                          <p:spTgt spid="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电子商务安全管理的最佳实践</a:t>
            </a:r>
            <a:endParaRPr lang="en-US" sz="3600" b="0" strike="noStrike" spc="-1">
              <a:solidFill>
                <a:schemeClr val="dk1"/>
              </a:solidFill>
              <a:latin typeface="Arial"/>
            </a:endParaRPr>
          </a:p>
        </p:txBody>
      </p:sp>
      <p:sp>
        <p:nvSpPr>
          <p:cNvPr id="113"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确保数据传输的安全性</a:t>
            </a:r>
            <a:endParaRPr lang="en-US" sz="1600" b="0" strike="noStrike" spc="-1">
              <a:solidFill>
                <a:srgbClr val="000000"/>
              </a:solidFill>
              <a:latin typeface="Arial"/>
            </a:endParaRPr>
          </a:p>
        </p:txBody>
      </p:sp>
      <p:sp>
        <p:nvSpPr>
          <p:cNvPr id="114"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加密和认证技术</a:t>
            </a:r>
            <a:endParaRPr lang="en-US" sz="2000" b="0" strike="noStrike" spc="-1">
              <a:solidFill>
                <a:srgbClr val="000000"/>
              </a:solidFill>
              <a:latin typeface="Arial"/>
            </a:endParaRPr>
          </a:p>
        </p:txBody>
      </p:sp>
      <p:sp>
        <p:nvSpPr>
          <p:cNvPr id="115"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提高员工对安全风险的认识</a:t>
            </a:r>
            <a:endParaRPr lang="en-US" sz="1600" b="0" strike="noStrike" spc="-1">
              <a:solidFill>
                <a:srgbClr val="000000"/>
              </a:solidFill>
              <a:latin typeface="Arial"/>
            </a:endParaRPr>
          </a:p>
        </p:txBody>
      </p:sp>
      <p:sp>
        <p:nvSpPr>
          <p:cNvPr id="116"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安全意识培训</a:t>
            </a:r>
            <a:endParaRPr lang="en-US" sz="2000" b="0" strike="noStrike" spc="-1">
              <a:solidFill>
                <a:srgbClr val="000000"/>
              </a:solidFill>
              <a:latin typeface="Arial"/>
            </a:endParaRPr>
          </a:p>
        </p:txBody>
      </p:sp>
      <p:sp>
        <p:nvSpPr>
          <p:cNvPr id="117"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发现和修补系统漏洞</a:t>
            </a:r>
            <a:endParaRPr lang="en-US" sz="1600" b="0" strike="noStrike" spc="-1">
              <a:solidFill>
                <a:srgbClr val="000000"/>
              </a:solidFill>
              <a:latin typeface="Arial"/>
            </a:endParaRPr>
          </a:p>
        </p:txBody>
      </p:sp>
      <p:sp>
        <p:nvSpPr>
          <p:cNvPr id="118"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定期漏洞扫描和安全审计</a:t>
            </a:r>
            <a:endParaRPr lang="en-US" sz="2000" b="0" strike="noStrike" spc="-1">
              <a:solidFill>
                <a:srgbClr val="000000"/>
              </a:solidFill>
              <a:latin typeface="Arial"/>
            </a:endParaRPr>
          </a:p>
        </p:txBody>
      </p:sp>
      <p:sp>
        <p:nvSpPr>
          <p:cNvPr id="119"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备份数据，制定应急处理方案</a:t>
            </a:r>
            <a:endParaRPr lang="en-US" sz="1600" b="0" strike="noStrike" spc="-1">
              <a:solidFill>
                <a:srgbClr val="000000"/>
              </a:solidFill>
              <a:latin typeface="Arial"/>
            </a:endParaRPr>
          </a:p>
        </p:txBody>
      </p:sp>
      <p:sp>
        <p:nvSpPr>
          <p:cNvPr id="120"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灾难恢复和应急响应计划</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11"/>
                                        </p:tgtEl>
                                        <p:attrNameLst>
                                          <p:attrName>style.visibility</p:attrName>
                                        </p:attrNameLst>
                                      </p:cBhvr>
                                      <p:to>
                                        <p:strVal val="visible"/>
                                      </p:to>
                                    </p:set>
                                    <p:anim calcmode="lin" valueType="num">
                                      <p:cBhvr additive="repl">
                                        <p:cTn id="7" dur="750" fill="hold"/>
                                        <p:tgtEl>
                                          <p:spTgt spid="111"/>
                                        </p:tgtEl>
                                        <p:attrNameLst>
                                          <p:attrName>ppt_w</p:attrName>
                                        </p:attrNameLst>
                                      </p:cBhvr>
                                      <p:tavLst>
                                        <p:tav tm="0">
                                          <p:val>
                                            <p:fltVal val="0"/>
                                          </p:val>
                                        </p:tav>
                                        <p:tav tm="100000">
                                          <p:val>
                                            <p:strVal val="#ppt_w"/>
                                          </p:val>
                                        </p:tav>
                                      </p:tavLst>
                                    </p:anim>
                                    <p:anim calcmode="lin" valueType="num">
                                      <p:cBhvr additive="repl">
                                        <p:cTn id="8" dur="750" fill="hold"/>
                                        <p:tgtEl>
                                          <p:spTgt spid="111"/>
                                        </p:tgtEl>
                                        <p:attrNameLst>
                                          <p:attrName>ppt_h</p:attrName>
                                        </p:attrNameLst>
                                      </p:cBhvr>
                                      <p:tavLst>
                                        <p:tav tm="0">
                                          <p:val>
                                            <p:fltVal val="0"/>
                                          </p:val>
                                        </p:tav>
                                        <p:tav tm="100000">
                                          <p:val>
                                            <p:strVal val="#ppt_h"/>
                                          </p:val>
                                        </p:tav>
                                      </p:tavLst>
                                    </p:anim>
                                    <p:animEffect transition="in" filter="fade">
                                      <p:cBhvr additive="repl">
                                        <p:cTn id="9" dur="75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22" name="直接连接符 7"/>
          <p:cNvCxnSpPr/>
          <p:nvPr/>
        </p:nvCxnSpPr>
        <p:spPr>
          <a:xfrm>
            <a:off x="5039640" y="1541520"/>
            <a:ext cx="360" cy="3902040"/>
          </a:xfrm>
          <a:prstGeom prst="straightConnector1">
            <a:avLst/>
          </a:prstGeom>
          <a:ln w="38100">
            <a:solidFill>
              <a:srgbClr val="86CAC4"/>
            </a:solidFill>
          </a:ln>
        </p:spPr>
      </p:cxnSp>
      <p:sp>
        <p:nvSpPr>
          <p:cNvPr id="1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4"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电子商务安全风险评估</a:t>
            </a:r>
            <a:endParaRPr lang="en-US" sz="3600" b="0" strike="noStrike" spc="-1">
              <a:solidFill>
                <a:schemeClr val="dk1"/>
              </a:solidFill>
              <a:latin typeface="Arial"/>
            </a:endParaRPr>
          </a:p>
        </p:txBody>
      </p:sp>
      <p:sp>
        <p:nvSpPr>
          <p:cNvPr id="1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1"/>
                                        </p:tgtEl>
                                        <p:attrNameLst>
                                          <p:attrName>style.visibility</p:attrName>
                                        </p:attrNameLst>
                                      </p:cBhvr>
                                      <p:to>
                                        <p:strVal val="visible"/>
                                      </p:to>
                                    </p:set>
                                    <p:anim calcmode="lin" valueType="num">
                                      <p:cBhvr additive="repl">
                                        <p:cTn id="7" dur="750" fill="hold"/>
                                        <p:tgtEl>
                                          <p:spTgt spid="121"/>
                                        </p:tgtEl>
                                        <p:attrNameLst>
                                          <p:attrName>ppt_w</p:attrName>
                                        </p:attrNameLst>
                                      </p:cBhvr>
                                      <p:tavLst>
                                        <p:tav tm="0">
                                          <p:val>
                                            <p:fltVal val="0"/>
                                          </p:val>
                                        </p:tav>
                                        <p:tav tm="100000">
                                          <p:val>
                                            <p:strVal val="#ppt_w"/>
                                          </p:val>
                                        </p:tav>
                                      </p:tavLst>
                                    </p:anim>
                                    <p:anim calcmode="lin" valueType="num">
                                      <p:cBhvr additive="repl">
                                        <p:cTn id="8" dur="750" fill="hold"/>
                                        <p:tgtEl>
                                          <p:spTgt spid="121"/>
                                        </p:tgtEl>
                                        <p:attrNameLst>
                                          <p:attrName>ppt_h</p:attrName>
                                        </p:attrNameLst>
                                      </p:cBhvr>
                                      <p:tavLst>
                                        <p:tav tm="0">
                                          <p:val>
                                            <p:fltVal val="0"/>
                                          </p:val>
                                        </p:tav>
                                        <p:tav tm="100000">
                                          <p:val>
                                            <p:strVal val="#ppt_h"/>
                                          </p:val>
                                        </p:tav>
                                      </p:tavLst>
                                    </p:anim>
                                    <p:animEffect transition="in" filter="fade">
                                      <p:cBhvr additive="repl">
                                        <p:cTn id="9" dur="750"/>
                                        <p:tgtEl>
                                          <p:spTgt spid="121"/>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22"/>
                                        </p:tgtEl>
                                        <p:attrNameLst>
                                          <p:attrName>style.visibility</p:attrName>
                                        </p:attrNameLst>
                                      </p:cBhvr>
                                      <p:to>
                                        <p:strVal val="visible"/>
                                      </p:to>
                                    </p:set>
                                    <p:animEffect transition="in" filter="wipe(down)">
                                      <p:cBhvr additive="repl">
                                        <p:cTn id="13" dur="750"/>
                                        <p:tgtEl>
                                          <p:spTgt spid="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电子商务系统风险评估概述</a:t>
            </a:r>
            <a:endParaRPr lang="en-US" sz="2800" b="0" strike="noStrike" spc="-1">
              <a:solidFill>
                <a:srgbClr val="000000"/>
              </a:solidFill>
              <a:latin typeface="Arial"/>
            </a:endParaRPr>
          </a:p>
        </p:txBody>
      </p:sp>
      <p:sp>
        <p:nvSpPr>
          <p:cNvPr id="12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电子商务系统中，风险评估是评估可能影响系统安全性的威胁和潜在风险的过程。通过对系统的安全性进行概念性分析，可以更好地识别和应对潜在的安全风险。风险评估的重要性不言而喻，它有助于建立健全的安全管理机制，保障电子商务系统的正常运行。</a:t>
            </a:r>
            <a:endParaRPr lang="en-US" sz="1800" b="0" strike="noStrike" spc="-1">
              <a:solidFill>
                <a:srgbClr val="000000"/>
              </a:solidFill>
              <a:latin typeface="Arial"/>
            </a:endParaRPr>
          </a:p>
        </p:txBody>
      </p:sp>
      <p:sp>
        <p:nvSpPr>
          <p:cNvPr id="12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风险识别与评估方法</a:t>
            </a:r>
            <a:endParaRPr lang="en-US" sz="3600" b="0" strike="noStrike" spc="-1">
              <a:solidFill>
                <a:schemeClr val="dk1"/>
              </a:solidFill>
              <a:latin typeface="Arial"/>
            </a:endParaRPr>
          </a:p>
        </p:txBody>
      </p:sp>
      <p:sp>
        <p:nvSpPr>
          <p:cNvPr id="132"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识别电子商务安全的潜在威胁，包括网络攻击、数据泄露等</a:t>
            </a:r>
            <a:endParaRPr lang="en-US" sz="1600" b="0" strike="noStrike" spc="-1">
              <a:solidFill>
                <a:srgbClr val="000000"/>
              </a:solidFill>
              <a:latin typeface="Arial"/>
            </a:endParaRPr>
          </a:p>
        </p:txBody>
      </p:sp>
      <p:sp>
        <p:nvSpPr>
          <p:cNvPr id="133"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标识潜在威胁</a:t>
            </a:r>
            <a:endParaRPr lang="en-US" sz="2000" b="0" strike="noStrike" spc="-1">
              <a:solidFill>
                <a:srgbClr val="000000"/>
              </a:solidFill>
              <a:latin typeface="Arial"/>
            </a:endParaRPr>
          </a:p>
        </p:txBody>
      </p:sp>
      <p:sp>
        <p:nvSpPr>
          <p:cNvPr id="134"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分析潜在风险发生的概率和对系统的影响程度</a:t>
            </a:r>
            <a:endParaRPr lang="en-US" sz="1600" b="0" strike="noStrike" spc="-1">
              <a:solidFill>
                <a:srgbClr val="000000"/>
              </a:solidFill>
              <a:latin typeface="Arial"/>
            </a:endParaRPr>
          </a:p>
        </p:txBody>
      </p:sp>
      <p:sp>
        <p:nvSpPr>
          <p:cNvPr id="135"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评估风险概率和影响</a:t>
            </a:r>
            <a:endParaRPr lang="en-US" sz="2000" b="0" strike="noStrike" spc="-1">
              <a:solidFill>
                <a:srgbClr val="000000"/>
              </a:solidFill>
              <a:latin typeface="Arial"/>
            </a:endParaRPr>
          </a:p>
        </p:txBody>
      </p:sp>
      <p:sp>
        <p:nvSpPr>
          <p:cNvPr id="136"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根据评估结果制定相应的风险管理策略，包括预防、监测和应对措施</a:t>
            </a:r>
            <a:endParaRPr lang="en-US" sz="1600" b="0" strike="noStrike" spc="-1">
              <a:solidFill>
                <a:srgbClr val="000000"/>
              </a:solidFill>
              <a:latin typeface="Arial"/>
            </a:endParaRPr>
          </a:p>
        </p:txBody>
      </p:sp>
      <p:sp>
        <p:nvSpPr>
          <p:cNvPr id="137"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制定风险管理策略</a:t>
            </a:r>
            <a:endParaRPr lang="en-US" sz="2000" b="0" strike="noStrike" spc="-1">
              <a:solidFill>
                <a:srgbClr val="000000"/>
              </a:solidFill>
              <a:latin typeface="Arial"/>
            </a:endParaRPr>
          </a:p>
        </p:txBody>
      </p:sp>
      <p:sp>
        <p:nvSpPr>
          <p:cNvPr id="138"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9"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0"/>
                                        </p:tgtEl>
                                        <p:attrNameLst>
                                          <p:attrName>style.visibility</p:attrName>
                                        </p:attrNameLst>
                                      </p:cBhvr>
                                      <p:to>
                                        <p:strVal val="visible"/>
                                      </p:to>
                                    </p:set>
                                    <p:anim calcmode="lin" valueType="num">
                                      <p:cBhvr additive="repl">
                                        <p:cTn id="7" dur="750" fill="hold"/>
                                        <p:tgtEl>
                                          <p:spTgt spid="130"/>
                                        </p:tgtEl>
                                        <p:attrNameLst>
                                          <p:attrName>ppt_w</p:attrName>
                                        </p:attrNameLst>
                                      </p:cBhvr>
                                      <p:tavLst>
                                        <p:tav tm="0">
                                          <p:val>
                                            <p:fltVal val="0"/>
                                          </p:val>
                                        </p:tav>
                                        <p:tav tm="100000">
                                          <p:val>
                                            <p:strVal val="#ppt_w"/>
                                          </p:val>
                                        </p:tav>
                                      </p:tavLst>
                                    </p:anim>
                                    <p:anim calcmode="lin" valueType="num">
                                      <p:cBhvr additive="repl">
                                        <p:cTn id="8" dur="750" fill="hold"/>
                                        <p:tgtEl>
                                          <p:spTgt spid="130"/>
                                        </p:tgtEl>
                                        <p:attrNameLst>
                                          <p:attrName>ppt_h</p:attrName>
                                        </p:attrNameLst>
                                      </p:cBhvr>
                                      <p:tavLst>
                                        <p:tav tm="0">
                                          <p:val>
                                            <p:fltVal val="0"/>
                                          </p:val>
                                        </p:tav>
                                        <p:tav tm="100000">
                                          <p:val>
                                            <p:strVal val="#ppt_h"/>
                                          </p:val>
                                        </p:tav>
                                      </p:tavLst>
                                    </p:anim>
                                    <p:animEffect transition="in" filter="fade">
                                      <p:cBhvr additive="repl">
                                        <p:cTn id="9" dur="750"/>
                                        <p:tgtEl>
                                          <p:spTgt spid="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风险评估工具和技术</a:t>
            </a:r>
            <a:endParaRPr lang="en-US" sz="3600" b="0" strike="noStrike" spc="-1">
              <a:solidFill>
                <a:schemeClr val="dk1"/>
              </a:solidFill>
              <a:latin typeface="Arial"/>
            </a:endParaRPr>
          </a:p>
        </p:txBody>
      </p:sp>
      <p:sp>
        <p:nvSpPr>
          <p:cNvPr id="142"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用于发现系统中存在的安全漏洞，并提供修复建议</a:t>
            </a:r>
            <a:endParaRPr lang="en-US" sz="1600" b="0" strike="noStrike" spc="-1">
              <a:solidFill>
                <a:srgbClr val="000000"/>
              </a:solidFill>
              <a:latin typeface="Arial"/>
            </a:endParaRPr>
          </a:p>
        </p:txBody>
      </p:sp>
      <p:sp>
        <p:nvSpPr>
          <p:cNvPr id="143"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安全漏洞扫描工具</a:t>
            </a:r>
            <a:endParaRPr lang="en-US" sz="2000" b="0" strike="noStrike" spc="-1">
              <a:solidFill>
                <a:srgbClr val="000000"/>
              </a:solidFill>
              <a:latin typeface="Arial"/>
            </a:endParaRPr>
          </a:p>
        </p:txBody>
      </p:sp>
      <p:sp>
        <p:nvSpPr>
          <p:cNvPr id="144"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模拟黑客攻击行为，检测系统的安全性，发现潜在风险</a:t>
            </a:r>
            <a:endParaRPr lang="en-US" sz="1600" b="0" strike="noStrike" spc="-1">
              <a:solidFill>
                <a:srgbClr val="000000"/>
              </a:solidFill>
              <a:latin typeface="Arial"/>
            </a:endParaRPr>
          </a:p>
        </p:txBody>
      </p:sp>
      <p:sp>
        <p:nvSpPr>
          <p:cNvPr id="145"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渗透测试</a:t>
            </a:r>
            <a:endParaRPr lang="en-US" sz="2000" b="0" strike="noStrike" spc="-1">
              <a:solidFill>
                <a:srgbClr val="000000"/>
              </a:solidFill>
              <a:latin typeface="Arial"/>
            </a:endParaRPr>
          </a:p>
        </p:txBody>
      </p:sp>
      <p:sp>
        <p:nvSpPr>
          <p:cNvPr id="146"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通过对系统威胁进行建模和分析，识别系统的安全弱点</a:t>
            </a:r>
            <a:endParaRPr lang="en-US" sz="1600" b="0" strike="noStrike" spc="-1">
              <a:solidFill>
                <a:srgbClr val="000000"/>
              </a:solidFill>
              <a:latin typeface="Arial"/>
            </a:endParaRPr>
          </a:p>
        </p:txBody>
      </p:sp>
      <p:sp>
        <p:nvSpPr>
          <p:cNvPr id="147"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威胁建模和分析</a:t>
            </a:r>
            <a:endParaRPr lang="en-US" sz="2000" b="0" strike="noStrike" spc="-1">
              <a:solidFill>
                <a:srgbClr val="000000"/>
              </a:solidFill>
              <a:latin typeface="Arial"/>
            </a:endParaRPr>
          </a:p>
        </p:txBody>
      </p:sp>
      <p:sp>
        <p:nvSpPr>
          <p:cNvPr id="148"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用于跟踪和管理系统中发现的安全漏洞，确保及时修复</a:t>
            </a:r>
            <a:endParaRPr lang="en-US" sz="1600" b="0" strike="noStrike" spc="-1">
              <a:solidFill>
                <a:srgbClr val="000000"/>
              </a:solidFill>
              <a:latin typeface="Arial"/>
            </a:endParaRPr>
          </a:p>
        </p:txBody>
      </p:sp>
      <p:sp>
        <p:nvSpPr>
          <p:cNvPr id="149"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漏洞管理系统</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0"/>
                                        </p:tgtEl>
                                        <p:attrNameLst>
                                          <p:attrName>style.visibility</p:attrName>
                                        </p:attrNameLst>
                                      </p:cBhvr>
                                      <p:to>
                                        <p:strVal val="visible"/>
                                      </p:to>
                                    </p:set>
                                    <p:anim calcmode="lin" valueType="num">
                                      <p:cBhvr additive="repl">
                                        <p:cTn id="7" dur="750" fill="hold"/>
                                        <p:tgtEl>
                                          <p:spTgt spid="140"/>
                                        </p:tgtEl>
                                        <p:attrNameLst>
                                          <p:attrName>ppt_w</p:attrName>
                                        </p:attrNameLst>
                                      </p:cBhvr>
                                      <p:tavLst>
                                        <p:tav tm="0">
                                          <p:val>
                                            <p:fltVal val="0"/>
                                          </p:val>
                                        </p:tav>
                                        <p:tav tm="100000">
                                          <p:val>
                                            <p:strVal val="#ppt_w"/>
                                          </p:val>
                                        </p:tav>
                                      </p:tavLst>
                                    </p:anim>
                                    <p:anim calcmode="lin" valueType="num">
                                      <p:cBhvr additive="repl">
                                        <p:cTn id="8" dur="750" fill="hold"/>
                                        <p:tgtEl>
                                          <p:spTgt spid="140"/>
                                        </p:tgtEl>
                                        <p:attrNameLst>
                                          <p:attrName>ppt_h</p:attrName>
                                        </p:attrNameLst>
                                      </p:cBhvr>
                                      <p:tavLst>
                                        <p:tav tm="0">
                                          <p:val>
                                            <p:fltVal val="0"/>
                                          </p:val>
                                        </p:tav>
                                        <p:tav tm="100000">
                                          <p:val>
                                            <p:strVal val="#ppt_h"/>
                                          </p:val>
                                        </p:tav>
                                      </p:tavLst>
                                    </p:anim>
                                    <p:animEffect transition="in" filter="fade">
                                      <p:cBhvr additive="repl">
                                        <p:cTn id="9" dur="75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风险评估实践案例分析</a:t>
            </a:r>
            <a:endParaRPr lang="en-US" sz="3600" b="0" strike="noStrike" spc="-1">
              <a:solidFill>
                <a:schemeClr val="dk1"/>
              </a:solidFill>
              <a:latin typeface="Arial"/>
            </a:endParaRPr>
          </a:p>
        </p:txBody>
      </p:sp>
      <p:sp>
        <p:nvSpPr>
          <p:cNvPr id="15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介绍一个实际的电子商务系统，包括其功能和安全风险</a:t>
            </a:r>
            <a:endParaRPr lang="en-US" sz="1600" b="0" strike="noStrike" spc="-1">
              <a:solidFill>
                <a:srgbClr val="000000"/>
              </a:solidFill>
              <a:latin typeface="Arial"/>
            </a:endParaRPr>
          </a:p>
        </p:txBody>
      </p:sp>
      <p:sp>
        <p:nvSpPr>
          <p:cNvPr id="15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电子商务系统案例描述</a:t>
            </a:r>
            <a:endParaRPr lang="en-US" sz="2000" b="0" strike="noStrike" spc="-1">
              <a:solidFill>
                <a:srgbClr val="000000"/>
              </a:solidFill>
              <a:latin typeface="Arial"/>
            </a:endParaRPr>
          </a:p>
        </p:txBody>
      </p:sp>
      <p:sp>
        <p:nvSpPr>
          <p:cNvPr id="15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5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5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分析风险评估对系统安全性的影响，提出改进建议</a:t>
            </a:r>
            <a:endParaRPr lang="en-US" sz="1600" b="0" strike="noStrike" spc="-1">
              <a:solidFill>
                <a:srgbClr val="000000"/>
              </a:solidFill>
              <a:latin typeface="Arial"/>
            </a:endParaRPr>
          </a:p>
        </p:txBody>
      </p:sp>
      <p:sp>
        <p:nvSpPr>
          <p:cNvPr id="15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风险评估影响分析</a:t>
            </a:r>
            <a:endParaRPr lang="en-US" sz="2000" b="0" strike="noStrike" spc="-1">
              <a:solidFill>
                <a:srgbClr val="000000"/>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详细展示对该系统进行风险评估的过程和评估结果</a:t>
            </a:r>
            <a:endParaRPr lang="en-US" sz="1600" b="0" strike="noStrike" spc="-1">
              <a:solidFill>
                <a:srgbClr val="000000"/>
              </a:solidFill>
              <a:latin typeface="Arial"/>
            </a:endParaRPr>
          </a:p>
        </p:txBody>
      </p:sp>
      <p:sp>
        <p:nvSpPr>
          <p:cNvPr id="15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风险评估过程和结果</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62"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电子商务安全风险评估是保障电子商务系统安全的重要环节，通过对系统进行全面的风险评估，可以有效识别潜在威胁并制定有效的风险管理策略。采用专业的风险评估工具和技术，结合实践案例分析，可以更好地提高电子商务系统的安全性，为企业的信息安全保驾护航。</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0"/>
                                        </p:tgtEl>
                                        <p:attrNameLst>
                                          <p:attrName>style.visibility</p:attrName>
                                        </p:attrNameLst>
                                      </p:cBhvr>
                                      <p:to>
                                        <p:strVal val="visible"/>
                                      </p:to>
                                    </p:set>
                                    <p:anim calcmode="lin" valueType="num">
                                      <p:cBhvr additive="repl">
                                        <p:cTn id="7" dur="750" fill="hold"/>
                                        <p:tgtEl>
                                          <p:spTgt spid="160"/>
                                        </p:tgtEl>
                                        <p:attrNameLst>
                                          <p:attrName>ppt_w</p:attrName>
                                        </p:attrNameLst>
                                      </p:cBhvr>
                                      <p:tavLst>
                                        <p:tav tm="0">
                                          <p:val>
                                            <p:fltVal val="0"/>
                                          </p:val>
                                        </p:tav>
                                        <p:tav tm="100000">
                                          <p:val>
                                            <p:strVal val="#ppt_w"/>
                                          </p:val>
                                        </p:tav>
                                      </p:tavLst>
                                    </p:anim>
                                    <p:anim calcmode="lin" valueType="num">
                                      <p:cBhvr additive="repl">
                                        <p:cTn id="8" dur="750" fill="hold"/>
                                        <p:tgtEl>
                                          <p:spTgt spid="160"/>
                                        </p:tgtEl>
                                        <p:attrNameLst>
                                          <p:attrName>ppt_h</p:attrName>
                                        </p:attrNameLst>
                                      </p:cBhvr>
                                      <p:tavLst>
                                        <p:tav tm="0">
                                          <p:val>
                                            <p:fltVal val="0"/>
                                          </p:val>
                                        </p:tav>
                                        <p:tav tm="100000">
                                          <p:val>
                                            <p:strVal val="#ppt_h"/>
                                          </p:val>
                                        </p:tav>
                                      </p:tavLst>
                                    </p:anim>
                                    <p:animEffect transition="in" filter="fade">
                                      <p:cBhvr additive="repl">
                                        <p:cTn id="9" dur="75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64" name="直接连接符 7"/>
          <p:cNvCxnSpPr/>
          <p:nvPr/>
        </p:nvCxnSpPr>
        <p:spPr>
          <a:xfrm>
            <a:off x="5039640" y="1541520"/>
            <a:ext cx="360" cy="3902040"/>
          </a:xfrm>
          <a:prstGeom prst="straightConnector1">
            <a:avLst/>
          </a:prstGeom>
          <a:ln w="38100">
            <a:solidFill>
              <a:srgbClr val="86CAC4"/>
            </a:solidFill>
          </a:ln>
        </p:spPr>
      </p:cxnSp>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电子商务安全策略设计</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3"/>
                                        </p:tgtEl>
                                        <p:attrNameLst>
                                          <p:attrName>style.visibility</p:attrName>
                                        </p:attrNameLst>
                                      </p:cBhvr>
                                      <p:to>
                                        <p:strVal val="visible"/>
                                      </p:to>
                                    </p:set>
                                    <p:anim calcmode="lin" valueType="num">
                                      <p:cBhvr additive="repl">
                                        <p:cTn id="7" dur="750" fill="hold"/>
                                        <p:tgtEl>
                                          <p:spTgt spid="163"/>
                                        </p:tgtEl>
                                        <p:attrNameLst>
                                          <p:attrName>ppt_w</p:attrName>
                                        </p:attrNameLst>
                                      </p:cBhvr>
                                      <p:tavLst>
                                        <p:tav tm="0">
                                          <p:val>
                                            <p:fltVal val="0"/>
                                          </p:val>
                                        </p:tav>
                                        <p:tav tm="100000">
                                          <p:val>
                                            <p:strVal val="#ppt_w"/>
                                          </p:val>
                                        </p:tav>
                                      </p:tavLst>
                                    </p:anim>
                                    <p:anim calcmode="lin" valueType="num">
                                      <p:cBhvr additive="repl">
                                        <p:cTn id="8" dur="750" fill="hold"/>
                                        <p:tgtEl>
                                          <p:spTgt spid="163"/>
                                        </p:tgtEl>
                                        <p:attrNameLst>
                                          <p:attrName>ppt_h</p:attrName>
                                        </p:attrNameLst>
                                      </p:cBhvr>
                                      <p:tavLst>
                                        <p:tav tm="0">
                                          <p:val>
                                            <p:fltVal val="0"/>
                                          </p:val>
                                        </p:tav>
                                        <p:tav tm="100000">
                                          <p:val>
                                            <p:strVal val="#ppt_h"/>
                                          </p:val>
                                        </p:tav>
                                      </p:tavLst>
                                    </p:anim>
                                    <p:animEffect transition="in" filter="fade">
                                      <p:cBhvr additive="repl">
                                        <p:cTn id="9" dur="750"/>
                                        <p:tgtEl>
                                          <p:spTgt spid="163"/>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64"/>
                                        </p:tgtEl>
                                        <p:attrNameLst>
                                          <p:attrName>style.visibility</p:attrName>
                                        </p:attrNameLst>
                                      </p:cBhvr>
                                      <p:to>
                                        <p:strVal val="visible"/>
                                      </p:to>
                                    </p:set>
                                    <p:animEffect transition="in" filter="wipe(down)">
                                      <p:cBhvr additive="repl">
                                        <p:cTn id="13" dur="750"/>
                                        <p:tgtEl>
                                          <p:spTgt spid="1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安全策略概述</a:t>
            </a:r>
            <a:endParaRPr lang="en-US" sz="2800" b="0" strike="noStrike" spc="-1">
              <a:solidFill>
                <a:srgbClr val="000000"/>
              </a:solidFill>
              <a:latin typeface="Arial"/>
            </a:endParaRPr>
          </a:p>
        </p:txBody>
      </p:sp>
      <p:sp>
        <p:nvSpPr>
          <p:cNvPr id="17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安全策略是指为保障电子商务系统的安全运行而规定的一系列措施和方法。安全策略的正确制定和执行对于企业的信息安全至关重要，可以有效防范各种网络风险和威胁。</a:t>
            </a:r>
            <a:endParaRPr lang="en-US" sz="18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安全策略制定流程</a:t>
            </a:r>
            <a:endParaRPr lang="en-US" sz="3600" b="0" strike="noStrike" spc="-1">
              <a:solidFill>
                <a:schemeClr val="dk1"/>
              </a:solidFill>
              <a:latin typeface="Arial"/>
            </a:endParaRPr>
          </a:p>
        </p:txBody>
      </p:sp>
      <p:sp>
        <p:nvSpPr>
          <p:cNvPr id="174"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明确安全目标</a:t>
            </a:r>
            <a:endParaRPr lang="en-US" sz="1600" b="0" strike="noStrike" spc="-1">
              <a:solidFill>
                <a:srgbClr val="000000"/>
              </a:solidFill>
              <a:latin typeface="Arial"/>
            </a:endParaRPr>
          </a:p>
        </p:txBody>
      </p:sp>
      <p:sp>
        <p:nvSpPr>
          <p:cNvPr id="175"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制定安全目标和要求</a:t>
            </a:r>
            <a:endParaRPr lang="en-US" sz="2000" b="0" strike="noStrike" spc="-1">
              <a:solidFill>
                <a:srgbClr val="000000"/>
              </a:solidFill>
              <a:latin typeface="Arial"/>
            </a:endParaRPr>
          </a:p>
        </p:txBody>
      </p:sp>
      <p:sp>
        <p:nvSpPr>
          <p:cNvPr id="176"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明确安全政策</a:t>
            </a:r>
            <a:endParaRPr lang="en-US" sz="1600" b="0" strike="noStrike" spc="-1">
              <a:solidFill>
                <a:srgbClr val="000000"/>
              </a:solidFill>
              <a:latin typeface="Arial"/>
            </a:endParaRPr>
          </a:p>
        </p:txBody>
      </p:sp>
      <p:sp>
        <p:nvSpPr>
          <p:cNvPr id="177"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制定安全政策和程序</a:t>
            </a:r>
            <a:endParaRPr lang="en-US" sz="2000" b="0" strike="noStrike" spc="-1">
              <a:solidFill>
                <a:srgbClr val="000000"/>
              </a:solidFill>
              <a:latin typeface="Arial"/>
            </a:endParaRPr>
          </a:p>
        </p:txBody>
      </p:sp>
      <p:sp>
        <p:nvSpPr>
          <p:cNvPr id="178"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部署安全控制</a:t>
            </a:r>
            <a:endParaRPr lang="en-US" sz="1600" b="0" strike="noStrike" spc="-1">
              <a:solidFill>
                <a:srgbClr val="000000"/>
              </a:solidFill>
              <a:latin typeface="Arial"/>
            </a:endParaRPr>
          </a:p>
        </p:txBody>
      </p:sp>
      <p:sp>
        <p:nvSpPr>
          <p:cNvPr id="179"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制定安全控制措施</a:t>
            </a:r>
            <a:endParaRPr lang="en-US" sz="2000" b="0" strike="noStrike" spc="-1">
              <a:solidFill>
                <a:srgbClr val="000000"/>
              </a:solidFill>
              <a:latin typeface="Arial"/>
            </a:endParaRPr>
          </a:p>
        </p:txBody>
      </p:sp>
      <p:sp>
        <p:nvSpPr>
          <p:cNvPr id="180"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建立应急机制</a:t>
            </a:r>
            <a:endParaRPr lang="en-US" sz="1600" b="0" strike="noStrike" spc="-1">
              <a:solidFill>
                <a:srgbClr val="000000"/>
              </a:solidFill>
              <a:latin typeface="Arial"/>
            </a:endParaRPr>
          </a:p>
        </p:txBody>
      </p:sp>
      <p:sp>
        <p:nvSpPr>
          <p:cNvPr id="181"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制定应急响应计划</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2"/>
                                        </p:tgtEl>
                                        <p:attrNameLst>
                                          <p:attrName>style.visibility</p:attrName>
                                        </p:attrNameLst>
                                      </p:cBhvr>
                                      <p:to>
                                        <p:strVal val="visible"/>
                                      </p:to>
                                    </p:set>
                                    <p:anim calcmode="lin" valueType="num">
                                      <p:cBhvr additive="repl">
                                        <p:cTn id="7" dur="750" fill="hold"/>
                                        <p:tgtEl>
                                          <p:spTgt spid="172"/>
                                        </p:tgtEl>
                                        <p:attrNameLst>
                                          <p:attrName>ppt_w</p:attrName>
                                        </p:attrNameLst>
                                      </p:cBhvr>
                                      <p:tavLst>
                                        <p:tav tm="0">
                                          <p:val>
                                            <p:fltVal val="0"/>
                                          </p:val>
                                        </p:tav>
                                        <p:tav tm="100000">
                                          <p:val>
                                            <p:strVal val="#ppt_w"/>
                                          </p:val>
                                        </p:tav>
                                      </p:tavLst>
                                    </p:anim>
                                    <p:anim calcmode="lin" valueType="num">
                                      <p:cBhvr additive="repl">
                                        <p:cTn id="8" dur="750" fill="hold"/>
                                        <p:tgtEl>
                                          <p:spTgt spid="172"/>
                                        </p:tgtEl>
                                        <p:attrNameLst>
                                          <p:attrName>ppt_h</p:attrName>
                                        </p:attrNameLst>
                                      </p:cBhvr>
                                      <p:tavLst>
                                        <p:tav tm="0">
                                          <p:val>
                                            <p:fltVal val="0"/>
                                          </p:val>
                                        </p:tav>
                                        <p:tav tm="100000">
                                          <p:val>
                                            <p:strVal val="#ppt_h"/>
                                          </p:val>
                                        </p:tav>
                                      </p:tavLst>
                                    </p:anim>
                                    <p:animEffect transition="in" filter="fade">
                                      <p:cBhvr additive="repl">
                                        <p:cTn id="9" dur="750"/>
                                        <p:tgtEl>
                                          <p:spTgt spid="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安全技术的部署与管理</a:t>
            </a:r>
            <a:endParaRPr lang="en-US" sz="1800" b="0" strike="noStrike" spc="-1">
              <a:solidFill>
                <a:srgbClr val="000000"/>
              </a:solidFill>
              <a:latin typeface="Arial"/>
            </a:endParaRPr>
          </a:p>
        </p:txBody>
      </p:sp>
      <p:sp>
        <p:nvSpPr>
          <p:cNvPr id="185"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选择合适的安全技术</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对技术进行有效管理</a:t>
            </a:r>
            <a:endParaRPr lang="en-US" sz="1400" b="0" strike="noStrike" spc="-1">
              <a:solidFill>
                <a:srgbClr val="000000"/>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安全事件监控</a:t>
            </a:r>
            <a:endParaRPr lang="en-US" sz="1800" b="0" strike="noStrike" spc="-1">
              <a:solidFill>
                <a:srgbClr val="000000"/>
              </a:solidFill>
              <a:latin typeface="Arial"/>
            </a:endParaRPr>
          </a:p>
        </p:txBody>
      </p:sp>
      <p:sp>
        <p:nvSpPr>
          <p:cNvPr id="188"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建立监控系统</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实时监测安全事件</a:t>
            </a:r>
            <a:endParaRPr lang="en-US" sz="1400" b="0" strike="noStrike" spc="-1">
              <a:solidFill>
                <a:srgbClr val="000000"/>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定期评估和改进安全策略</a:t>
            </a:r>
            <a:endParaRPr lang="en-US" sz="1800" b="0" strike="noStrike" spc="-1">
              <a:solidFill>
                <a:srgbClr val="000000"/>
              </a:solidFill>
              <a:latin typeface="Arial"/>
            </a:endParaRPr>
          </a:p>
        </p:txBody>
      </p:sp>
      <p:sp>
        <p:nvSpPr>
          <p:cNvPr id="191"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定期检查安全策略</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不断改进和升级策略</a:t>
            </a:r>
            <a:endParaRPr lang="en-US" sz="1400" b="0" strike="noStrike" spc="-1">
              <a:solidFill>
                <a:srgbClr val="000000"/>
              </a:solidFill>
              <a:latin typeface="Arial"/>
            </a:endParaRPr>
          </a:p>
        </p:txBody>
      </p:sp>
      <p:sp>
        <p:nvSpPr>
          <p:cNvPr id="19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安全策略实施与监控</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安全培训和意识提升</a:t>
            </a:r>
            <a:endParaRPr lang="en-US" sz="1800" b="0" strike="noStrike" spc="-1">
              <a:solidFill>
                <a:srgbClr val="000000"/>
              </a:solidFill>
              <a:latin typeface="Arial"/>
            </a:endParaRPr>
          </a:p>
        </p:txBody>
      </p:sp>
      <p:sp>
        <p:nvSpPr>
          <p:cNvPr id="195"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定期培训员工</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加强信息安全意识</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2"/>
                                        </p:tgtEl>
                                        <p:attrNameLst>
                                          <p:attrName>style.visibility</p:attrName>
                                        </p:attrNameLst>
                                      </p:cBhvr>
                                      <p:to>
                                        <p:strVal val="visible"/>
                                      </p:to>
                                    </p:set>
                                    <p:anim calcmode="lin" valueType="num">
                                      <p:cBhvr additive="repl">
                                        <p:cTn id="7" dur="750" fill="hold"/>
                                        <p:tgtEl>
                                          <p:spTgt spid="182"/>
                                        </p:tgtEl>
                                        <p:attrNameLst>
                                          <p:attrName>ppt_w</p:attrName>
                                        </p:attrNameLst>
                                      </p:cBhvr>
                                      <p:tavLst>
                                        <p:tav tm="0">
                                          <p:val>
                                            <p:fltVal val="0"/>
                                          </p:val>
                                        </p:tav>
                                        <p:tav tm="100000">
                                          <p:val>
                                            <p:strVal val="#ppt_w"/>
                                          </p:val>
                                        </p:tav>
                                      </p:tavLst>
                                    </p:anim>
                                    <p:anim calcmode="lin" valueType="num">
                                      <p:cBhvr additive="repl">
                                        <p:cTn id="8" dur="750" fill="hold"/>
                                        <p:tgtEl>
                                          <p:spTgt spid="182"/>
                                        </p:tgtEl>
                                        <p:attrNameLst>
                                          <p:attrName>ppt_h</p:attrName>
                                        </p:attrNameLst>
                                      </p:cBhvr>
                                      <p:tavLst>
                                        <p:tav tm="0">
                                          <p:val>
                                            <p:fltVal val="0"/>
                                          </p:val>
                                        </p:tav>
                                        <p:tav tm="100000">
                                          <p:val>
                                            <p:strVal val="#ppt_h"/>
                                          </p:val>
                                        </p:tav>
                                      </p:tavLst>
                                    </p:anim>
                                    <p:animEffect transition="in" filter="fade">
                                      <p:cBhvr additive="repl">
                                        <p:cTn id="9" dur="750"/>
                                        <p:tgtEl>
                                          <p:spTgt spid="1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安全策略成功案例分享</a:t>
            </a:r>
            <a:endParaRPr lang="en-US" sz="3600" b="0" strike="noStrike" spc="-1">
              <a:solidFill>
                <a:schemeClr val="dk1"/>
              </a:solidFill>
              <a:latin typeface="Arial"/>
            </a:endParaRPr>
          </a:p>
        </p:txBody>
      </p:sp>
      <p:sp>
        <p:nvSpPr>
          <p:cNvPr id="19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实例详解</a:t>
            </a:r>
            <a:endParaRPr lang="en-US" sz="1600" b="0" strike="noStrike" spc="-1">
              <a:solidFill>
                <a:srgbClr val="000000"/>
              </a:solidFill>
              <a:latin typeface="Arial"/>
            </a:endParaRPr>
          </a:p>
        </p:txBody>
      </p:sp>
      <p:sp>
        <p:nvSpPr>
          <p:cNvPr id="19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成功案例分析</a:t>
            </a:r>
            <a:endParaRPr lang="en-US" sz="2000" b="0" strike="noStrike" spc="-1">
              <a:solidFill>
                <a:srgbClr val="000000"/>
              </a:solidFill>
              <a:latin typeface="Arial"/>
            </a:endParaRPr>
          </a:p>
        </p:txBody>
      </p:sp>
      <p:sp>
        <p:nvSpPr>
          <p:cNvPr id="19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0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0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学习经验</a:t>
            </a:r>
            <a:endParaRPr lang="en-US" sz="1600" b="0" strike="noStrike" spc="-1">
              <a:solidFill>
                <a:srgbClr val="000000"/>
              </a:solidFill>
              <a:latin typeface="Arial"/>
            </a:endParaRPr>
          </a:p>
        </p:txBody>
      </p:sp>
      <p:sp>
        <p:nvSpPr>
          <p:cNvPr id="20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经验教训总结</a:t>
            </a:r>
            <a:endParaRPr lang="en-US" sz="2000" b="0" strike="noStrike" spc="-1">
              <a:solidFill>
                <a:srgbClr val="000000"/>
              </a:solidFill>
              <a:latin typeface="Arial"/>
            </a:endParaRPr>
          </a:p>
        </p:txBody>
      </p:sp>
      <p:sp>
        <p:nvSpPr>
          <p:cNvPr id="2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关键因素</a:t>
            </a:r>
            <a:endParaRPr lang="en-US" sz="1600" b="0" strike="noStrike" spc="-1">
              <a:solidFill>
                <a:srgbClr val="000000"/>
              </a:solidFill>
              <a:latin typeface="Arial"/>
            </a:endParaRPr>
          </a:p>
        </p:txBody>
      </p:sp>
      <p:sp>
        <p:nvSpPr>
          <p:cNvPr id="20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成功因素探讨</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207" name="直接连接符 7"/>
          <p:cNvCxnSpPr/>
          <p:nvPr/>
        </p:nvCxnSpPr>
        <p:spPr>
          <a:xfrm>
            <a:off x="5039640" y="1541520"/>
            <a:ext cx="360" cy="3902040"/>
          </a:xfrm>
          <a:prstGeom prst="straightConnector1">
            <a:avLst/>
          </a:prstGeom>
          <a:ln w="38100">
            <a:solidFill>
              <a:srgbClr val="86CAC4"/>
            </a:solidFill>
          </a:ln>
        </p:spPr>
      </p:cxnSp>
      <p:sp>
        <p:nvSpPr>
          <p:cNvPr id="20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9"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4</a:t>
            </a:r>
            <a:r>
              <a:rPr lang="zh-CN" sz="3600" b="1" strike="noStrike" spc="299">
                <a:solidFill>
                  <a:schemeClr val="dk1"/>
                </a:solidFill>
                <a:latin typeface="Arial"/>
                <a:ea typeface="微软雅黑"/>
              </a:rPr>
              <a:t>章 电子商务支付安全管理</a:t>
            </a:r>
            <a:endParaRPr lang="en-US" sz="3600" b="0" strike="noStrike" spc="-1">
              <a:solidFill>
                <a:schemeClr val="dk1"/>
              </a:solidFill>
              <a:latin typeface="Arial"/>
            </a:endParaRPr>
          </a:p>
        </p:txBody>
      </p:sp>
      <p:sp>
        <p:nvSpPr>
          <p:cNvPr id="2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06"/>
                                        </p:tgtEl>
                                        <p:attrNameLst>
                                          <p:attrName>style.visibility</p:attrName>
                                        </p:attrNameLst>
                                      </p:cBhvr>
                                      <p:to>
                                        <p:strVal val="visible"/>
                                      </p:to>
                                    </p:set>
                                    <p:anim calcmode="lin" valueType="num">
                                      <p:cBhvr additive="repl">
                                        <p:cTn id="7" dur="750" fill="hold"/>
                                        <p:tgtEl>
                                          <p:spTgt spid="206"/>
                                        </p:tgtEl>
                                        <p:attrNameLst>
                                          <p:attrName>ppt_w</p:attrName>
                                        </p:attrNameLst>
                                      </p:cBhvr>
                                      <p:tavLst>
                                        <p:tav tm="0">
                                          <p:val>
                                            <p:fltVal val="0"/>
                                          </p:val>
                                        </p:tav>
                                        <p:tav tm="100000">
                                          <p:val>
                                            <p:strVal val="#ppt_w"/>
                                          </p:val>
                                        </p:tav>
                                      </p:tavLst>
                                    </p:anim>
                                    <p:anim calcmode="lin" valueType="num">
                                      <p:cBhvr additive="repl">
                                        <p:cTn id="8" dur="750" fill="hold"/>
                                        <p:tgtEl>
                                          <p:spTgt spid="206"/>
                                        </p:tgtEl>
                                        <p:attrNameLst>
                                          <p:attrName>ppt_h</p:attrName>
                                        </p:attrNameLst>
                                      </p:cBhvr>
                                      <p:tavLst>
                                        <p:tav tm="0">
                                          <p:val>
                                            <p:fltVal val="0"/>
                                          </p:val>
                                        </p:tav>
                                        <p:tav tm="100000">
                                          <p:val>
                                            <p:strVal val="#ppt_h"/>
                                          </p:val>
                                        </p:tav>
                                      </p:tavLst>
                                    </p:anim>
                                    <p:animEffect transition="in" filter="fade">
                                      <p:cBhvr additive="repl">
                                        <p:cTn id="9" dur="750"/>
                                        <p:tgtEl>
                                          <p:spTgt spid="206"/>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207"/>
                                        </p:tgtEl>
                                        <p:attrNameLst>
                                          <p:attrName>style.visibility</p:attrName>
                                        </p:attrNameLst>
                                      </p:cBhvr>
                                      <p:to>
                                        <p:strVal val="visible"/>
                                      </p:to>
                                    </p:set>
                                    <p:animEffect transition="in" filter="wipe(down)">
                                      <p:cBhvr additive="repl">
                                        <p:cTn id="13" dur="750"/>
                                        <p:tgtEl>
                                          <p:spTgt spid="2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电子商务支付安全概述</a:t>
            </a:r>
            <a:endParaRPr lang="en-US" sz="3600" b="0" strike="noStrike" spc="-1">
              <a:solidFill>
                <a:schemeClr val="dk1"/>
              </a:solidFill>
              <a:latin typeface="Arial"/>
            </a:endParaRPr>
          </a:p>
        </p:txBody>
      </p:sp>
      <p:sp>
        <p:nvSpPr>
          <p:cNvPr id="213"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电子商务支付作为现代商业的重要组成部分，发展迅速，具有便捷、快速的特点。然而，随之而来的安全挑战也日益凸显，支付安全问题已经成为电子商务发展的关键问题。因此，支付安全的重要性不容忽视。</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11"/>
                                        </p:tgtEl>
                                        <p:attrNameLst>
                                          <p:attrName>style.visibility</p:attrName>
                                        </p:attrNameLst>
                                      </p:cBhvr>
                                      <p:to>
                                        <p:strVal val="visible"/>
                                      </p:to>
                                    </p:set>
                                    <p:anim calcmode="lin" valueType="num">
                                      <p:cBhvr additive="repl">
                                        <p:cTn id="7" dur="750" fill="hold"/>
                                        <p:tgtEl>
                                          <p:spTgt spid="211"/>
                                        </p:tgtEl>
                                        <p:attrNameLst>
                                          <p:attrName>ppt_w</p:attrName>
                                        </p:attrNameLst>
                                      </p:cBhvr>
                                      <p:tavLst>
                                        <p:tav tm="0">
                                          <p:val>
                                            <p:fltVal val="0"/>
                                          </p:val>
                                        </p:tav>
                                        <p:tav tm="100000">
                                          <p:val>
                                            <p:strVal val="#ppt_w"/>
                                          </p:val>
                                        </p:tav>
                                      </p:tavLst>
                                    </p:anim>
                                    <p:anim calcmode="lin" valueType="num">
                                      <p:cBhvr additive="repl">
                                        <p:cTn id="8" dur="750" fill="hold"/>
                                        <p:tgtEl>
                                          <p:spTgt spid="211"/>
                                        </p:tgtEl>
                                        <p:attrNameLst>
                                          <p:attrName>ppt_h</p:attrName>
                                        </p:attrNameLst>
                                      </p:cBhvr>
                                      <p:tavLst>
                                        <p:tav tm="0">
                                          <p:val>
                                            <p:fltVal val="0"/>
                                          </p:val>
                                        </p:tav>
                                        <p:tav tm="100000">
                                          <p:val>
                                            <p:strVal val="#ppt_h"/>
                                          </p:val>
                                        </p:tav>
                                      </p:tavLst>
                                    </p:anim>
                                    <p:animEffect transition="in" filter="fade">
                                      <p:cBhvr additive="repl">
                                        <p:cTn id="9" dur="750"/>
                                        <p:tgtEl>
                                          <p:spTgt spid="2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4"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支付安全方案比较</a:t>
            </a:r>
            <a:endParaRPr lang="en-US" sz="3600" b="0" strike="noStrike" spc="-1">
              <a:solidFill>
                <a:schemeClr val="dk1"/>
              </a:solidFill>
              <a:latin typeface="Arial"/>
            </a:endParaRPr>
          </a:p>
        </p:txBody>
      </p:sp>
      <p:sp>
        <p:nvSpPr>
          <p:cNvPr id="216"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安全性对比</a:t>
            </a:r>
            <a:endParaRPr lang="en-US" sz="1600" b="0" strike="noStrike" spc="-1">
              <a:solidFill>
                <a:srgbClr val="000000"/>
              </a:solidFill>
              <a:latin typeface="Arial"/>
            </a:endParaRPr>
          </a:p>
        </p:txBody>
      </p:sp>
      <p:sp>
        <p:nvSpPr>
          <p:cNvPr id="217"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传统支付 </a:t>
            </a:r>
            <a:r>
              <a:rPr lang="en-US" sz="2000" b="1" strike="noStrike" spc="-1">
                <a:solidFill>
                  <a:schemeClr val="dk1"/>
                </a:solidFill>
                <a:latin typeface="微软雅黑"/>
                <a:ea typeface="微软雅黑"/>
              </a:rPr>
              <a:t>vs </a:t>
            </a:r>
            <a:r>
              <a:rPr lang="zh-CN" sz="2000" b="1" strike="noStrike" spc="-1">
                <a:solidFill>
                  <a:schemeClr val="dk1"/>
                </a:solidFill>
                <a:latin typeface="微软雅黑"/>
                <a:ea typeface="微软雅黑"/>
              </a:rPr>
              <a:t>电子支付</a:t>
            </a:r>
            <a:endParaRPr lang="en-US" sz="2000" b="0" strike="noStrike" spc="-1">
              <a:solidFill>
                <a:srgbClr val="000000"/>
              </a:solidFill>
              <a:latin typeface="Arial"/>
            </a:endParaRPr>
          </a:p>
        </p:txBody>
      </p:sp>
      <p:sp>
        <p:nvSpPr>
          <p:cNvPr id="218"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技术分析</a:t>
            </a:r>
            <a:endParaRPr lang="en-US" sz="1600" b="0" strike="noStrike" spc="-1">
              <a:solidFill>
                <a:srgbClr val="000000"/>
              </a:solidFill>
              <a:latin typeface="Arial"/>
            </a:endParaRPr>
          </a:p>
        </p:txBody>
      </p:sp>
      <p:sp>
        <p:nvSpPr>
          <p:cNvPr id="219"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常见支付安全技术</a:t>
            </a:r>
            <a:endParaRPr lang="en-US" sz="2000" b="0" strike="noStrike" spc="-1">
              <a:solidFill>
                <a:srgbClr val="000000"/>
              </a:solidFill>
              <a:latin typeface="Arial"/>
            </a:endParaRPr>
          </a:p>
        </p:txBody>
      </p:sp>
      <p:sp>
        <p:nvSpPr>
          <p:cNvPr id="220"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方案探讨</a:t>
            </a:r>
            <a:endParaRPr lang="en-US" sz="1600" b="0" strike="noStrike" spc="-1">
              <a:solidFill>
                <a:srgbClr val="000000"/>
              </a:solidFill>
              <a:latin typeface="Arial"/>
            </a:endParaRPr>
          </a:p>
        </p:txBody>
      </p:sp>
      <p:sp>
        <p:nvSpPr>
          <p:cNvPr id="221"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支付安全方案优缺点</a:t>
            </a:r>
            <a:endParaRPr lang="en-US" sz="2000" b="0" strike="noStrike" spc="-1">
              <a:solidFill>
                <a:srgbClr val="000000"/>
              </a:solidFill>
              <a:latin typeface="Arial"/>
            </a:endParaRPr>
          </a:p>
        </p:txBody>
      </p:sp>
      <p:sp>
        <p:nvSpPr>
          <p:cNvPr id="222"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23"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14"/>
                                        </p:tgtEl>
                                        <p:attrNameLst>
                                          <p:attrName>style.visibility</p:attrName>
                                        </p:attrNameLst>
                                      </p:cBhvr>
                                      <p:to>
                                        <p:strVal val="visible"/>
                                      </p:to>
                                    </p:set>
                                    <p:anim calcmode="lin" valueType="num">
                                      <p:cBhvr additive="repl">
                                        <p:cTn id="7" dur="750" fill="hold"/>
                                        <p:tgtEl>
                                          <p:spTgt spid="214"/>
                                        </p:tgtEl>
                                        <p:attrNameLst>
                                          <p:attrName>ppt_w</p:attrName>
                                        </p:attrNameLst>
                                      </p:cBhvr>
                                      <p:tavLst>
                                        <p:tav tm="0">
                                          <p:val>
                                            <p:fltVal val="0"/>
                                          </p:val>
                                        </p:tav>
                                        <p:tav tm="100000">
                                          <p:val>
                                            <p:strVal val="#ppt_w"/>
                                          </p:val>
                                        </p:tav>
                                      </p:tavLst>
                                    </p:anim>
                                    <p:anim calcmode="lin" valueType="num">
                                      <p:cBhvr additive="repl">
                                        <p:cTn id="8" dur="750" fill="hold"/>
                                        <p:tgtEl>
                                          <p:spTgt spid="214"/>
                                        </p:tgtEl>
                                        <p:attrNameLst>
                                          <p:attrName>ppt_h</p:attrName>
                                        </p:attrNameLst>
                                      </p:cBhvr>
                                      <p:tavLst>
                                        <p:tav tm="0">
                                          <p:val>
                                            <p:fltVal val="0"/>
                                          </p:val>
                                        </p:tav>
                                        <p:tav tm="100000">
                                          <p:val>
                                            <p:strVal val="#ppt_h"/>
                                          </p:val>
                                        </p:tav>
                                      </p:tavLst>
                                    </p:anim>
                                    <p:animEffect transition="in" filter="fade">
                                      <p:cBhvr additive="repl">
                                        <p:cTn id="9" dur="750"/>
                                        <p:tgtEl>
                                          <p:spTgt spid="2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https://d.book118.com/098141015010006050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电子商务安全管理培训</vt:lpstr>
      <vt:lpstr>目录</vt:lpstr>
      <vt:lpstr>第1章 电子商务安全管理概述</vt:lpstr>
      <vt:lpstr> </vt:lpstr>
      <vt:lpstr>电子商务安全管理的基本原则</vt:lpstr>
      <vt:lpstr>电子商务安全管理的关键挑战</vt:lpstr>
      <vt:lpstr>电子商务安全管理的最佳实践</vt:lpstr>
      <vt:lpstr>第2章 电子商务安全风险评估</vt:lpstr>
      <vt:lpstr> </vt:lpstr>
      <vt:lpstr>风险识别与评估方法</vt:lpstr>
      <vt:lpstr>风险评估工具和技术</vt:lpstr>
      <vt:lpstr>风险评估实践案例分析</vt:lpstr>
      <vt:lpstr>总结</vt:lpstr>
      <vt:lpstr>第3章 电子商务安全策略设计</vt:lpstr>
      <vt:lpstr> </vt:lpstr>
      <vt:lpstr>安全策略制定流程</vt:lpstr>
      <vt:lpstr>安全策略实施与监控</vt:lpstr>
      <vt:lpstr>安全策略成功案例分享</vt:lpstr>
      <vt:lpstr>第4章 电子商务支付安全管理</vt:lpstr>
      <vt:lpstr>电子商务支付安全概述</vt:lpstr>
      <vt:lpstr>支付安全方案比较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2024-09-29T14:42:12.017</cp:lastPrinted>
  <dcterms:created xsi:type="dcterms:W3CDTF">2024-09-29T06:42:12Z</dcterms:created>
  <dcterms:modified xsi:type="dcterms:W3CDTF">2024-09-29T06:42:14Z</dcterms:modified>
</cp:coreProperties>
</file>