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0126-EEDA-4A2F-92FF-549EFDED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7E1EA-3A3A-4357-BC25-FDF05603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B4EB1-85AF-4A4D-BBA3-E00D19A0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AC6F-A619-4CFF-9209-64A094CC8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90B25-74DB-4123-B45D-8181E07AE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3311C-A420-4952-899D-6C6F63F0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3F6E4-4FE2-421B-8364-CE60AC67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302EC-FCDF-44E2-A7DA-2AEE738B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78894-F8ED-4D29-B2C7-F126DA7F2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E4D51-027D-454D-B334-0907BEE81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90DE3-AA1F-48F4-A95C-D73DEB98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4111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急救与意外伤害课件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常见意外伤害及处理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预防与应对意外伤害的建议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急救是指在突发状况下，对伤病者进行紧急、临时的初步处理，以挽救生命、减轻痛苦、防止伤势恶化的行为。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急救对于挽救生命、降低伤残率具有至关重要的作用。在事故现场，第一时间进行正确的急救处理，能够最大限度地保护伤病者的生命安全，为后续的医疗救治赢得宝贵时间。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30" b="24930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7076884" y="4968907"/>
            <a:ext cx="500254" cy="497205"/>
            <a:chOff x="7076884" y="4968907"/>
            <a:chExt cx="500254" cy="497205"/>
          </a:xfrm>
        </p:grpSpPr>
        <p:sp>
          <p:nvSpPr>
            <p:cNvPr id="6" name="AutoShape 6"/>
            <p:cNvSpPr/>
            <p:nvPr/>
          </p:nvSpPr>
          <p:spPr>
            <a:xfrm>
              <a:off x="7076884" y="5002435"/>
              <a:ext cx="292798" cy="57912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76884" y="5121402"/>
              <a:ext cx="292798" cy="54864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7076884" y="5240369"/>
              <a:ext cx="292798" cy="54864"/>
            </a:xfrm>
            <a:custGeom>
              <a:rect l="l" t="t" r="r" b="b"/>
              <a:pathLst>
                <a:path w="169" h="32">
                  <a:moveTo>
                    <a:pt x="16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41" y="25"/>
                    <a:pt x="155" y="20"/>
                    <a:pt x="169" y="18"/>
                  </a:cubicBezTo>
                  <a:lnTo>
                    <a:pt x="169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7076884" y="5356193"/>
              <a:ext cx="176879" cy="54864"/>
            </a:xfrm>
            <a:custGeom>
              <a:rect l="l" t="t" r="r" b="b"/>
              <a:pathLst>
                <a:path w="103" h="32">
                  <a:moveTo>
                    <a:pt x="103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102" y="32"/>
                    <a:pt x="102" y="32"/>
                    <a:pt x="102" y="32"/>
                  </a:cubicBezTo>
                  <a:cubicBezTo>
                    <a:pt x="101" y="28"/>
                    <a:pt x="100" y="23"/>
                    <a:pt x="100" y="18"/>
                  </a:cubicBezTo>
                  <a:cubicBezTo>
                    <a:pt x="100" y="12"/>
                    <a:pt x="101" y="6"/>
                    <a:pt x="103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290435" y="4968907"/>
              <a:ext cx="286703" cy="497205"/>
            </a:xfrm>
            <a:custGeom>
              <a:rect l="l" t="t" r="r" b="b"/>
              <a:pathLst>
                <a:path w="165" h="287">
                  <a:moveTo>
                    <a:pt x="81" y="19"/>
                  </a:moveTo>
                  <a:cubicBezTo>
                    <a:pt x="81" y="202"/>
                    <a:pt x="81" y="202"/>
                    <a:pt x="81" y="202"/>
                  </a:cubicBezTo>
                  <a:cubicBezTo>
                    <a:pt x="73" y="199"/>
                    <a:pt x="65" y="197"/>
                    <a:pt x="56" y="197"/>
                  </a:cubicBezTo>
                  <a:cubicBezTo>
                    <a:pt x="25" y="197"/>
                    <a:pt x="0" y="217"/>
                    <a:pt x="0" y="242"/>
                  </a:cubicBezTo>
                  <a:cubicBezTo>
                    <a:pt x="0" y="267"/>
                    <a:pt x="25" y="287"/>
                    <a:pt x="56" y="287"/>
                  </a:cubicBezTo>
                  <a:cubicBezTo>
                    <a:pt x="87" y="287"/>
                    <a:pt x="112" y="267"/>
                    <a:pt x="112" y="243"/>
                  </a:cubicBezTo>
                  <a:cubicBezTo>
                    <a:pt x="112" y="243"/>
                    <a:pt x="112" y="243"/>
                    <a:pt x="112" y="243"/>
                  </a:cubicBezTo>
                  <a:cubicBezTo>
                    <a:pt x="112" y="72"/>
                    <a:pt x="112" y="72"/>
                    <a:pt x="112" y="72"/>
                  </a:cubicBezTo>
                  <a:cubicBezTo>
                    <a:pt x="165" y="59"/>
                    <a:pt x="165" y="59"/>
                    <a:pt x="165" y="59"/>
                  </a:cubicBezTo>
                  <a:cubicBezTo>
                    <a:pt x="165" y="0"/>
                    <a:pt x="165" y="0"/>
                    <a:pt x="165" y="0"/>
                  </a:cubicBezTo>
                  <a:cubicBezTo>
                    <a:pt x="82" y="19"/>
                    <a:pt x="82" y="19"/>
                    <a:pt x="82" y="19"/>
                  </a:cubicBezTo>
                  <a:lnTo>
                    <a:pt x="81" y="19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TextBox 11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原则：急救应遵循“快速、准确、有效、安全”的原则，确保在最短时间内对伤病者进行正确的处理。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判断现场安全：确保自身安全，避免二次伤害。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701" b="1370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823" b="382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检查伤病者状况：迅速判断伤病者的意识、呼吸、脉搏等基本情况。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4. 进行初步处理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根据伤病者的具体情况，进行止血、包扎、固定、心肺复苏等初步处理。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5. 等待专业救援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在初步处理完成后，等待专业救援人员到达现场，协助救治伤病者。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拨打急救电话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在第一时间拨打当地的急救电话，报告事故现场情况和具体位置。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常用药品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如止血药、止痛药、抗过敏药等。在急救过程中，这些药品能够迅速缓解伤病者的痛苦，降低并发症风险。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常用器材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急救包、止血带、绷带、纱布、夹板、颈托等。这些器材用于止血、包扎、固定等急救处理。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家庭、办公室等场所应常备急救包和常用药品，并定期检查和更换过期药品。同时，建议参加急救培训课程，提高自救互救能力。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667" r="7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急救器材与药品的准备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常见意外伤害及处理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由锐利物体造成的皮肤裂伤。处理：止血、清洁伤口、包扎，深伤口或出血严重应立即就医。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割伤和刺伤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烧伤和烫伤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骨折和脱位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292" b="1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由火、热液体、化学物质等引起。处理：立即移除热源，冷却伤口，清洁包扎，严重病例就医。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由跌倒、撞击等造成。处理：固定受伤部位，避免移动，立即就医。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创伤意外伤害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https://d.book118.com/098141110052006023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2024-08-29T22:20:23.400</cp:lastPrinted>
  <dcterms:created xsi:type="dcterms:W3CDTF">2024-08-29T14:20:23Z</dcterms:created>
  <dcterms:modified xsi:type="dcterms:W3CDTF">2024-08-29T14:20:25Z</dcterms:modified>
</cp:coreProperties>
</file>