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8" r:id="rId33"/>
  </p:sldIdLst>
  <p:sldSz cx="9144000"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tags" Target="tags/tag1.xml"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67434A-0051-4AE7-B102-86F8FA7800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A8EA04-82FB-460B-B551-96EAB5E1FB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268A8D-835B-4D8A-BCA6-3D4C451D8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8DF398-521C-487C-8973-EBC8DA07D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2A135D-91D3-432A-96A5-2B23C25650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F58CAB-CDF5-4874-86C2-564D8EA4A0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F378A2-3DC2-472F-93AA-E5027FEE1F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EF4CB2-38DF-4F1C-8042-4687F86F6F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C04383-6A79-438D-A55B-49AFA9B07A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397A18-CA65-42A3-8424-9E90D663E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BDAFD8-7ED6-4054-92EB-6A566215D3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400" b="1" i="0">
                <a:solidFill>
                  <a:schemeClr val="tx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2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chemeClr val="tx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32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chemeClr val="tx1"/>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chemeClr val="tx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2044699" y="515620"/>
            <a:ext cx="5054600" cy="695960"/>
          </a:xfrm>
          <a:prstGeom prst="rect">
            <a:avLst/>
          </a:prstGeom>
        </p:spPr>
        <p:txBody>
          <a:bodyPr wrap="square" lIns="0" tIns="0" rIns="0" bIns="0">
            <a:spAutoFit/>
          </a:bodyPr>
          <a:lstStyle>
            <a:lvl1pPr>
              <a:defRPr sz="4400" b="1" i="0">
                <a:solidFill>
                  <a:schemeClr val="tx1"/>
                </a:solidFill>
                <a:latin typeface="Microsoft JhengHei"/>
                <a:cs typeface="Microsoft JhengHei"/>
              </a:defRPr>
            </a:lvl1pPr>
          </a:lstStyle>
          <a:p/>
        </p:txBody>
      </p:sp>
      <p:sp>
        <p:nvSpPr>
          <p:cNvPr id="3" name="Holder 3"/>
          <p:cNvSpPr>
            <a:spLocks noGrp="1"/>
          </p:cNvSpPr>
          <p:nvPr>
            <p:ph type="body" idx="1"/>
          </p:nvPr>
        </p:nvSpPr>
        <p:spPr>
          <a:xfrm>
            <a:off x="535940" y="1645920"/>
            <a:ext cx="7683500" cy="3342004"/>
          </a:xfrm>
          <a:prstGeom prst="rect">
            <a:avLst/>
          </a:prstGeom>
        </p:spPr>
        <p:txBody>
          <a:bodyPr wrap="square" lIns="0" tIns="0" rIns="0" bIns="0">
            <a:spAutoFit/>
          </a:bodyPr>
          <a:lstStyle>
            <a:lvl1pPr>
              <a:defRPr sz="3200" b="1" i="0">
                <a:solidFill>
                  <a:schemeClr val="tx1"/>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8.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9.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14211405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685800" y="2130425"/>
            <a:ext cx="7772400" cy="1470025"/>
          </a:xfrm>
          <a:custGeom>
            <a:rect l="l" t="t" r="r" b="b"/>
            <a:pathLst>
              <a:path w="7772400" h="1470025">
                <a:moveTo>
                  <a:pt x="7772400" y="1470025"/>
                </a:moveTo>
                <a:lnTo>
                  <a:pt x="0" y="1470025"/>
                </a:lnTo>
                <a:lnTo>
                  <a:pt x="0" y="0"/>
                </a:lnTo>
                <a:lnTo>
                  <a:pt x="7772400" y="0"/>
                </a:lnTo>
                <a:lnTo>
                  <a:pt x="7772400" y="1470025"/>
                </a:lnTo>
                <a:close/>
              </a:path>
            </a:pathLst>
          </a:custGeom>
          <a:solidFill>
            <a:srgbClr val="333399"/>
          </a:solidFill>
        </p:spPr>
        <p:txBody>
          <a:bodyPr wrap="square" lIns="0" tIns="0" rIns="0" bIns="0" rtlCol="0"/>
          <a:lstStyle/>
          <a:p/>
        </p:txBody>
      </p:sp>
      <p:sp>
        <p:nvSpPr>
          <p:cNvPr id="3" name="object 3"/>
          <p:cNvSpPr txBox="1">
            <a:spLocks noGrp="1"/>
          </p:cNvSpPr>
          <p:nvPr>
            <p:ph type="title"/>
          </p:nvPr>
        </p:nvSpPr>
        <p:spPr>
          <a:xfrm>
            <a:off x="818369" y="2199640"/>
            <a:ext cx="7507605" cy="1334135"/>
          </a:xfrm>
          <a:prstGeom prst="rect">
            <a:avLst/>
          </a:prstGeom>
        </p:spPr>
        <p:txBody>
          <a:bodyPr vert="horz" wrap="square" lIns="0" tIns="58419" rIns="0" bIns="0" rtlCol="0">
            <a:spAutoFit/>
          </a:bodyPr>
          <a:lstStyle/>
          <a:p>
            <a:pPr marL="2077085" marR="5080" indent="-2065020">
              <a:lnSpc>
                <a:spcPts val="5020"/>
              </a:lnSpc>
              <a:spcBef>
                <a:spcPts val="459"/>
              </a:spcBef>
              <a:tabLst>
                <a:tab pos="2465070"/>
              </a:tabLst>
            </a:pPr>
            <a:r>
              <a:rPr>
                <a:solidFill>
                  <a:srgbClr val="FFFFFF"/>
                </a:solidFill>
              </a:rPr>
              <a:t>第六</a:t>
            </a:r>
            <a:r>
              <a:rPr spc="-50">
                <a:solidFill>
                  <a:srgbClr val="FFFFFF"/>
                </a:solidFill>
              </a:rPr>
              <a:t>章</a:t>
            </a:r>
            <a:r>
              <a:rPr>
                <a:solidFill>
                  <a:srgbClr val="FFFFFF"/>
                </a:solidFill>
              </a:rPr>
              <a:t>		规模经济、不完全</a:t>
            </a:r>
            <a:r>
              <a:rPr spc="-50">
                <a:solidFill>
                  <a:srgbClr val="FFFFFF"/>
                </a:solidFill>
              </a:rPr>
              <a:t>竞</a:t>
            </a:r>
            <a:r>
              <a:rPr>
                <a:solidFill>
                  <a:srgbClr val="FFFFFF"/>
                </a:solidFill>
              </a:rPr>
              <a:t>争与国际贸</a:t>
            </a:r>
            <a:r>
              <a:rPr spc="-50">
                <a:solidFill>
                  <a:srgbClr val="FFFFFF"/>
                </a:solidFill>
              </a:rPr>
              <a:t>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3452812" y="240982"/>
            <a:ext cx="2260600" cy="695960"/>
          </a:xfrm>
          <a:prstGeom prst="rect">
            <a:avLst/>
          </a:prstGeom>
        </p:spPr>
        <p:txBody>
          <a:bodyPr vert="horz" wrap="square" lIns="0" tIns="12700" rIns="0" bIns="0" rtlCol="0">
            <a:spAutoFit/>
          </a:bodyPr>
          <a:lstStyle/>
          <a:p>
            <a:pPr marL="12700">
              <a:lnSpc>
                <a:spcPct val="100000"/>
              </a:lnSpc>
              <a:spcBef>
                <a:spcPts val="100"/>
              </a:spcBef>
            </a:pPr>
            <a:r>
              <a:rPr spc="-15"/>
              <a:t>本章简介</a:t>
            </a:r>
          </a:p>
        </p:txBody>
      </p:sp>
      <p:sp>
        <p:nvSpPr>
          <p:cNvPr id="3" name="object 3"/>
          <p:cNvSpPr txBox="1"/>
          <p:nvPr/>
        </p:nvSpPr>
        <p:spPr>
          <a:xfrm>
            <a:off x="601027" y="1313401"/>
            <a:ext cx="8576945" cy="5088255"/>
          </a:xfrm>
          <a:prstGeom prst="rect">
            <a:avLst/>
          </a:prstGeom>
        </p:spPr>
        <p:txBody>
          <a:bodyPr vert="horz" wrap="square" lIns="0" tIns="80645" rIns="0" bIns="0" rtlCol="0">
            <a:spAutoFit/>
          </a:bodyPr>
          <a:lstStyle/>
          <a:p>
            <a:pPr marL="12700" marR="326390" indent="588010" algn="just">
              <a:lnSpc>
                <a:spcPct val="81300"/>
              </a:lnSpc>
              <a:spcBef>
                <a:spcPts val="635"/>
              </a:spcBef>
            </a:pPr>
            <a:r>
              <a:rPr sz="2400" b="1" spc="-5">
                <a:latin typeface="Microsoft JhengHei"/>
                <a:cs typeface="Microsoft JhengHei"/>
              </a:rPr>
              <a:t>建立在相对价格差基础上的贸易理论，大都强调国家间技术、资源及偏好等方面的差异在国际贸易中的决定作用。这种</a:t>
            </a:r>
            <a:r>
              <a:rPr sz="2400" b="1">
                <a:latin typeface="Microsoft JhengHei"/>
                <a:cs typeface="Microsoft JhengHei"/>
              </a:rPr>
              <a:t>贸易型态属于</a:t>
            </a:r>
            <a:r>
              <a:rPr sz="2400" b="1">
                <a:solidFill>
                  <a:srgbClr val="FF0000"/>
                </a:solidFill>
                <a:latin typeface="Microsoft JhengHei"/>
                <a:cs typeface="Microsoft JhengHei"/>
              </a:rPr>
              <a:t>产业间贸易</a:t>
            </a:r>
            <a:r>
              <a:rPr sz="2400" b="1" spc="-5">
                <a:latin typeface="Microsoft JhengHei"/>
                <a:cs typeface="Microsoft JhengHei"/>
              </a:rPr>
              <a:t>。依据这些理论，国家间的差异性越大，它们之间的贸易基础就越雄厚。</a:t>
            </a:r>
            <a:endParaRPr sz="2400">
              <a:latin typeface="Microsoft JhengHei"/>
              <a:cs typeface="Microsoft JhengHei"/>
            </a:endParaRPr>
          </a:p>
          <a:p>
            <a:pPr marL="622300">
              <a:lnSpc>
                <a:spcPts val="1900"/>
              </a:lnSpc>
            </a:pPr>
            <a:r>
              <a:rPr sz="2400" b="1">
                <a:latin typeface="Microsoft JhengHei"/>
                <a:cs typeface="Microsoft JhengHei"/>
              </a:rPr>
              <a:t>但是，根据关贸总协定</a:t>
            </a:r>
            <a:r>
              <a:rPr sz="2400" b="1" spc="-10">
                <a:latin typeface="Microsoft JhengHei"/>
                <a:cs typeface="Microsoft JhengHei"/>
              </a:rPr>
              <a:t>（</a:t>
            </a:r>
            <a:r>
              <a:rPr sz="2400" b="1" spc="-10">
                <a:latin typeface="Arial"/>
                <a:cs typeface="Arial"/>
              </a:rPr>
              <a:t>GATT</a:t>
            </a:r>
            <a:r>
              <a:rPr sz="2400" b="1" spc="-10">
                <a:latin typeface="Microsoft JhengHei"/>
                <a:cs typeface="Microsoft JhengHei"/>
              </a:rPr>
              <a:t>）</a:t>
            </a:r>
            <a:r>
              <a:rPr sz="2400" b="1">
                <a:latin typeface="Microsoft JhengHei"/>
                <a:cs typeface="Microsoft JhengHei"/>
              </a:rPr>
              <a:t>及世界贸易组织</a:t>
            </a:r>
            <a:r>
              <a:rPr sz="2400" b="1" spc="-10">
                <a:latin typeface="Microsoft JhengHei"/>
                <a:cs typeface="Microsoft JhengHei"/>
              </a:rPr>
              <a:t>（</a:t>
            </a:r>
            <a:r>
              <a:rPr sz="2400" b="1" spc="-10">
                <a:latin typeface="Arial"/>
                <a:cs typeface="Arial"/>
              </a:rPr>
              <a:t>WTO</a:t>
            </a:r>
            <a:r>
              <a:rPr sz="2400" b="1" spc="-10">
                <a:latin typeface="Microsoft JhengHei"/>
                <a:cs typeface="Microsoft JhengHei"/>
              </a:rPr>
              <a:t>）</a:t>
            </a:r>
            <a:endParaRPr sz="2400">
              <a:latin typeface="Microsoft JhengHei"/>
              <a:cs typeface="Microsoft JhengHei"/>
            </a:endParaRPr>
          </a:p>
          <a:p>
            <a:pPr marL="12700" marR="326390">
              <a:lnSpc>
                <a:spcPct val="80700"/>
              </a:lnSpc>
              <a:spcBef>
                <a:spcPts val="270"/>
              </a:spcBef>
            </a:pPr>
            <a:r>
              <a:rPr sz="2400" b="1">
                <a:latin typeface="Microsoft JhengHei"/>
                <a:cs typeface="Microsoft JhengHei"/>
              </a:rPr>
              <a:t>的统计资料，自</a:t>
            </a:r>
            <a:r>
              <a:rPr sz="2400" b="1" spc="-10">
                <a:latin typeface="Arial"/>
                <a:cs typeface="Arial"/>
              </a:rPr>
              <a:t>20</a:t>
            </a:r>
            <a:r>
              <a:rPr sz="2400" b="1">
                <a:latin typeface="Microsoft JhengHei"/>
                <a:cs typeface="Microsoft JhengHei"/>
              </a:rPr>
              <a:t>世纪</a:t>
            </a:r>
            <a:r>
              <a:rPr sz="2400" b="1" spc="-10">
                <a:latin typeface="Arial"/>
                <a:cs typeface="Arial"/>
              </a:rPr>
              <a:t>60</a:t>
            </a:r>
            <a:r>
              <a:rPr sz="2400" b="1" spc="-5">
                <a:latin typeface="Microsoft JhengHei"/>
                <a:cs typeface="Microsoft JhengHei"/>
              </a:rPr>
              <a:t>年代以来，约二分之一甚至更多的世界贸易是发生在技术、资源和偏好均比较相似的发达国家之间的产业内贸易，而发展中国家与发达国家之间的贸易，以及发展中国家之间的贸易，在世界贸易中所占的比重则不足三分之一。这些事实说明以比较优势原理为核心的传统贸易理论，已不能解释战后以来国际贸易发展中的一些新现象，国际贸易理论面临着新的挑战。</a:t>
            </a:r>
            <a:endParaRPr sz="2400">
              <a:latin typeface="Microsoft JhengHei"/>
              <a:cs typeface="Microsoft JhengHei"/>
            </a:endParaRPr>
          </a:p>
          <a:p>
            <a:pPr marL="622300">
              <a:lnSpc>
                <a:spcPts val="1900"/>
              </a:lnSpc>
            </a:pPr>
            <a:r>
              <a:rPr sz="2400" b="1" spc="-5">
                <a:latin typeface="Microsoft JhengHei"/>
                <a:cs typeface="Microsoft JhengHei"/>
              </a:rPr>
              <a:t>为了解决这些问题，</a:t>
            </a:r>
            <a:r>
              <a:rPr sz="2400" b="1" spc="-10">
                <a:latin typeface="Arial"/>
                <a:cs typeface="Arial"/>
              </a:rPr>
              <a:t>20</a:t>
            </a:r>
            <a:r>
              <a:rPr sz="2400" b="1">
                <a:latin typeface="Microsoft JhengHei"/>
                <a:cs typeface="Microsoft JhengHei"/>
              </a:rPr>
              <a:t>世纪</a:t>
            </a:r>
            <a:r>
              <a:rPr sz="2400" b="1" spc="-10">
                <a:latin typeface="Arial"/>
                <a:cs typeface="Arial"/>
              </a:rPr>
              <a:t>70</a:t>
            </a:r>
            <a:r>
              <a:rPr sz="2400" b="1" spc="-5">
                <a:latin typeface="Microsoft JhengHei"/>
                <a:cs typeface="Microsoft JhengHei"/>
              </a:rPr>
              <a:t>年代末，以美国经济学家</a:t>
            </a:r>
            <a:endParaRPr sz="2400">
              <a:latin typeface="Microsoft JhengHei"/>
              <a:cs typeface="Microsoft JhengHei"/>
            </a:endParaRPr>
          </a:p>
          <a:p>
            <a:pPr marL="12700" marR="326390" algn="just">
              <a:lnSpc>
                <a:spcPct val="81300"/>
              </a:lnSpc>
              <a:spcBef>
                <a:spcPts val="250"/>
              </a:spcBef>
            </a:pPr>
            <a:r>
              <a:rPr sz="2400" b="1">
                <a:latin typeface="Microsoft JhengHei"/>
                <a:cs typeface="Microsoft JhengHei"/>
              </a:rPr>
              <a:t>保罗</a:t>
            </a:r>
            <a:r>
              <a:rPr sz="2400" b="1" spc="1785">
                <a:latin typeface="Microsoft JhengHei"/>
                <a:cs typeface="Microsoft JhengHei"/>
              </a:rPr>
              <a:t>·</a:t>
            </a:r>
            <a:r>
              <a:rPr sz="2400" b="1">
                <a:latin typeface="Microsoft JhengHei"/>
                <a:cs typeface="Microsoft JhengHei"/>
              </a:rPr>
              <a:t>克鲁克曼（</a:t>
            </a:r>
            <a:r>
              <a:rPr sz="2400" b="1">
                <a:latin typeface="Arial"/>
                <a:cs typeface="Arial"/>
              </a:rPr>
              <a:t>Paul </a:t>
            </a:r>
            <a:r>
              <a:rPr sz="2400" b="1" spc="-10">
                <a:latin typeface="Arial"/>
                <a:cs typeface="Arial"/>
              </a:rPr>
              <a:t>Krugman</a:t>
            </a:r>
            <a:r>
              <a:rPr sz="2400" b="1" spc="-10">
                <a:latin typeface="Microsoft JhengHei"/>
                <a:cs typeface="Microsoft JhengHei"/>
              </a:rPr>
              <a:t>）</a:t>
            </a:r>
            <a:r>
              <a:rPr sz="2400" b="1" spc="-5">
                <a:latin typeface="Microsoft JhengHei"/>
                <a:cs typeface="Microsoft JhengHei"/>
              </a:rPr>
              <a:t>为代表的一批经济学家，</a:t>
            </a:r>
            <a:r>
              <a:rPr sz="2400" b="1">
                <a:latin typeface="Microsoft JhengHei"/>
                <a:cs typeface="Microsoft JhengHei"/>
              </a:rPr>
              <a:t>提出了所谓的</a:t>
            </a:r>
            <a:r>
              <a:rPr sz="2400" b="1">
                <a:latin typeface="Arial"/>
                <a:cs typeface="Arial"/>
              </a:rPr>
              <a:t>“</a:t>
            </a:r>
            <a:r>
              <a:rPr sz="2400" b="1">
                <a:solidFill>
                  <a:srgbClr val="FF0000"/>
                </a:solidFill>
                <a:latin typeface="Microsoft JhengHei"/>
                <a:cs typeface="Microsoft JhengHei"/>
              </a:rPr>
              <a:t>新贸易理论</a:t>
            </a:r>
            <a:r>
              <a:rPr sz="2400" b="1">
                <a:latin typeface="Arial"/>
                <a:cs typeface="Arial"/>
              </a:rPr>
              <a:t>”</a:t>
            </a:r>
            <a:r>
              <a:rPr sz="2400" b="1">
                <a:latin typeface="Microsoft JhengHei"/>
                <a:cs typeface="Microsoft JhengHei"/>
              </a:rPr>
              <a:t>（</a:t>
            </a:r>
            <a:r>
              <a:rPr sz="2400" b="1">
                <a:latin typeface="Arial"/>
                <a:cs typeface="Arial"/>
              </a:rPr>
              <a:t>New Trade </a:t>
            </a:r>
            <a:r>
              <a:rPr sz="2400" b="1" spc="-10">
                <a:latin typeface="Arial"/>
                <a:cs typeface="Arial"/>
              </a:rPr>
              <a:t>Theory</a:t>
            </a:r>
            <a:r>
              <a:rPr sz="2400" b="1" spc="-10">
                <a:latin typeface="Microsoft JhengHei"/>
                <a:cs typeface="Microsoft JhengHei"/>
              </a:rPr>
              <a:t>），</a:t>
            </a:r>
            <a:r>
              <a:rPr sz="2400" b="1" spc="-20">
                <a:latin typeface="Microsoft JhengHei"/>
                <a:cs typeface="Microsoft JhengHei"/>
              </a:rPr>
              <a:t>该理论</a:t>
            </a:r>
            <a:r>
              <a:rPr sz="2400" b="1" spc="-5">
                <a:latin typeface="Microsoft JhengHei"/>
                <a:cs typeface="Microsoft JhengHei"/>
              </a:rPr>
              <a:t>从规模经济的角度说明国际贸易的起因和利益来源，对国际贸易基础作出了一种新的解释。</a:t>
            </a:r>
            <a:endParaRPr sz="2400">
              <a:latin typeface="Microsoft JhengHei"/>
              <a:cs typeface="Microsoft Jheng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672465" y="1171257"/>
            <a:ext cx="8153400" cy="3926840"/>
          </a:xfrm>
          <a:prstGeom prst="rect">
            <a:avLst/>
          </a:prstGeom>
        </p:spPr>
        <p:txBody>
          <a:bodyPr vert="horz" wrap="square" lIns="0" tIns="12700" rIns="0" bIns="0" rtlCol="0">
            <a:spAutoFit/>
          </a:bodyPr>
          <a:lstStyle/>
          <a:p>
            <a:pPr marL="12700" marR="5080" indent="876300">
              <a:lnSpc>
                <a:spcPct val="100000"/>
              </a:lnSpc>
              <a:spcBef>
                <a:spcPts val="100"/>
              </a:spcBef>
            </a:pPr>
            <a:r>
              <a:rPr sz="3200" b="1" u="heavy">
                <a:uFill>
                  <a:solidFill>
                    <a:srgbClr val="000000"/>
                  </a:solidFill>
                </a:uFill>
                <a:latin typeface="Microsoft JhengHei"/>
                <a:cs typeface="Microsoft JhengHei"/>
              </a:rPr>
              <a:t>在国际贸易中规模经济的意义在于</a:t>
            </a:r>
            <a:r>
              <a:rPr sz="3200" b="1" spc="-25">
                <a:latin typeface="Microsoft JhengHei"/>
                <a:cs typeface="Microsoft JhengHei"/>
              </a:rPr>
              <a:t>，无</a:t>
            </a:r>
            <a:r>
              <a:rPr sz="3200" b="1" spc="-5">
                <a:latin typeface="Microsoft JhengHei"/>
                <a:cs typeface="Microsoft JhengHei"/>
              </a:rPr>
              <a:t>论国家间是否存在相对价格差别，规模经济的存在都会引导各国厂商专门生产部分产品，而不再独自生产所有产品，这样便可获得来自于规模经济的好处，而消费者所需的产品，则部分来自于国内，部分来自于国外，因此，规模经济可以说是有别于比较优势的另一种独立的</a:t>
            </a:r>
            <a:r>
              <a:rPr sz="3200" b="1" spc="-10">
                <a:latin typeface="Microsoft JhengHei"/>
                <a:cs typeface="Microsoft JhengHei"/>
              </a:rPr>
              <a:t>国际贸易起因。</a:t>
            </a:r>
            <a:endParaRPr sz="3200">
              <a:latin typeface="Microsoft JhengHei"/>
              <a:cs typeface="Microsoft JhengHei"/>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307340" y="1190307"/>
            <a:ext cx="8255000" cy="3042920"/>
          </a:xfrm>
          <a:prstGeom prst="rect">
            <a:avLst/>
          </a:prstGeom>
        </p:spPr>
        <p:txBody>
          <a:bodyPr vert="horz" wrap="square" lIns="0" tIns="12700" rIns="0" bIns="0" rtlCol="0">
            <a:spAutoFit/>
          </a:bodyPr>
          <a:lstStyle/>
          <a:p>
            <a:pPr marL="12700" marR="107314" indent="812800">
              <a:lnSpc>
                <a:spcPct val="100000"/>
              </a:lnSpc>
              <a:spcBef>
                <a:spcPts val="100"/>
              </a:spcBef>
            </a:pPr>
            <a:r>
              <a:rPr sz="3600" b="1" spc="-5">
                <a:latin typeface="Microsoft JhengHei"/>
                <a:cs typeface="Microsoft JhengHei"/>
              </a:rPr>
              <a:t>在贸易理论模型中引入规模经济，会</a:t>
            </a:r>
            <a:r>
              <a:rPr sz="3600" b="1" spc="-10">
                <a:latin typeface="Microsoft JhengHei"/>
                <a:cs typeface="Microsoft JhengHei"/>
              </a:rPr>
              <a:t>带来两个难题：</a:t>
            </a:r>
            <a:endParaRPr sz="3600">
              <a:latin typeface="Microsoft JhengHei"/>
              <a:cs typeface="Microsoft JhengHei"/>
            </a:endParaRPr>
          </a:p>
          <a:p>
            <a:pPr marL="12700" marR="5080" indent="914400" algn="just">
              <a:lnSpc>
                <a:spcPct val="100000"/>
              </a:lnSpc>
              <a:spcBef>
                <a:spcPts val="2160"/>
              </a:spcBef>
            </a:pPr>
            <a:r>
              <a:rPr sz="3600" b="1">
                <a:latin typeface="Microsoft JhengHei"/>
                <a:cs typeface="Microsoft JhengHei"/>
              </a:rPr>
              <a:t>第一：</a:t>
            </a:r>
            <a:r>
              <a:rPr sz="3600" b="1" u="heavy" spc="-5">
                <a:uFill>
                  <a:solidFill>
                    <a:srgbClr val="000000"/>
                  </a:solidFill>
                </a:uFill>
                <a:latin typeface="Microsoft JhengHei"/>
                <a:cs typeface="Microsoft JhengHei"/>
              </a:rPr>
              <a:t>规模经济可能会导致递减的机</a:t>
            </a:r>
            <a:r>
              <a:rPr sz="3600" b="1" u="heavy" spc="900">
                <a:uFill>
                  <a:solidFill>
                    <a:srgbClr val="000000"/>
                  </a:solidFill>
                </a:uFill>
                <a:latin typeface="Microsoft JhengHei"/>
                <a:cs typeface="Microsoft JhengHei"/>
              </a:rPr>
              <a:t> </a:t>
            </a:r>
            <a:r>
              <a:rPr sz="3600" b="1" u="heavy">
                <a:uFill>
                  <a:solidFill>
                    <a:srgbClr val="000000"/>
                  </a:solidFill>
                </a:uFill>
                <a:latin typeface="Microsoft JhengHei"/>
                <a:cs typeface="Microsoft JhengHei"/>
              </a:rPr>
              <a:t>会成本</a:t>
            </a:r>
            <a:r>
              <a:rPr sz="3600" b="1" spc="-5">
                <a:latin typeface="Microsoft JhengHei"/>
                <a:cs typeface="Microsoft JhengHei"/>
              </a:rPr>
              <a:t>，即生产可能性边界的形状可能不像前几章所假设的那样。</a:t>
            </a:r>
            <a:endParaRPr sz="3600">
              <a:latin typeface="Microsoft JhengHei"/>
              <a:cs typeface="Microsoft JhengHei"/>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329565" y="594995"/>
            <a:ext cx="8559800" cy="4902200"/>
          </a:xfrm>
          <a:prstGeom prst="rect">
            <a:avLst/>
          </a:prstGeom>
        </p:spPr>
        <p:txBody>
          <a:bodyPr vert="horz" wrap="square" lIns="0" tIns="12700" rIns="0" bIns="0" rtlCol="0">
            <a:spAutoFit/>
          </a:bodyPr>
          <a:lstStyle/>
          <a:p>
            <a:pPr marL="12700" marR="5080" indent="812800" algn="just">
              <a:lnSpc>
                <a:spcPct val="100000"/>
              </a:lnSpc>
              <a:spcBef>
                <a:spcPts val="100"/>
              </a:spcBef>
            </a:pPr>
            <a:r>
              <a:rPr sz="3200" b="1">
                <a:latin typeface="Microsoft JhengHei"/>
                <a:cs typeface="Microsoft JhengHei"/>
              </a:rPr>
              <a:t>第二：</a:t>
            </a:r>
            <a:r>
              <a:rPr sz="3200" b="1" u="heavy" spc="-5">
                <a:uFill>
                  <a:solidFill>
                    <a:srgbClr val="000000"/>
                  </a:solidFill>
                </a:uFill>
                <a:latin typeface="Microsoft JhengHei"/>
                <a:cs typeface="Microsoft JhengHei"/>
              </a:rPr>
              <a:t>规模经济与前面假定的完全竞争市场</a:t>
            </a:r>
            <a:r>
              <a:rPr sz="3200" b="1" u="heavy">
                <a:uFill>
                  <a:solidFill>
                    <a:srgbClr val="000000"/>
                  </a:solidFill>
                </a:uFill>
                <a:latin typeface="Microsoft JhengHei"/>
                <a:cs typeface="Microsoft JhengHei"/>
              </a:rPr>
              <a:t>结构是相冲突的</a:t>
            </a:r>
            <a:r>
              <a:rPr sz="3200" b="1" spc="-5">
                <a:latin typeface="Microsoft JhengHei"/>
                <a:cs typeface="Microsoft JhengHei"/>
              </a:rPr>
              <a:t>，引入这一假设，意味着不得不放弃完全竞争这一基本假设，从而导致理论分析复杂化，因为迄今为止，关于不完全竞争分析还没有形成象完全竞争理论那样完善的一套理论体</a:t>
            </a:r>
            <a:r>
              <a:rPr sz="3200" b="1" spc="-25">
                <a:latin typeface="Microsoft JhengHei"/>
                <a:cs typeface="Microsoft JhengHei"/>
              </a:rPr>
              <a:t>系。</a:t>
            </a:r>
            <a:endParaRPr sz="3200">
              <a:latin typeface="Microsoft JhengHei"/>
              <a:cs typeface="Microsoft JhengHei"/>
            </a:endParaRPr>
          </a:p>
          <a:p>
            <a:pPr marL="12700" marR="5080" indent="812800" algn="just">
              <a:lnSpc>
                <a:spcPct val="100000"/>
              </a:lnSpc>
            </a:pPr>
            <a:r>
              <a:rPr sz="3200" b="1" spc="-5">
                <a:latin typeface="Microsoft JhengHei"/>
                <a:cs typeface="Microsoft JhengHei"/>
              </a:rPr>
              <a:t>但是，当规模经济对厂商来说是一种外部效应，而不是内在的时候，市场结构则仍然是完全竞争的，即市场中厂商数目众多，规模很小，厂</a:t>
            </a:r>
            <a:r>
              <a:rPr sz="3200" b="1" spc="-10">
                <a:latin typeface="Microsoft JhengHei"/>
                <a:cs typeface="Microsoft JhengHei"/>
              </a:rPr>
              <a:t>商仍是价格接受者。</a:t>
            </a:r>
            <a:endParaRPr sz="3200">
              <a:latin typeface="Microsoft JhengHei"/>
              <a:cs typeface="Microsoft JhengHei"/>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827355" y="620516"/>
            <a:ext cx="8066714" cy="5067551"/>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3162300" y="515620"/>
            <a:ext cx="2819400" cy="695960"/>
          </a:xfrm>
          <a:prstGeom prst="rect">
            <a:avLst/>
          </a:prstGeom>
        </p:spPr>
        <p:txBody>
          <a:bodyPr vert="horz" wrap="square" lIns="0" tIns="12700" rIns="0" bIns="0" rtlCol="0">
            <a:spAutoFit/>
          </a:bodyPr>
          <a:lstStyle/>
          <a:p>
            <a:pPr marL="12700">
              <a:lnSpc>
                <a:spcPct val="100000"/>
              </a:lnSpc>
              <a:spcBef>
                <a:spcPts val="100"/>
              </a:spcBef>
            </a:pPr>
            <a:r>
              <a:rPr spc="-10"/>
              <a:t>本章结构图</a:t>
            </a:r>
          </a:p>
        </p:txBody>
      </p:sp>
      <p:pic>
        <p:nvPicPr>
          <p:cNvPr id="3" name="object 3"/>
          <p:cNvPicPr/>
          <p:nvPr/>
        </p:nvPicPr>
        <p:blipFill>
          <a:blip r:embed="rId2"/>
          <a:stretch>
            <a:fillRect/>
          </a:stretch>
        </p:blipFill>
        <p:spPr>
          <a:xfrm>
            <a:off x="595177" y="1745672"/>
            <a:ext cx="8226559" cy="466751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571500">
              <a:lnSpc>
                <a:spcPct val="100000"/>
              </a:lnSpc>
              <a:spcBef>
                <a:spcPts val="100"/>
              </a:spcBef>
            </a:pPr>
            <a:r>
              <a:rPr/>
              <a:t>关键性问题</a:t>
            </a:r>
            <a:r>
              <a:rPr spc="-25">
                <a:solidFill>
                  <a:srgbClr val="FF0000"/>
                </a:solidFill>
              </a:rPr>
              <a:t>！！</a:t>
            </a:r>
          </a:p>
        </p:txBody>
      </p:sp>
      <p:sp>
        <p:nvSpPr>
          <p:cNvPr id="3" name="object 3"/>
          <p:cNvSpPr txBox="1"/>
          <p:nvPr/>
        </p:nvSpPr>
        <p:spPr>
          <a:xfrm>
            <a:off x="535940" y="1621994"/>
            <a:ext cx="7792720" cy="2171700"/>
          </a:xfrm>
          <a:prstGeom prst="rect">
            <a:avLst/>
          </a:prstGeom>
        </p:spPr>
        <p:txBody>
          <a:bodyPr vert="horz" wrap="square" lIns="0" tIns="9525" rIns="0" bIns="0" rtlCol="0">
            <a:spAutoFit/>
          </a:bodyPr>
          <a:lstStyle/>
          <a:p>
            <a:pPr marL="355600" marR="5080" indent="-342900">
              <a:lnSpc>
                <a:spcPts val="4029"/>
              </a:lnSpc>
              <a:spcBef>
                <a:spcPts val="75"/>
              </a:spcBef>
              <a:buFont typeface="Arial"/>
              <a:buAutoNum type="arabicPeriod"/>
              <a:tabLst>
                <a:tab pos="464820"/>
              </a:tabLst>
            </a:pPr>
            <a:r>
              <a:rPr sz="3200" b="1" spc="-5">
                <a:latin typeface="Microsoft JhengHei"/>
                <a:cs typeface="Microsoft JhengHei"/>
              </a:rPr>
              <a:t>掌握规模经济，特别是外部规模经济对国</a:t>
            </a:r>
            <a:r>
              <a:rPr sz="3200" b="1" spc="-10">
                <a:latin typeface="Microsoft JhengHei"/>
                <a:cs typeface="Microsoft JhengHei"/>
              </a:rPr>
              <a:t>际贸易的影响。</a:t>
            </a:r>
            <a:endParaRPr sz="3200">
              <a:latin typeface="Microsoft JhengHei"/>
              <a:cs typeface="Microsoft JhengHei"/>
            </a:endParaRPr>
          </a:p>
          <a:p>
            <a:pPr>
              <a:lnSpc>
                <a:spcPct val="100000"/>
              </a:lnSpc>
              <a:spcBef>
                <a:spcPts val="55"/>
              </a:spcBef>
              <a:buFont typeface="Arial"/>
              <a:buAutoNum type="arabicPeriod"/>
            </a:pPr>
            <a:endParaRPr sz="2700">
              <a:latin typeface="Microsoft JhengHei"/>
              <a:cs typeface="Microsoft JhengHei"/>
            </a:endParaRPr>
          </a:p>
          <a:p>
            <a:pPr marL="464184" indent="-452120">
              <a:lnSpc>
                <a:spcPct val="100000"/>
              </a:lnSpc>
              <a:buFont typeface="Arial"/>
              <a:buAutoNum type="arabicPeriod"/>
              <a:tabLst>
                <a:tab pos="464820"/>
              </a:tabLst>
            </a:pPr>
            <a:r>
              <a:rPr sz="3200" b="1" spc="-5">
                <a:latin typeface="Microsoft JhengHei"/>
                <a:cs typeface="Microsoft JhengHei"/>
              </a:rPr>
              <a:t>掌握垄断竞争条件下的产业内贸易。</a:t>
            </a:r>
            <a:endParaRPr sz="3200">
              <a:latin typeface="Microsoft JhengHei"/>
              <a:cs typeface="Microsoft JhengHei"/>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827355" y="620516"/>
            <a:ext cx="7446197" cy="517097"/>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一、规模经济的含义</a:t>
            </a:r>
          </a:p>
        </p:txBody>
      </p:sp>
      <p:sp>
        <p:nvSpPr>
          <p:cNvPr id="3" name="object 3"/>
          <p:cNvSpPr txBox="1"/>
          <p:nvPr/>
        </p:nvSpPr>
        <p:spPr>
          <a:xfrm>
            <a:off x="535940" y="1611768"/>
            <a:ext cx="8191500" cy="3780790"/>
          </a:xfrm>
          <a:prstGeom prst="rect">
            <a:avLst/>
          </a:prstGeom>
        </p:spPr>
        <p:txBody>
          <a:bodyPr vert="horz" wrap="square" lIns="0" tIns="60960" rIns="0" bIns="0" rtlCol="0">
            <a:spAutoFit/>
          </a:bodyPr>
          <a:lstStyle/>
          <a:p>
            <a:pPr marL="354965" marR="360680" indent="-342265">
              <a:lnSpc>
                <a:spcPts val="3020"/>
              </a:lnSpc>
              <a:spcBef>
                <a:spcPts val="480"/>
              </a:spcBef>
              <a:buSzPct val="101785"/>
              <a:buFont typeface="Arial"/>
              <a:buChar char="•"/>
              <a:tabLst>
                <a:tab pos="354965"/>
                <a:tab pos="355600"/>
              </a:tabLst>
            </a:pPr>
            <a:r>
              <a:rPr sz="2800" b="1">
                <a:solidFill>
                  <a:srgbClr val="FF0000"/>
                </a:solidFill>
                <a:latin typeface="Microsoft JhengHei"/>
                <a:cs typeface="Microsoft JhengHei"/>
              </a:rPr>
              <a:t>规模经济</a:t>
            </a:r>
            <a:r>
              <a:rPr sz="2800" b="1" spc="-5">
                <a:latin typeface="Microsoft JhengHei"/>
                <a:cs typeface="Microsoft JhengHei"/>
              </a:rPr>
              <a:t>：是指在产出的某一范围内，平均成本随着产出的增加而递减。</a:t>
            </a:r>
            <a:endParaRPr sz="2800">
              <a:latin typeface="Microsoft JhengHei"/>
              <a:cs typeface="Microsoft JhengHei"/>
            </a:endParaRPr>
          </a:p>
          <a:p>
            <a:pPr marL="354965" marR="360680" indent="-342265">
              <a:lnSpc>
                <a:spcPts val="3020"/>
              </a:lnSpc>
              <a:spcBef>
                <a:spcPts val="680"/>
              </a:spcBef>
              <a:buSzPct val="101785"/>
              <a:buFont typeface="Arial"/>
              <a:buChar char="•"/>
              <a:tabLst>
                <a:tab pos="354965"/>
                <a:tab pos="355600"/>
              </a:tabLst>
            </a:pPr>
            <a:r>
              <a:rPr sz="2800" b="1" spc="-5">
                <a:latin typeface="Microsoft JhengHei"/>
                <a:cs typeface="Microsoft JhengHei"/>
              </a:rPr>
              <a:t>规模经济通常有两种表现形式：外部规模经济与</a:t>
            </a:r>
            <a:r>
              <a:rPr sz="2800" b="1" spc="-10">
                <a:latin typeface="Microsoft JhengHei"/>
                <a:cs typeface="Microsoft JhengHei"/>
              </a:rPr>
              <a:t>内部规模经济。</a:t>
            </a:r>
            <a:endParaRPr sz="2800">
              <a:latin typeface="Microsoft JhengHei"/>
              <a:cs typeface="Microsoft JhengHei"/>
            </a:endParaRPr>
          </a:p>
          <a:p>
            <a:pPr marL="354965" marR="5080" indent="-342265">
              <a:lnSpc>
                <a:spcPts val="3020"/>
              </a:lnSpc>
              <a:spcBef>
                <a:spcPts val="685"/>
              </a:spcBef>
              <a:buSzPct val="101785"/>
              <a:buFont typeface="Arial"/>
              <a:buChar char="•"/>
              <a:tabLst>
                <a:tab pos="354965"/>
                <a:tab pos="355600"/>
              </a:tabLst>
            </a:pPr>
            <a:r>
              <a:rPr sz="2800" b="1">
                <a:solidFill>
                  <a:srgbClr val="FF0000"/>
                </a:solidFill>
                <a:latin typeface="Microsoft JhengHei"/>
                <a:cs typeface="Microsoft JhengHei"/>
              </a:rPr>
              <a:t>外部规模经济</a:t>
            </a:r>
            <a:r>
              <a:rPr sz="2800" b="1" spc="-5">
                <a:latin typeface="Microsoft JhengHei"/>
                <a:cs typeface="Microsoft JhengHei"/>
              </a:rPr>
              <a:t>：是指平均成本取决于行业规模而</a:t>
            </a:r>
            <a:r>
              <a:rPr sz="2800" b="1" spc="-50">
                <a:latin typeface="Microsoft JhengHei"/>
                <a:cs typeface="Microsoft JhengHei"/>
              </a:rPr>
              <a:t> </a:t>
            </a:r>
            <a:r>
              <a:rPr sz="2800" b="1" spc="-5">
                <a:latin typeface="Microsoft JhengHei"/>
                <a:cs typeface="Microsoft JhengHei"/>
              </a:rPr>
              <a:t>非单个厂商的规模。即行业规模越大，成本越低。</a:t>
            </a:r>
            <a:endParaRPr sz="2800">
              <a:latin typeface="Microsoft JhengHei"/>
              <a:cs typeface="Microsoft JhengHei"/>
            </a:endParaRPr>
          </a:p>
          <a:p>
            <a:pPr marL="355600" marR="360680" indent="-342900" algn="just">
              <a:lnSpc>
                <a:spcPts val="3020"/>
              </a:lnSpc>
              <a:spcBef>
                <a:spcPts val="675"/>
              </a:spcBef>
              <a:buSzPct val="101785"/>
              <a:buFont typeface="Arial"/>
              <a:buChar char="•"/>
              <a:tabLst>
                <a:tab pos="355600"/>
              </a:tabLst>
            </a:pPr>
            <a:r>
              <a:rPr sz="2800" b="1">
                <a:solidFill>
                  <a:srgbClr val="FF0000"/>
                </a:solidFill>
                <a:latin typeface="Microsoft JhengHei"/>
                <a:cs typeface="Microsoft JhengHei"/>
              </a:rPr>
              <a:t>内部规模经济</a:t>
            </a:r>
            <a:r>
              <a:rPr sz="2800" b="1" spc="-5">
                <a:latin typeface="Microsoft JhengHei"/>
                <a:cs typeface="Microsoft JhengHei"/>
              </a:rPr>
              <a:t>：是指平均成本取决于单个厂商的规模而不是其所在行业的规模。即成本随厂商规</a:t>
            </a:r>
            <a:r>
              <a:rPr sz="2800" b="1" spc="-10">
                <a:latin typeface="Microsoft JhengHei"/>
                <a:cs typeface="Microsoft JhengHei"/>
              </a:rPr>
              <a:t>模的扩大而降低。</a:t>
            </a:r>
            <a:endParaRPr sz="2800">
              <a:latin typeface="Microsoft JhengHei"/>
              <a:cs typeface="Microsoft JhengHei"/>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535940" y="882332"/>
            <a:ext cx="7683500" cy="4610100"/>
          </a:xfrm>
          <a:prstGeom prst="rect">
            <a:avLst/>
          </a:prstGeom>
        </p:spPr>
        <p:txBody>
          <a:bodyPr vert="horz" wrap="square" lIns="0" tIns="12700" rIns="0" bIns="0" rtlCol="0">
            <a:spAutoFit/>
          </a:bodyPr>
          <a:lstStyle/>
          <a:p>
            <a:pPr marL="355600" marR="5080" indent="-342900" algn="just">
              <a:lnSpc>
                <a:spcPct val="100000"/>
              </a:lnSpc>
              <a:spcBef>
                <a:spcPts val="100"/>
              </a:spcBef>
              <a:buSzPct val="101562"/>
              <a:buFont typeface="Arial"/>
              <a:buChar char="•"/>
              <a:tabLst>
                <a:tab pos="355600"/>
              </a:tabLst>
            </a:pPr>
            <a:r>
              <a:rPr sz="3200" b="1" spc="-5">
                <a:latin typeface="Microsoft JhengHei"/>
                <a:cs typeface="Microsoft JhengHei"/>
              </a:rPr>
              <a:t>外部的和内部的规模经济对市场结构具有</a:t>
            </a:r>
            <a:r>
              <a:rPr sz="3200" b="1" spc="-10">
                <a:latin typeface="Microsoft JhengHei"/>
                <a:cs typeface="Microsoft JhengHei"/>
              </a:rPr>
              <a:t>不同的影响。</a:t>
            </a:r>
            <a:endParaRPr sz="3200">
              <a:latin typeface="Microsoft JhengHei"/>
              <a:cs typeface="Microsoft JhengHei"/>
            </a:endParaRPr>
          </a:p>
          <a:p>
            <a:pPr marL="355600" marR="5080" indent="-342900" algn="just">
              <a:lnSpc>
                <a:spcPct val="100000"/>
              </a:lnSpc>
              <a:spcBef>
                <a:spcPts val="765"/>
              </a:spcBef>
              <a:buSzPct val="101562"/>
              <a:buFont typeface="Arial"/>
              <a:buChar char="•"/>
              <a:tabLst>
                <a:tab pos="355600"/>
              </a:tabLst>
            </a:pPr>
            <a:r>
              <a:rPr sz="3200" b="1">
                <a:latin typeface="Microsoft JhengHei"/>
                <a:cs typeface="Microsoft JhengHei"/>
              </a:rPr>
              <a:t>一个只存在</a:t>
            </a:r>
            <a:r>
              <a:rPr sz="3200" b="1">
                <a:solidFill>
                  <a:srgbClr val="FF0000"/>
                </a:solidFill>
                <a:latin typeface="Microsoft JhengHei"/>
                <a:cs typeface="Microsoft JhengHei"/>
              </a:rPr>
              <a:t>外部规模经济</a:t>
            </a:r>
            <a:r>
              <a:rPr sz="3200" b="1" spc="-10">
                <a:latin typeface="Microsoft JhengHei"/>
                <a:cs typeface="Microsoft JhengHei"/>
              </a:rPr>
              <a:t>的行业一般由许</a:t>
            </a:r>
            <a:r>
              <a:rPr sz="3200" b="1">
                <a:latin typeface="Microsoft JhengHei"/>
                <a:cs typeface="Microsoft JhengHei"/>
              </a:rPr>
              <a:t>多相对较小的厂商构成，且处于</a:t>
            </a:r>
            <a:r>
              <a:rPr sz="3200" b="1" spc="-15">
                <a:solidFill>
                  <a:srgbClr val="FF0000"/>
                </a:solidFill>
                <a:latin typeface="Microsoft JhengHei"/>
                <a:cs typeface="Microsoft JhengHei"/>
              </a:rPr>
              <a:t>完全竞争</a:t>
            </a:r>
            <a:r>
              <a:rPr sz="3200" b="1">
                <a:latin typeface="Microsoft JhengHei"/>
                <a:cs typeface="Microsoft JhengHei"/>
              </a:rPr>
              <a:t>的状态；相反，存在</a:t>
            </a:r>
            <a:r>
              <a:rPr sz="3200" b="1">
                <a:solidFill>
                  <a:srgbClr val="FF0000"/>
                </a:solidFill>
                <a:latin typeface="Microsoft JhengHei"/>
                <a:cs typeface="Microsoft JhengHei"/>
              </a:rPr>
              <a:t>内部规模经济</a:t>
            </a:r>
            <a:r>
              <a:rPr sz="3200" b="1" spc="-20">
                <a:latin typeface="Microsoft JhengHei"/>
                <a:cs typeface="Microsoft JhengHei"/>
              </a:rPr>
              <a:t>的行业</a:t>
            </a:r>
            <a:r>
              <a:rPr sz="3200" b="1" spc="-5">
                <a:latin typeface="Microsoft JhengHei"/>
                <a:cs typeface="Microsoft JhengHei"/>
              </a:rPr>
              <a:t>中，大厂商比小厂商更具有成本优势，就</a:t>
            </a:r>
            <a:r>
              <a:rPr sz="3200" b="1">
                <a:latin typeface="Microsoft JhengHei"/>
                <a:cs typeface="Microsoft JhengHei"/>
              </a:rPr>
              <a:t>形成</a:t>
            </a:r>
            <a:r>
              <a:rPr sz="3200" b="1">
                <a:solidFill>
                  <a:srgbClr val="FF0000"/>
                </a:solidFill>
                <a:latin typeface="Microsoft JhengHei"/>
                <a:cs typeface="Microsoft JhengHei"/>
              </a:rPr>
              <a:t>不完全竞争</a:t>
            </a:r>
            <a:r>
              <a:rPr sz="3200" b="1" spc="-10">
                <a:latin typeface="Microsoft JhengHei"/>
                <a:cs typeface="Microsoft JhengHei"/>
              </a:rPr>
              <a:t>的市场结构。</a:t>
            </a:r>
            <a:endParaRPr sz="3200">
              <a:latin typeface="Microsoft JhengHei"/>
              <a:cs typeface="Microsoft JhengHei"/>
            </a:endParaRPr>
          </a:p>
          <a:p>
            <a:pPr marL="355600" marR="5080" indent="-342900" algn="just">
              <a:lnSpc>
                <a:spcPct val="100000"/>
              </a:lnSpc>
              <a:spcBef>
                <a:spcPts val="770"/>
              </a:spcBef>
              <a:buSzPct val="101562"/>
              <a:buFont typeface="Arial"/>
              <a:buChar char="•"/>
              <a:tabLst>
                <a:tab pos="355600"/>
              </a:tabLst>
            </a:pPr>
            <a:r>
              <a:rPr sz="3200" b="1" spc="-5">
                <a:latin typeface="Microsoft JhengHei"/>
                <a:cs typeface="Microsoft JhengHei"/>
              </a:rPr>
              <a:t>外部和内部两种规模经济都是国际贸易的</a:t>
            </a:r>
            <a:r>
              <a:rPr sz="3200" b="1" spc="-10">
                <a:latin typeface="Microsoft JhengHei"/>
                <a:cs typeface="Microsoft JhengHei"/>
              </a:rPr>
              <a:t>重要原因。</a:t>
            </a:r>
            <a:endParaRPr sz="3200">
              <a:latin typeface="Microsoft JhengHei"/>
              <a:cs typeface="Microsoft JhengHei"/>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927100" y="515620"/>
            <a:ext cx="7289800" cy="695960"/>
          </a:xfrm>
          <a:prstGeom prst="rect">
            <a:avLst/>
          </a:prstGeom>
        </p:spPr>
        <p:txBody>
          <a:bodyPr vert="horz" wrap="square" lIns="0" tIns="12700" rIns="0" bIns="0" rtlCol="0">
            <a:spAutoFit/>
          </a:bodyPr>
          <a:lstStyle/>
          <a:p>
            <a:pPr marL="12700">
              <a:lnSpc>
                <a:spcPct val="100000"/>
              </a:lnSpc>
              <a:spcBef>
                <a:spcPts val="100"/>
              </a:spcBef>
            </a:pPr>
            <a:r>
              <a:rPr spc="-5"/>
              <a:t>二、外部规模经济与国际贸易</a:t>
            </a:r>
          </a:p>
        </p:txBody>
      </p:sp>
      <p:sp>
        <p:nvSpPr>
          <p:cNvPr id="3" name="object 3"/>
          <p:cNvSpPr txBox="1"/>
          <p:nvPr/>
        </p:nvSpPr>
        <p:spPr>
          <a:xfrm>
            <a:off x="535940" y="1556137"/>
            <a:ext cx="5715000" cy="3530600"/>
          </a:xfrm>
          <a:prstGeom prst="rect">
            <a:avLst/>
          </a:prstGeom>
        </p:spPr>
        <p:txBody>
          <a:bodyPr vert="horz" wrap="square" lIns="0" tIns="102235" rIns="0" bIns="0" rtlCol="0">
            <a:spAutoFit/>
          </a:bodyPr>
          <a:lstStyle/>
          <a:p>
            <a:pPr marL="12700">
              <a:lnSpc>
                <a:spcPct val="100000"/>
              </a:lnSpc>
              <a:spcBef>
                <a:spcPts val="805"/>
              </a:spcBef>
            </a:pPr>
            <a:r>
              <a:rPr sz="3200" b="1">
                <a:latin typeface="Microsoft JhengHei"/>
                <a:cs typeface="Microsoft JhengHei"/>
              </a:rPr>
              <a:t>（一）</a:t>
            </a:r>
            <a:r>
              <a:rPr sz="3200" b="1" spc="-5">
                <a:latin typeface="Microsoft JhengHei"/>
                <a:cs typeface="Microsoft JhengHei"/>
              </a:rPr>
              <a:t>外部规模经济产生的原因</a:t>
            </a:r>
            <a:endParaRPr sz="3200">
              <a:latin typeface="Microsoft JhengHei"/>
              <a:cs typeface="Microsoft JhengHei"/>
            </a:endParaRPr>
          </a:p>
          <a:p>
            <a:pPr marL="354965" indent="-342265">
              <a:lnSpc>
                <a:spcPct val="100000"/>
              </a:lnSpc>
              <a:spcBef>
                <a:spcPts val="770"/>
              </a:spcBef>
              <a:buSzPct val="101562"/>
              <a:buFont typeface="Arial"/>
              <a:buChar char="•"/>
              <a:tabLst>
                <a:tab pos="354965"/>
                <a:tab pos="355600"/>
              </a:tabLst>
            </a:pPr>
            <a:r>
              <a:rPr sz="3200" b="1" spc="-10">
                <a:latin typeface="Microsoft JhengHei"/>
                <a:cs typeface="Microsoft JhengHei"/>
              </a:rPr>
              <a:t>专业化供应商</a:t>
            </a:r>
            <a:endParaRPr sz="3200">
              <a:latin typeface="Microsoft JhengHei"/>
              <a:cs typeface="Microsoft JhengHei"/>
            </a:endParaRPr>
          </a:p>
          <a:p>
            <a:pPr>
              <a:lnSpc>
                <a:spcPct val="100000"/>
              </a:lnSpc>
              <a:spcBef>
                <a:spcPts val="40"/>
              </a:spcBef>
              <a:buFont typeface="Arial"/>
              <a:buChar char="•"/>
            </a:pPr>
            <a:endParaRPr sz="2900">
              <a:latin typeface="Microsoft JhengHei"/>
              <a:cs typeface="Microsoft JhengHei"/>
            </a:endParaRPr>
          </a:p>
          <a:p>
            <a:pPr marL="354965" indent="-342265">
              <a:lnSpc>
                <a:spcPct val="100000"/>
              </a:lnSpc>
              <a:buSzPct val="101562"/>
              <a:buFont typeface="Arial"/>
              <a:buChar char="•"/>
              <a:tabLst>
                <a:tab pos="354965"/>
                <a:tab pos="355600"/>
              </a:tabLst>
            </a:pPr>
            <a:r>
              <a:rPr sz="3200" b="1" spc="-10">
                <a:latin typeface="Microsoft JhengHei"/>
                <a:cs typeface="Microsoft JhengHei"/>
              </a:rPr>
              <a:t>劳动市场共享</a:t>
            </a:r>
            <a:endParaRPr sz="3200">
              <a:latin typeface="Microsoft JhengHei"/>
              <a:cs typeface="Microsoft JhengHei"/>
            </a:endParaRPr>
          </a:p>
          <a:p>
            <a:pPr>
              <a:lnSpc>
                <a:spcPct val="100000"/>
              </a:lnSpc>
              <a:spcBef>
                <a:spcPts val="45"/>
              </a:spcBef>
              <a:buFont typeface="Arial"/>
              <a:buChar char="•"/>
            </a:pPr>
            <a:endParaRPr sz="2900">
              <a:latin typeface="Microsoft JhengHei"/>
              <a:cs typeface="Microsoft JhengHei"/>
            </a:endParaRPr>
          </a:p>
          <a:p>
            <a:pPr marL="354965" indent="-342265">
              <a:lnSpc>
                <a:spcPct val="100000"/>
              </a:lnSpc>
              <a:buSzPct val="101562"/>
              <a:buFont typeface="Arial"/>
              <a:buChar char="•"/>
              <a:tabLst>
                <a:tab pos="354965"/>
                <a:tab pos="355600"/>
              </a:tabLst>
            </a:pPr>
            <a:r>
              <a:rPr sz="3200" b="1" spc="-15">
                <a:latin typeface="Microsoft JhengHei"/>
                <a:cs typeface="Microsoft JhengHei"/>
              </a:rPr>
              <a:t>知识外溢</a:t>
            </a:r>
            <a:endParaRPr sz="3200">
              <a:latin typeface="Microsoft JhengHei"/>
              <a:cs typeface="Microsoft JhengHei"/>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2603500" y="515620"/>
            <a:ext cx="3937000" cy="695960"/>
          </a:xfrm>
          <a:prstGeom prst="rect">
            <a:avLst/>
          </a:prstGeom>
        </p:spPr>
        <p:txBody>
          <a:bodyPr vert="horz" wrap="square" lIns="0" tIns="12700" rIns="0" bIns="0" rtlCol="0">
            <a:spAutoFit/>
          </a:bodyPr>
          <a:lstStyle/>
          <a:p>
            <a:pPr marL="12700">
              <a:lnSpc>
                <a:spcPct val="100000"/>
              </a:lnSpc>
              <a:spcBef>
                <a:spcPts val="100"/>
              </a:spcBef>
            </a:pPr>
            <a:r>
              <a:rPr spc="-10"/>
              <a:t>专业化的供应商</a:t>
            </a:r>
          </a:p>
        </p:txBody>
      </p:sp>
      <p:sp>
        <p:nvSpPr>
          <p:cNvPr id="3" name="object 3"/>
          <p:cNvSpPr txBox="1"/>
          <p:nvPr/>
        </p:nvSpPr>
        <p:spPr>
          <a:xfrm>
            <a:off x="535940" y="1569656"/>
            <a:ext cx="7999730" cy="4434205"/>
          </a:xfrm>
          <a:prstGeom prst="rect">
            <a:avLst/>
          </a:prstGeom>
        </p:spPr>
        <p:txBody>
          <a:bodyPr vert="horz" wrap="square" lIns="0" tIns="41275" rIns="0" bIns="0" rtlCol="0">
            <a:spAutoFit/>
          </a:bodyPr>
          <a:lstStyle/>
          <a:p>
            <a:pPr marL="354965" indent="-342265">
              <a:lnSpc>
                <a:spcPct val="100000"/>
              </a:lnSpc>
              <a:spcBef>
                <a:spcPts val="325"/>
              </a:spcBef>
              <a:buSzPct val="102083"/>
              <a:buFont typeface="Arial"/>
              <a:buChar char="•"/>
              <a:tabLst>
                <a:tab pos="354965"/>
                <a:tab pos="355600"/>
              </a:tabLst>
            </a:pPr>
            <a:r>
              <a:rPr sz="2400" b="1">
                <a:solidFill>
                  <a:srgbClr val="990033"/>
                </a:solidFill>
                <a:latin typeface="Arial"/>
                <a:cs typeface="Arial"/>
              </a:rPr>
              <a:t>Specialized</a:t>
            </a:r>
            <a:r>
              <a:rPr sz="2400" b="1" spc="-55">
                <a:solidFill>
                  <a:srgbClr val="990033"/>
                </a:solidFill>
                <a:latin typeface="Arial"/>
                <a:cs typeface="Arial"/>
              </a:rPr>
              <a:t> </a:t>
            </a:r>
            <a:r>
              <a:rPr sz="2400" b="1" spc="-10">
                <a:solidFill>
                  <a:srgbClr val="990033"/>
                </a:solidFill>
                <a:latin typeface="Arial"/>
                <a:cs typeface="Arial"/>
              </a:rPr>
              <a:t>Suppliers</a:t>
            </a:r>
            <a:endParaRPr sz="2400">
              <a:latin typeface="Arial"/>
              <a:cs typeface="Arial"/>
            </a:endParaRPr>
          </a:p>
          <a:p>
            <a:pPr marL="755650" marR="210185" lvl="1" indent="-285750">
              <a:lnSpc>
                <a:spcPts val="2380"/>
              </a:lnSpc>
              <a:spcBef>
                <a:spcPts val="560"/>
              </a:spcBef>
              <a:buSzPct val="102272"/>
              <a:buFont typeface="Arial"/>
              <a:buChar char="–"/>
              <a:tabLst>
                <a:tab pos="755650"/>
              </a:tabLst>
            </a:pPr>
            <a:r>
              <a:rPr sz="2200" b="1">
                <a:latin typeface="Arial"/>
                <a:cs typeface="Arial"/>
              </a:rPr>
              <a:t>In</a:t>
            </a:r>
            <a:r>
              <a:rPr sz="2200" b="1" spc="-30">
                <a:latin typeface="Arial"/>
                <a:cs typeface="Arial"/>
              </a:rPr>
              <a:t> </a:t>
            </a:r>
            <a:r>
              <a:rPr sz="2200" b="1">
                <a:latin typeface="Arial"/>
                <a:cs typeface="Arial"/>
              </a:rPr>
              <a:t>many</a:t>
            </a:r>
            <a:r>
              <a:rPr sz="2200" b="1" spc="-25">
                <a:latin typeface="Arial"/>
                <a:cs typeface="Arial"/>
              </a:rPr>
              <a:t> </a:t>
            </a:r>
            <a:r>
              <a:rPr sz="2200" b="1">
                <a:latin typeface="Arial"/>
                <a:cs typeface="Arial"/>
              </a:rPr>
              <a:t>industries,</a:t>
            </a:r>
            <a:r>
              <a:rPr sz="2200" b="1" spc="-25">
                <a:latin typeface="Arial"/>
                <a:cs typeface="Arial"/>
              </a:rPr>
              <a:t> </a:t>
            </a:r>
            <a:r>
              <a:rPr sz="2200" b="1">
                <a:latin typeface="Arial"/>
                <a:cs typeface="Arial"/>
              </a:rPr>
              <a:t>the</a:t>
            </a:r>
            <a:r>
              <a:rPr sz="2200" b="1" spc="-25">
                <a:latin typeface="Arial"/>
                <a:cs typeface="Arial"/>
              </a:rPr>
              <a:t> </a:t>
            </a:r>
            <a:r>
              <a:rPr sz="2200" b="1">
                <a:latin typeface="Arial"/>
                <a:cs typeface="Arial"/>
              </a:rPr>
              <a:t>production</a:t>
            </a:r>
            <a:r>
              <a:rPr sz="2200" b="1" spc="-25">
                <a:latin typeface="Arial"/>
                <a:cs typeface="Arial"/>
              </a:rPr>
              <a:t> </a:t>
            </a:r>
            <a:r>
              <a:rPr sz="2200" b="1">
                <a:latin typeface="Arial"/>
                <a:cs typeface="Arial"/>
              </a:rPr>
              <a:t>of</a:t>
            </a:r>
            <a:r>
              <a:rPr sz="2200" b="1" spc="-25">
                <a:latin typeface="Arial"/>
                <a:cs typeface="Arial"/>
              </a:rPr>
              <a:t> </a:t>
            </a:r>
            <a:r>
              <a:rPr sz="2200" b="1">
                <a:latin typeface="Arial"/>
                <a:cs typeface="Arial"/>
              </a:rPr>
              <a:t>goods</a:t>
            </a:r>
            <a:r>
              <a:rPr sz="2200" b="1" spc="-25">
                <a:latin typeface="Arial"/>
                <a:cs typeface="Arial"/>
              </a:rPr>
              <a:t> and </a:t>
            </a:r>
            <a:r>
              <a:rPr sz="2200" b="1">
                <a:latin typeface="Arial"/>
                <a:cs typeface="Arial"/>
              </a:rPr>
              <a:t>services</a:t>
            </a:r>
            <a:r>
              <a:rPr sz="2200" b="1" spc="-35">
                <a:latin typeface="Arial"/>
                <a:cs typeface="Arial"/>
              </a:rPr>
              <a:t> </a:t>
            </a:r>
            <a:r>
              <a:rPr sz="2200" b="1">
                <a:latin typeface="Arial"/>
                <a:cs typeface="Arial"/>
              </a:rPr>
              <a:t>and</a:t>
            </a:r>
            <a:r>
              <a:rPr sz="2200" b="1" spc="-25">
                <a:latin typeface="Arial"/>
                <a:cs typeface="Arial"/>
              </a:rPr>
              <a:t> </a:t>
            </a:r>
            <a:r>
              <a:rPr sz="2200" b="1">
                <a:latin typeface="Arial"/>
                <a:cs typeface="Arial"/>
              </a:rPr>
              <a:t>the</a:t>
            </a:r>
            <a:r>
              <a:rPr sz="2200" b="1" spc="-25">
                <a:latin typeface="Arial"/>
                <a:cs typeface="Arial"/>
              </a:rPr>
              <a:t> </a:t>
            </a:r>
            <a:r>
              <a:rPr sz="2200" b="1">
                <a:latin typeface="Arial"/>
                <a:cs typeface="Arial"/>
              </a:rPr>
              <a:t>development</a:t>
            </a:r>
            <a:r>
              <a:rPr sz="2200" b="1" spc="-25">
                <a:latin typeface="Arial"/>
                <a:cs typeface="Arial"/>
              </a:rPr>
              <a:t> </a:t>
            </a:r>
            <a:r>
              <a:rPr sz="2200" b="1">
                <a:latin typeface="Arial"/>
                <a:cs typeface="Arial"/>
              </a:rPr>
              <a:t>of</a:t>
            </a:r>
            <a:r>
              <a:rPr sz="2200" b="1" spc="-25">
                <a:latin typeface="Arial"/>
                <a:cs typeface="Arial"/>
              </a:rPr>
              <a:t> </a:t>
            </a:r>
            <a:r>
              <a:rPr sz="2200" b="1">
                <a:latin typeface="Arial"/>
                <a:cs typeface="Arial"/>
              </a:rPr>
              <a:t>new</a:t>
            </a:r>
            <a:r>
              <a:rPr sz="2200" b="1" spc="-20">
                <a:latin typeface="Arial"/>
                <a:cs typeface="Arial"/>
              </a:rPr>
              <a:t> </a:t>
            </a:r>
            <a:r>
              <a:rPr sz="2200" b="1" spc="-10">
                <a:latin typeface="Arial"/>
                <a:cs typeface="Arial"/>
              </a:rPr>
              <a:t>products </a:t>
            </a:r>
            <a:r>
              <a:rPr sz="2200" b="1">
                <a:latin typeface="Arial"/>
                <a:cs typeface="Arial"/>
              </a:rPr>
              <a:t>requires</a:t>
            </a:r>
            <a:r>
              <a:rPr sz="2200" b="1" spc="-35">
                <a:latin typeface="Arial"/>
                <a:cs typeface="Arial"/>
              </a:rPr>
              <a:t> </a:t>
            </a:r>
            <a:r>
              <a:rPr sz="2200" b="1">
                <a:latin typeface="Arial"/>
                <a:cs typeface="Arial"/>
              </a:rPr>
              <a:t>the</a:t>
            </a:r>
            <a:r>
              <a:rPr sz="2200" b="1" spc="-25">
                <a:latin typeface="Arial"/>
                <a:cs typeface="Arial"/>
              </a:rPr>
              <a:t> </a:t>
            </a:r>
            <a:r>
              <a:rPr sz="2200" b="1">
                <a:latin typeface="Arial"/>
                <a:cs typeface="Arial"/>
              </a:rPr>
              <a:t>use</a:t>
            </a:r>
            <a:r>
              <a:rPr sz="2200" b="1" spc="-25">
                <a:latin typeface="Arial"/>
                <a:cs typeface="Arial"/>
              </a:rPr>
              <a:t> </a:t>
            </a:r>
            <a:r>
              <a:rPr sz="2200" b="1">
                <a:latin typeface="Arial"/>
                <a:cs typeface="Arial"/>
              </a:rPr>
              <a:t>of</a:t>
            </a:r>
            <a:r>
              <a:rPr sz="2200" b="1" spc="-25">
                <a:latin typeface="Arial"/>
                <a:cs typeface="Arial"/>
              </a:rPr>
              <a:t> </a:t>
            </a:r>
            <a:r>
              <a:rPr sz="2200" b="1">
                <a:latin typeface="Arial"/>
                <a:cs typeface="Arial"/>
              </a:rPr>
              <a:t>specialized</a:t>
            </a:r>
            <a:r>
              <a:rPr sz="2200" b="1" spc="-25">
                <a:latin typeface="Arial"/>
                <a:cs typeface="Arial"/>
              </a:rPr>
              <a:t> </a:t>
            </a:r>
            <a:r>
              <a:rPr sz="2200" b="1">
                <a:latin typeface="Arial"/>
                <a:cs typeface="Arial"/>
              </a:rPr>
              <a:t>equipment</a:t>
            </a:r>
            <a:r>
              <a:rPr sz="2200" b="1" spc="-25">
                <a:latin typeface="Arial"/>
                <a:cs typeface="Arial"/>
              </a:rPr>
              <a:t> </a:t>
            </a:r>
            <a:r>
              <a:rPr sz="2200" b="1">
                <a:latin typeface="Arial"/>
                <a:cs typeface="Arial"/>
              </a:rPr>
              <a:t>or</a:t>
            </a:r>
            <a:r>
              <a:rPr sz="2200" b="1" spc="-25">
                <a:latin typeface="Arial"/>
                <a:cs typeface="Arial"/>
              </a:rPr>
              <a:t> </a:t>
            </a:r>
            <a:r>
              <a:rPr sz="2200" b="1" spc="-10">
                <a:latin typeface="Arial"/>
                <a:cs typeface="Arial"/>
              </a:rPr>
              <a:t>support services.</a:t>
            </a:r>
            <a:endParaRPr sz="2200">
              <a:latin typeface="Arial"/>
              <a:cs typeface="Arial"/>
            </a:endParaRPr>
          </a:p>
          <a:p>
            <a:pPr marL="755650" marR="877569" lvl="1" indent="-285750">
              <a:lnSpc>
                <a:spcPts val="2380"/>
              </a:lnSpc>
              <a:spcBef>
                <a:spcPts val="509"/>
              </a:spcBef>
              <a:buSzPct val="102272"/>
              <a:buFont typeface="Arial"/>
              <a:buChar char="–"/>
              <a:tabLst>
                <a:tab pos="755650"/>
              </a:tabLst>
            </a:pPr>
            <a:r>
              <a:rPr sz="2200" b="1">
                <a:latin typeface="Arial"/>
                <a:cs typeface="Arial"/>
              </a:rPr>
              <a:t>An</a:t>
            </a:r>
            <a:r>
              <a:rPr sz="2200" b="1" spc="-35">
                <a:latin typeface="Arial"/>
                <a:cs typeface="Arial"/>
              </a:rPr>
              <a:t> </a:t>
            </a:r>
            <a:r>
              <a:rPr sz="2200" b="1">
                <a:latin typeface="Arial"/>
                <a:cs typeface="Arial"/>
              </a:rPr>
              <a:t>individual</a:t>
            </a:r>
            <a:r>
              <a:rPr sz="2200" b="1" spc="-25">
                <a:latin typeface="Arial"/>
                <a:cs typeface="Arial"/>
              </a:rPr>
              <a:t> </a:t>
            </a:r>
            <a:r>
              <a:rPr sz="2200" b="1">
                <a:latin typeface="Arial"/>
                <a:cs typeface="Arial"/>
              </a:rPr>
              <a:t>company</a:t>
            </a:r>
            <a:r>
              <a:rPr sz="2200" b="1" spc="-25">
                <a:latin typeface="Arial"/>
                <a:cs typeface="Arial"/>
              </a:rPr>
              <a:t> </a:t>
            </a:r>
            <a:r>
              <a:rPr sz="2200" b="1">
                <a:latin typeface="Arial"/>
                <a:cs typeface="Arial"/>
              </a:rPr>
              <a:t>does</a:t>
            </a:r>
            <a:r>
              <a:rPr sz="2200" b="1" spc="-25">
                <a:latin typeface="Arial"/>
                <a:cs typeface="Arial"/>
              </a:rPr>
              <a:t> </a:t>
            </a:r>
            <a:r>
              <a:rPr sz="2200" b="1">
                <a:latin typeface="Arial"/>
                <a:cs typeface="Arial"/>
              </a:rPr>
              <a:t>not</a:t>
            </a:r>
            <a:r>
              <a:rPr sz="2200" b="1" spc="-25">
                <a:latin typeface="Arial"/>
                <a:cs typeface="Arial"/>
              </a:rPr>
              <a:t> </a:t>
            </a:r>
            <a:r>
              <a:rPr sz="2200" b="1">
                <a:latin typeface="Arial"/>
                <a:cs typeface="Arial"/>
              </a:rPr>
              <a:t>provide</a:t>
            </a:r>
            <a:r>
              <a:rPr sz="2200" b="1" spc="-25">
                <a:latin typeface="Arial"/>
                <a:cs typeface="Arial"/>
              </a:rPr>
              <a:t> </a:t>
            </a:r>
            <a:r>
              <a:rPr sz="2200" b="1">
                <a:latin typeface="Arial"/>
                <a:cs typeface="Arial"/>
              </a:rPr>
              <a:t>a</a:t>
            </a:r>
            <a:r>
              <a:rPr sz="2200" b="1" spc="-20">
                <a:latin typeface="Arial"/>
                <a:cs typeface="Arial"/>
              </a:rPr>
              <a:t> </a:t>
            </a:r>
            <a:r>
              <a:rPr sz="2200" b="1" spc="-10">
                <a:latin typeface="Arial"/>
                <a:cs typeface="Arial"/>
              </a:rPr>
              <a:t>large </a:t>
            </a:r>
            <a:r>
              <a:rPr sz="2200" b="1">
                <a:latin typeface="Arial"/>
                <a:cs typeface="Arial"/>
              </a:rPr>
              <a:t>enough</a:t>
            </a:r>
            <a:r>
              <a:rPr sz="2200" b="1" spc="-35">
                <a:latin typeface="Arial"/>
                <a:cs typeface="Arial"/>
              </a:rPr>
              <a:t> </a:t>
            </a:r>
            <a:r>
              <a:rPr sz="2200" b="1">
                <a:latin typeface="Arial"/>
                <a:cs typeface="Arial"/>
              </a:rPr>
              <a:t>market</a:t>
            </a:r>
            <a:r>
              <a:rPr sz="2200" b="1" spc="-20">
                <a:latin typeface="Arial"/>
                <a:cs typeface="Arial"/>
              </a:rPr>
              <a:t> </a:t>
            </a:r>
            <a:r>
              <a:rPr sz="2200" b="1">
                <a:latin typeface="Arial"/>
                <a:cs typeface="Arial"/>
              </a:rPr>
              <a:t>for</a:t>
            </a:r>
            <a:r>
              <a:rPr sz="2200" b="1" spc="-25">
                <a:latin typeface="Arial"/>
                <a:cs typeface="Arial"/>
              </a:rPr>
              <a:t> </a:t>
            </a:r>
            <a:r>
              <a:rPr sz="2200" b="1">
                <a:latin typeface="Arial"/>
                <a:cs typeface="Arial"/>
              </a:rPr>
              <a:t>these</a:t>
            </a:r>
            <a:r>
              <a:rPr sz="2200" b="1" spc="-20">
                <a:latin typeface="Arial"/>
                <a:cs typeface="Arial"/>
              </a:rPr>
              <a:t> </a:t>
            </a:r>
            <a:r>
              <a:rPr sz="2200" b="1">
                <a:latin typeface="Arial"/>
                <a:cs typeface="Arial"/>
              </a:rPr>
              <a:t>services</a:t>
            </a:r>
            <a:r>
              <a:rPr sz="2200" b="1" spc="-25">
                <a:latin typeface="Arial"/>
                <a:cs typeface="Arial"/>
              </a:rPr>
              <a:t> </a:t>
            </a:r>
            <a:r>
              <a:rPr sz="2200" b="1">
                <a:latin typeface="Arial"/>
                <a:cs typeface="Arial"/>
              </a:rPr>
              <a:t>to</a:t>
            </a:r>
            <a:r>
              <a:rPr sz="2200" b="1" spc="-20">
                <a:latin typeface="Arial"/>
                <a:cs typeface="Arial"/>
              </a:rPr>
              <a:t> </a:t>
            </a:r>
            <a:r>
              <a:rPr sz="2200" b="1">
                <a:latin typeface="Arial"/>
                <a:cs typeface="Arial"/>
              </a:rPr>
              <a:t>keep</a:t>
            </a:r>
            <a:r>
              <a:rPr sz="2200" b="1" spc="-20">
                <a:latin typeface="Arial"/>
                <a:cs typeface="Arial"/>
              </a:rPr>
              <a:t> </a:t>
            </a:r>
            <a:r>
              <a:rPr sz="2200" b="1" spc="-25">
                <a:latin typeface="Arial"/>
                <a:cs typeface="Arial"/>
              </a:rPr>
              <a:t>the </a:t>
            </a:r>
            <a:r>
              <a:rPr sz="2200" b="1">
                <a:latin typeface="Arial"/>
                <a:cs typeface="Arial"/>
              </a:rPr>
              <a:t>suppliers</a:t>
            </a:r>
            <a:r>
              <a:rPr sz="2200" b="1" spc="-30">
                <a:latin typeface="Arial"/>
                <a:cs typeface="Arial"/>
              </a:rPr>
              <a:t> </a:t>
            </a:r>
            <a:r>
              <a:rPr sz="2200" b="1">
                <a:latin typeface="Arial"/>
                <a:cs typeface="Arial"/>
              </a:rPr>
              <a:t>in</a:t>
            </a:r>
            <a:r>
              <a:rPr sz="2200" b="1" spc="-25">
                <a:latin typeface="Arial"/>
                <a:cs typeface="Arial"/>
              </a:rPr>
              <a:t> </a:t>
            </a:r>
            <a:r>
              <a:rPr sz="2200" b="1" spc="-10">
                <a:latin typeface="Arial"/>
                <a:cs typeface="Arial"/>
              </a:rPr>
              <a:t>business.</a:t>
            </a:r>
            <a:endParaRPr sz="2200">
              <a:latin typeface="Arial"/>
              <a:cs typeface="Arial"/>
            </a:endParaRPr>
          </a:p>
          <a:p>
            <a:pPr marL="1155065" marR="208915" lvl="2" indent="-227965">
              <a:lnSpc>
                <a:spcPts val="2160"/>
              </a:lnSpc>
              <a:spcBef>
                <a:spcPts val="470"/>
              </a:spcBef>
              <a:buSzPct val="102500"/>
              <a:buFont typeface="Arial"/>
              <a:buChar char="•"/>
              <a:tabLst>
                <a:tab pos="1155065"/>
                <a:tab pos="1155700"/>
              </a:tabLst>
            </a:pPr>
            <a:r>
              <a:rPr sz="2000" b="1">
                <a:latin typeface="Arial"/>
                <a:cs typeface="Arial"/>
              </a:rPr>
              <a:t>A</a:t>
            </a:r>
            <a:r>
              <a:rPr sz="2000" b="1" spc="-40">
                <a:latin typeface="Arial"/>
                <a:cs typeface="Arial"/>
              </a:rPr>
              <a:t> </a:t>
            </a:r>
            <a:r>
              <a:rPr sz="2000" b="1">
                <a:latin typeface="Arial"/>
                <a:cs typeface="Arial"/>
              </a:rPr>
              <a:t>localized</a:t>
            </a:r>
            <a:r>
              <a:rPr sz="2000" b="1" spc="-25">
                <a:latin typeface="Arial"/>
                <a:cs typeface="Arial"/>
              </a:rPr>
              <a:t> </a:t>
            </a:r>
            <a:r>
              <a:rPr sz="2000" b="1">
                <a:latin typeface="Arial"/>
                <a:cs typeface="Arial"/>
              </a:rPr>
              <a:t>industrial</a:t>
            </a:r>
            <a:r>
              <a:rPr sz="2000" b="1" spc="-30">
                <a:latin typeface="Arial"/>
                <a:cs typeface="Arial"/>
              </a:rPr>
              <a:t> </a:t>
            </a:r>
            <a:r>
              <a:rPr sz="2000" b="1">
                <a:latin typeface="Arial"/>
                <a:cs typeface="Arial"/>
              </a:rPr>
              <a:t>cluster</a:t>
            </a:r>
            <a:r>
              <a:rPr sz="2000" b="1" spc="-25">
                <a:latin typeface="Arial"/>
                <a:cs typeface="Arial"/>
              </a:rPr>
              <a:t> </a:t>
            </a:r>
            <a:r>
              <a:rPr sz="2000" b="1">
                <a:latin typeface="Arial"/>
                <a:cs typeface="Arial"/>
              </a:rPr>
              <a:t>can</a:t>
            </a:r>
            <a:r>
              <a:rPr sz="2000" b="1" spc="-25">
                <a:latin typeface="Arial"/>
                <a:cs typeface="Arial"/>
              </a:rPr>
              <a:t> </a:t>
            </a:r>
            <a:r>
              <a:rPr sz="2000" b="1">
                <a:latin typeface="Arial"/>
                <a:cs typeface="Arial"/>
              </a:rPr>
              <a:t>solve</a:t>
            </a:r>
            <a:r>
              <a:rPr sz="2000" b="1" spc="-30">
                <a:latin typeface="Arial"/>
                <a:cs typeface="Arial"/>
              </a:rPr>
              <a:t> </a:t>
            </a:r>
            <a:r>
              <a:rPr sz="2000" b="1">
                <a:latin typeface="Arial"/>
                <a:cs typeface="Arial"/>
              </a:rPr>
              <a:t>this</a:t>
            </a:r>
            <a:r>
              <a:rPr sz="2000" b="1" spc="-25">
                <a:latin typeface="Arial"/>
                <a:cs typeface="Arial"/>
              </a:rPr>
              <a:t> </a:t>
            </a:r>
            <a:r>
              <a:rPr sz="2000" b="1">
                <a:latin typeface="Arial"/>
                <a:cs typeface="Arial"/>
              </a:rPr>
              <a:t>problem</a:t>
            </a:r>
            <a:r>
              <a:rPr sz="2000" b="1" spc="-25">
                <a:latin typeface="Arial"/>
                <a:cs typeface="Arial"/>
              </a:rPr>
              <a:t> by </a:t>
            </a:r>
            <a:r>
              <a:rPr sz="2000" b="1">
                <a:latin typeface="Arial"/>
                <a:cs typeface="Arial"/>
              </a:rPr>
              <a:t>bringing</a:t>
            </a:r>
            <a:r>
              <a:rPr sz="2000" b="1" spc="-35">
                <a:latin typeface="Arial"/>
                <a:cs typeface="Arial"/>
              </a:rPr>
              <a:t> </a:t>
            </a:r>
            <a:r>
              <a:rPr sz="2000" b="1">
                <a:latin typeface="Arial"/>
                <a:cs typeface="Arial"/>
              </a:rPr>
              <a:t>together</a:t>
            </a:r>
            <a:r>
              <a:rPr sz="2000" b="1" spc="-25">
                <a:latin typeface="Arial"/>
                <a:cs typeface="Arial"/>
              </a:rPr>
              <a:t> </a:t>
            </a:r>
            <a:r>
              <a:rPr sz="2000" b="1">
                <a:latin typeface="Arial"/>
                <a:cs typeface="Arial"/>
              </a:rPr>
              <a:t>many</a:t>
            </a:r>
            <a:r>
              <a:rPr sz="2000" b="1" spc="-25">
                <a:latin typeface="Arial"/>
                <a:cs typeface="Arial"/>
              </a:rPr>
              <a:t> </a:t>
            </a:r>
            <a:r>
              <a:rPr sz="2000" b="1">
                <a:latin typeface="Arial"/>
                <a:cs typeface="Arial"/>
              </a:rPr>
              <a:t>firms</a:t>
            </a:r>
            <a:r>
              <a:rPr sz="2000" b="1" spc="-25">
                <a:latin typeface="Arial"/>
                <a:cs typeface="Arial"/>
              </a:rPr>
              <a:t> </a:t>
            </a:r>
            <a:r>
              <a:rPr sz="2000" b="1">
                <a:latin typeface="Arial"/>
                <a:cs typeface="Arial"/>
              </a:rPr>
              <a:t>that</a:t>
            </a:r>
            <a:r>
              <a:rPr sz="2000" b="1" spc="-25">
                <a:latin typeface="Arial"/>
                <a:cs typeface="Arial"/>
              </a:rPr>
              <a:t> </a:t>
            </a:r>
            <a:r>
              <a:rPr sz="2000" b="1">
                <a:latin typeface="Arial"/>
                <a:cs typeface="Arial"/>
              </a:rPr>
              <a:t>provide</a:t>
            </a:r>
            <a:r>
              <a:rPr sz="2000" b="1" spc="-25">
                <a:latin typeface="Arial"/>
                <a:cs typeface="Arial"/>
              </a:rPr>
              <a:t> </a:t>
            </a:r>
            <a:r>
              <a:rPr sz="2000" b="1">
                <a:latin typeface="Arial"/>
                <a:cs typeface="Arial"/>
              </a:rPr>
              <a:t>a</a:t>
            </a:r>
            <a:r>
              <a:rPr sz="2000" b="1" spc="-20">
                <a:latin typeface="Arial"/>
                <a:cs typeface="Arial"/>
              </a:rPr>
              <a:t> </a:t>
            </a:r>
            <a:r>
              <a:rPr sz="2000" b="1" spc="-10">
                <a:latin typeface="Arial"/>
                <a:cs typeface="Arial"/>
              </a:rPr>
              <a:t>large </a:t>
            </a:r>
            <a:r>
              <a:rPr sz="2000" b="1">
                <a:latin typeface="Arial"/>
                <a:cs typeface="Arial"/>
              </a:rPr>
              <a:t>enough</a:t>
            </a:r>
            <a:r>
              <a:rPr sz="2000" b="1" spc="-40">
                <a:latin typeface="Arial"/>
                <a:cs typeface="Arial"/>
              </a:rPr>
              <a:t> </a:t>
            </a:r>
            <a:r>
              <a:rPr sz="2000" b="1">
                <a:latin typeface="Arial"/>
                <a:cs typeface="Arial"/>
              </a:rPr>
              <a:t>market</a:t>
            </a:r>
            <a:r>
              <a:rPr sz="2000" b="1" spc="-30">
                <a:latin typeface="Arial"/>
                <a:cs typeface="Arial"/>
              </a:rPr>
              <a:t> </a:t>
            </a:r>
            <a:r>
              <a:rPr sz="2000" b="1">
                <a:latin typeface="Arial"/>
                <a:cs typeface="Arial"/>
              </a:rPr>
              <a:t>to</a:t>
            </a:r>
            <a:r>
              <a:rPr sz="2000" b="1" spc="-30">
                <a:latin typeface="Arial"/>
                <a:cs typeface="Arial"/>
              </a:rPr>
              <a:t> </a:t>
            </a:r>
            <a:r>
              <a:rPr sz="2000" b="1">
                <a:latin typeface="Arial"/>
                <a:cs typeface="Arial"/>
              </a:rPr>
              <a:t>support</a:t>
            </a:r>
            <a:r>
              <a:rPr sz="2000" b="1" spc="-30">
                <a:latin typeface="Arial"/>
                <a:cs typeface="Arial"/>
              </a:rPr>
              <a:t> </a:t>
            </a:r>
            <a:r>
              <a:rPr sz="2000" b="1">
                <a:latin typeface="Arial"/>
                <a:cs typeface="Arial"/>
              </a:rPr>
              <a:t>specialized</a:t>
            </a:r>
            <a:r>
              <a:rPr sz="2000" b="1" spc="-25">
                <a:latin typeface="Arial"/>
                <a:cs typeface="Arial"/>
              </a:rPr>
              <a:t> </a:t>
            </a:r>
            <a:r>
              <a:rPr sz="2000" b="1" spc="-10">
                <a:latin typeface="Arial"/>
                <a:cs typeface="Arial"/>
              </a:rPr>
              <a:t>suppliers.</a:t>
            </a:r>
            <a:endParaRPr sz="2000">
              <a:latin typeface="Arial"/>
              <a:cs typeface="Arial"/>
            </a:endParaRPr>
          </a:p>
          <a:p>
            <a:pPr marL="1612900" marR="5080" indent="-228600">
              <a:lnSpc>
                <a:spcPts val="2160"/>
              </a:lnSpc>
              <a:spcBef>
                <a:spcPts val="480"/>
              </a:spcBef>
            </a:pPr>
            <a:r>
              <a:rPr sz="2050">
                <a:latin typeface="Arial"/>
                <a:cs typeface="Arial"/>
              </a:rPr>
              <a:t>–</a:t>
            </a:r>
            <a:r>
              <a:rPr sz="2050" spc="65">
                <a:latin typeface="Arial"/>
                <a:cs typeface="Arial"/>
              </a:rPr>
              <a:t> </a:t>
            </a:r>
            <a:r>
              <a:rPr sz="2000" b="1">
                <a:latin typeface="Arial"/>
                <a:cs typeface="Arial"/>
              </a:rPr>
              <a:t>This</a:t>
            </a:r>
            <a:r>
              <a:rPr sz="2000" b="1" spc="-30">
                <a:latin typeface="Arial"/>
                <a:cs typeface="Arial"/>
              </a:rPr>
              <a:t> </a:t>
            </a:r>
            <a:r>
              <a:rPr sz="2000" b="1">
                <a:latin typeface="Arial"/>
                <a:cs typeface="Arial"/>
              </a:rPr>
              <a:t>phenomenon</a:t>
            </a:r>
            <a:r>
              <a:rPr sz="2000" b="1" spc="-25">
                <a:latin typeface="Arial"/>
                <a:cs typeface="Arial"/>
              </a:rPr>
              <a:t> </a:t>
            </a:r>
            <a:r>
              <a:rPr sz="2000" b="1">
                <a:latin typeface="Arial"/>
                <a:cs typeface="Arial"/>
              </a:rPr>
              <a:t>has</a:t>
            </a:r>
            <a:r>
              <a:rPr sz="2000" b="1" spc="-30">
                <a:latin typeface="Arial"/>
                <a:cs typeface="Arial"/>
              </a:rPr>
              <a:t> </a:t>
            </a:r>
            <a:r>
              <a:rPr sz="2000" b="1">
                <a:latin typeface="Arial"/>
                <a:cs typeface="Arial"/>
              </a:rPr>
              <a:t>been</a:t>
            </a:r>
            <a:r>
              <a:rPr sz="2000" b="1" spc="-25">
                <a:latin typeface="Arial"/>
                <a:cs typeface="Arial"/>
              </a:rPr>
              <a:t> </a:t>
            </a:r>
            <a:r>
              <a:rPr sz="2000" b="1">
                <a:latin typeface="Arial"/>
                <a:cs typeface="Arial"/>
              </a:rPr>
              <a:t>extensively</a:t>
            </a:r>
            <a:r>
              <a:rPr sz="2000" b="1" spc="-25">
                <a:latin typeface="Arial"/>
                <a:cs typeface="Arial"/>
              </a:rPr>
              <a:t> </a:t>
            </a:r>
            <a:r>
              <a:rPr sz="2000" b="1" spc="-10">
                <a:latin typeface="Arial"/>
                <a:cs typeface="Arial"/>
              </a:rPr>
              <a:t>documented </a:t>
            </a:r>
            <a:r>
              <a:rPr sz="2000" b="1">
                <a:latin typeface="Arial"/>
                <a:cs typeface="Arial"/>
              </a:rPr>
              <a:t>in</a:t>
            </a:r>
            <a:r>
              <a:rPr sz="2000" b="1" spc="-40">
                <a:latin typeface="Arial"/>
                <a:cs typeface="Arial"/>
              </a:rPr>
              <a:t> </a:t>
            </a:r>
            <a:r>
              <a:rPr sz="2000" b="1">
                <a:latin typeface="Arial"/>
                <a:cs typeface="Arial"/>
              </a:rPr>
              <a:t>the</a:t>
            </a:r>
            <a:r>
              <a:rPr sz="2000" b="1" spc="-30">
                <a:latin typeface="Arial"/>
                <a:cs typeface="Arial"/>
              </a:rPr>
              <a:t> </a:t>
            </a:r>
            <a:r>
              <a:rPr sz="2000" b="1">
                <a:latin typeface="Arial"/>
                <a:cs typeface="Arial"/>
              </a:rPr>
              <a:t>semiconductor</a:t>
            </a:r>
            <a:r>
              <a:rPr sz="2000" b="1" spc="-25">
                <a:latin typeface="Arial"/>
                <a:cs typeface="Arial"/>
              </a:rPr>
              <a:t> </a:t>
            </a:r>
            <a:r>
              <a:rPr sz="2000" b="1">
                <a:latin typeface="Arial"/>
                <a:cs typeface="Arial"/>
              </a:rPr>
              <a:t>industry</a:t>
            </a:r>
            <a:r>
              <a:rPr sz="2000" b="1" spc="-30">
                <a:latin typeface="Arial"/>
                <a:cs typeface="Arial"/>
              </a:rPr>
              <a:t> </a:t>
            </a:r>
            <a:r>
              <a:rPr sz="2000" b="1">
                <a:latin typeface="Arial"/>
                <a:cs typeface="Arial"/>
              </a:rPr>
              <a:t>located</a:t>
            </a:r>
            <a:r>
              <a:rPr sz="2000" b="1" spc="-30">
                <a:latin typeface="Arial"/>
                <a:cs typeface="Arial"/>
              </a:rPr>
              <a:t> </a:t>
            </a:r>
            <a:r>
              <a:rPr sz="2000" b="1">
                <a:latin typeface="Arial"/>
                <a:cs typeface="Arial"/>
              </a:rPr>
              <a:t>in</a:t>
            </a:r>
            <a:r>
              <a:rPr sz="2000" b="1" spc="-25">
                <a:latin typeface="Arial"/>
                <a:cs typeface="Arial"/>
              </a:rPr>
              <a:t> </a:t>
            </a:r>
            <a:r>
              <a:rPr sz="2000" b="1" spc="-10">
                <a:latin typeface="Arial"/>
                <a:cs typeface="Arial"/>
              </a:rPr>
              <a:t>Silicon Valley.</a:t>
            </a:r>
            <a:endParaRPr sz="2000">
              <a:latin typeface="Arial"/>
              <a:cs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689927" y="1098232"/>
            <a:ext cx="8089900" cy="4414520"/>
          </a:xfrm>
          <a:prstGeom prst="rect">
            <a:avLst/>
          </a:prstGeom>
        </p:spPr>
        <p:txBody>
          <a:bodyPr vert="horz" wrap="square" lIns="0" tIns="12700" rIns="0" bIns="0" rtlCol="0">
            <a:spAutoFit/>
          </a:bodyPr>
          <a:lstStyle/>
          <a:p>
            <a:pPr marL="355600" marR="5080" indent="-342900">
              <a:lnSpc>
                <a:spcPct val="100000"/>
              </a:lnSpc>
              <a:spcBef>
                <a:spcPts val="100"/>
              </a:spcBef>
              <a:buSzPct val="101562"/>
              <a:buFont typeface="Arial"/>
              <a:buChar char="•"/>
              <a:tabLst>
                <a:tab pos="355600"/>
              </a:tabLst>
            </a:pPr>
            <a:r>
              <a:rPr sz="3200" b="1" spc="-5">
                <a:latin typeface="Microsoft JhengHei"/>
                <a:cs typeface="Microsoft JhengHei"/>
              </a:rPr>
              <a:t>生产设备供应的专门化有助于外部规模经</a:t>
            </a:r>
            <a:r>
              <a:rPr sz="3200" b="1" spc="-50">
                <a:latin typeface="Microsoft JhengHei"/>
                <a:cs typeface="Microsoft JhengHei"/>
              </a:rPr>
              <a:t> </a:t>
            </a:r>
            <a:r>
              <a:rPr sz="3200" b="1" spc="-5">
                <a:latin typeface="Microsoft JhengHei"/>
                <a:cs typeface="Microsoft JhengHei"/>
              </a:rPr>
              <a:t>济效果的实现。随着经济的发展，产品和</a:t>
            </a:r>
            <a:r>
              <a:rPr sz="3200" b="1" spc="-50">
                <a:latin typeface="Microsoft JhengHei"/>
                <a:cs typeface="Microsoft JhengHei"/>
              </a:rPr>
              <a:t> </a:t>
            </a:r>
            <a:r>
              <a:rPr sz="3200" b="1" spc="-5">
                <a:latin typeface="Microsoft JhengHei"/>
                <a:cs typeface="Microsoft JhengHei"/>
              </a:rPr>
              <a:t>服务的生产及新产品的开发都需要使用专</a:t>
            </a:r>
            <a:r>
              <a:rPr sz="3200" b="1" spc="-50">
                <a:latin typeface="Microsoft JhengHei"/>
                <a:cs typeface="Microsoft JhengHei"/>
              </a:rPr>
              <a:t> </a:t>
            </a:r>
            <a:r>
              <a:rPr sz="3200" b="1" spc="-5">
                <a:latin typeface="Microsoft JhengHei"/>
                <a:cs typeface="Microsoft JhengHei"/>
              </a:rPr>
              <a:t>门的设备和配套服务，然而单独一家企业</a:t>
            </a:r>
            <a:r>
              <a:rPr sz="3200" b="1" spc="-50">
                <a:latin typeface="Microsoft JhengHei"/>
                <a:cs typeface="Microsoft JhengHei"/>
              </a:rPr>
              <a:t> </a:t>
            </a:r>
            <a:r>
              <a:rPr sz="3200" b="1" spc="-5">
                <a:latin typeface="Microsoft JhengHei"/>
                <a:cs typeface="Microsoft JhengHei"/>
              </a:rPr>
              <a:t>很难生产和供应整个产品生产的全部设备。但行业的地区集中却能解决这个问题，大</a:t>
            </a:r>
            <a:r>
              <a:rPr sz="3200" b="1" spc="-50">
                <a:latin typeface="Microsoft JhengHei"/>
                <a:cs typeface="Microsoft JhengHei"/>
              </a:rPr>
              <a:t> </a:t>
            </a:r>
            <a:r>
              <a:rPr sz="3200" b="1" spc="-5">
                <a:latin typeface="Microsoft JhengHei"/>
                <a:cs typeface="Microsoft JhengHei"/>
              </a:rPr>
              <a:t>量厂商集中在一起可以联合起来提供一个</a:t>
            </a:r>
            <a:r>
              <a:rPr sz="3200" b="1" spc="-50">
                <a:latin typeface="Microsoft JhengHei"/>
                <a:cs typeface="Microsoft JhengHei"/>
              </a:rPr>
              <a:t> </a:t>
            </a:r>
            <a:r>
              <a:rPr sz="3200" b="1" spc="-5">
                <a:latin typeface="Microsoft JhengHei"/>
                <a:cs typeface="Microsoft JhengHei"/>
              </a:rPr>
              <a:t>足够大的市场使各种各样的专业化供应商</a:t>
            </a:r>
            <a:r>
              <a:rPr sz="3200" b="1" spc="-50">
                <a:latin typeface="Microsoft JhengHei"/>
                <a:cs typeface="Microsoft JhengHei"/>
              </a:rPr>
              <a:t> </a:t>
            </a:r>
            <a:r>
              <a:rPr sz="3200" b="1" spc="-15">
                <a:latin typeface="Microsoft JhengHei"/>
                <a:cs typeface="Microsoft JhengHei"/>
              </a:rPr>
              <a:t>得以生存</a:t>
            </a:r>
            <a:endParaRPr sz="3200">
              <a:latin typeface="Microsoft JhengHei"/>
              <a:cs typeface="Microsoft JhengHei"/>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2882900" y="515620"/>
            <a:ext cx="3378200" cy="695960"/>
          </a:xfrm>
          <a:prstGeom prst="rect">
            <a:avLst/>
          </a:prstGeom>
        </p:spPr>
        <p:txBody>
          <a:bodyPr vert="horz" wrap="square" lIns="0" tIns="12700" rIns="0" bIns="0" rtlCol="0">
            <a:spAutoFit/>
          </a:bodyPr>
          <a:lstStyle/>
          <a:p>
            <a:pPr marL="12700">
              <a:lnSpc>
                <a:spcPct val="100000"/>
              </a:lnSpc>
              <a:spcBef>
                <a:spcPts val="100"/>
              </a:spcBef>
            </a:pPr>
            <a:r>
              <a:rPr spc="-10"/>
              <a:t>劳动市场共享</a:t>
            </a:r>
          </a:p>
        </p:txBody>
      </p:sp>
      <p:sp>
        <p:nvSpPr>
          <p:cNvPr id="3" name="object 3"/>
          <p:cNvSpPr txBox="1"/>
          <p:nvPr/>
        </p:nvSpPr>
        <p:spPr>
          <a:xfrm>
            <a:off x="535940" y="1546463"/>
            <a:ext cx="7964170" cy="4199890"/>
          </a:xfrm>
          <a:prstGeom prst="rect">
            <a:avLst/>
          </a:prstGeom>
        </p:spPr>
        <p:txBody>
          <a:bodyPr vert="horz" wrap="square" lIns="0" tIns="52705" rIns="0" bIns="0" rtlCol="0">
            <a:spAutoFit/>
          </a:bodyPr>
          <a:lstStyle/>
          <a:p>
            <a:pPr marL="354965" indent="-342265">
              <a:lnSpc>
                <a:spcPct val="100000"/>
              </a:lnSpc>
              <a:spcBef>
                <a:spcPts val="415"/>
              </a:spcBef>
              <a:buSzPct val="101562"/>
              <a:buFont typeface="Arial"/>
              <a:buChar char="•"/>
              <a:tabLst>
                <a:tab pos="354965"/>
                <a:tab pos="355600"/>
              </a:tabLst>
            </a:pPr>
            <a:r>
              <a:rPr sz="3200" b="1">
                <a:solidFill>
                  <a:srgbClr val="990033"/>
                </a:solidFill>
                <a:latin typeface="Arial"/>
                <a:cs typeface="Arial"/>
              </a:rPr>
              <a:t>Labor</a:t>
            </a:r>
            <a:r>
              <a:rPr sz="3200" b="1" spc="-15">
                <a:solidFill>
                  <a:srgbClr val="990033"/>
                </a:solidFill>
                <a:latin typeface="Arial"/>
                <a:cs typeface="Arial"/>
              </a:rPr>
              <a:t> </a:t>
            </a:r>
            <a:r>
              <a:rPr sz="3200" b="1">
                <a:solidFill>
                  <a:srgbClr val="990033"/>
                </a:solidFill>
                <a:latin typeface="Arial"/>
                <a:cs typeface="Arial"/>
              </a:rPr>
              <a:t>Market</a:t>
            </a:r>
            <a:r>
              <a:rPr sz="3200" b="1" spc="-15">
                <a:solidFill>
                  <a:srgbClr val="990033"/>
                </a:solidFill>
                <a:latin typeface="Arial"/>
                <a:cs typeface="Arial"/>
              </a:rPr>
              <a:t> </a:t>
            </a:r>
            <a:r>
              <a:rPr sz="3200" b="1" spc="-10">
                <a:solidFill>
                  <a:srgbClr val="990033"/>
                </a:solidFill>
                <a:latin typeface="Arial"/>
                <a:cs typeface="Arial"/>
              </a:rPr>
              <a:t>Pooling</a:t>
            </a:r>
            <a:endParaRPr sz="3200">
              <a:latin typeface="Arial"/>
              <a:cs typeface="Arial"/>
            </a:endParaRPr>
          </a:p>
          <a:p>
            <a:pPr marL="755650" marR="53340" lvl="1" indent="-285750">
              <a:lnSpc>
                <a:spcPts val="3020"/>
              </a:lnSpc>
              <a:spcBef>
                <a:spcPts val="720"/>
              </a:spcBef>
              <a:buSzPct val="101785"/>
              <a:buFont typeface="Arial"/>
              <a:buChar char="–"/>
              <a:tabLst>
                <a:tab pos="755650"/>
              </a:tabLst>
            </a:pPr>
            <a:r>
              <a:rPr sz="2800" b="1">
                <a:latin typeface="Arial"/>
                <a:cs typeface="Arial"/>
              </a:rPr>
              <a:t>A</a:t>
            </a:r>
            <a:r>
              <a:rPr sz="2800" b="1" spc="-30">
                <a:latin typeface="Arial"/>
                <a:cs typeface="Arial"/>
              </a:rPr>
              <a:t> </a:t>
            </a:r>
            <a:r>
              <a:rPr sz="2800" b="1">
                <a:latin typeface="Arial"/>
                <a:cs typeface="Arial"/>
              </a:rPr>
              <a:t>cluster</a:t>
            </a:r>
            <a:r>
              <a:rPr sz="2800" b="1" spc="-15">
                <a:latin typeface="Arial"/>
                <a:cs typeface="Arial"/>
              </a:rPr>
              <a:t> </a:t>
            </a:r>
            <a:r>
              <a:rPr sz="2800" b="1">
                <a:latin typeface="Arial"/>
                <a:cs typeface="Arial"/>
              </a:rPr>
              <a:t>of</a:t>
            </a:r>
            <a:r>
              <a:rPr sz="2800" b="1" spc="-20">
                <a:latin typeface="Arial"/>
                <a:cs typeface="Arial"/>
              </a:rPr>
              <a:t> </a:t>
            </a:r>
            <a:r>
              <a:rPr sz="2800" b="1">
                <a:latin typeface="Arial"/>
                <a:cs typeface="Arial"/>
              </a:rPr>
              <a:t>firms</a:t>
            </a:r>
            <a:r>
              <a:rPr sz="2800" b="1" spc="-15">
                <a:latin typeface="Arial"/>
                <a:cs typeface="Arial"/>
              </a:rPr>
              <a:t> </a:t>
            </a:r>
            <a:r>
              <a:rPr sz="2800" b="1">
                <a:latin typeface="Arial"/>
                <a:cs typeface="Arial"/>
              </a:rPr>
              <a:t>can</a:t>
            </a:r>
            <a:r>
              <a:rPr sz="2800" b="1" spc="-20">
                <a:latin typeface="Arial"/>
                <a:cs typeface="Arial"/>
              </a:rPr>
              <a:t> </a:t>
            </a:r>
            <a:r>
              <a:rPr sz="2800" b="1">
                <a:latin typeface="Arial"/>
                <a:cs typeface="Arial"/>
              </a:rPr>
              <a:t>create</a:t>
            </a:r>
            <a:r>
              <a:rPr sz="2800" b="1" spc="-15">
                <a:latin typeface="Arial"/>
                <a:cs typeface="Arial"/>
              </a:rPr>
              <a:t> </a:t>
            </a:r>
            <a:r>
              <a:rPr sz="2800" b="1">
                <a:latin typeface="Arial"/>
                <a:cs typeface="Arial"/>
              </a:rPr>
              <a:t>a</a:t>
            </a:r>
            <a:r>
              <a:rPr sz="2800" b="1" spc="-15">
                <a:latin typeface="Arial"/>
                <a:cs typeface="Arial"/>
              </a:rPr>
              <a:t> </a:t>
            </a:r>
            <a:r>
              <a:rPr sz="2800" b="1" spc="-10">
                <a:latin typeface="Arial"/>
                <a:cs typeface="Arial"/>
              </a:rPr>
              <a:t>pooled </a:t>
            </a:r>
            <a:r>
              <a:rPr sz="2800" b="1">
                <a:latin typeface="Arial"/>
                <a:cs typeface="Arial"/>
              </a:rPr>
              <a:t>market</a:t>
            </a:r>
            <a:r>
              <a:rPr sz="2800" b="1" spc="-25">
                <a:latin typeface="Arial"/>
                <a:cs typeface="Arial"/>
              </a:rPr>
              <a:t> </a:t>
            </a:r>
            <a:r>
              <a:rPr sz="2800" b="1">
                <a:latin typeface="Arial"/>
                <a:cs typeface="Arial"/>
              </a:rPr>
              <a:t>for</a:t>
            </a:r>
            <a:r>
              <a:rPr sz="2800" b="1" spc="-25">
                <a:latin typeface="Arial"/>
                <a:cs typeface="Arial"/>
              </a:rPr>
              <a:t> </a:t>
            </a:r>
            <a:r>
              <a:rPr sz="2800" b="1">
                <a:latin typeface="Arial"/>
                <a:cs typeface="Arial"/>
              </a:rPr>
              <a:t>workers</a:t>
            </a:r>
            <a:r>
              <a:rPr sz="2800" b="1" spc="-25">
                <a:latin typeface="Arial"/>
                <a:cs typeface="Arial"/>
              </a:rPr>
              <a:t> </a:t>
            </a:r>
            <a:r>
              <a:rPr sz="2800" b="1">
                <a:latin typeface="Arial"/>
                <a:cs typeface="Arial"/>
              </a:rPr>
              <a:t>with</a:t>
            </a:r>
            <a:r>
              <a:rPr sz="2800" b="1" spc="-25">
                <a:latin typeface="Arial"/>
                <a:cs typeface="Arial"/>
              </a:rPr>
              <a:t> </a:t>
            </a:r>
            <a:r>
              <a:rPr sz="2800" b="1">
                <a:latin typeface="Arial"/>
                <a:cs typeface="Arial"/>
              </a:rPr>
              <a:t>highly</a:t>
            </a:r>
            <a:r>
              <a:rPr sz="2800" b="1" spc="-20">
                <a:latin typeface="Arial"/>
                <a:cs typeface="Arial"/>
              </a:rPr>
              <a:t> </a:t>
            </a:r>
            <a:r>
              <a:rPr sz="2800" b="1" spc="-10">
                <a:latin typeface="Arial"/>
                <a:cs typeface="Arial"/>
              </a:rPr>
              <a:t>specialized skills.</a:t>
            </a:r>
            <a:endParaRPr sz="2800">
              <a:latin typeface="Arial"/>
              <a:cs typeface="Arial"/>
            </a:endParaRPr>
          </a:p>
          <a:p>
            <a:pPr marL="755650" lvl="1" indent="-285750">
              <a:lnSpc>
                <a:spcPct val="100000"/>
              </a:lnSpc>
              <a:spcBef>
                <a:spcPts val="250"/>
              </a:spcBef>
              <a:buSzPct val="101785"/>
              <a:buFont typeface="Arial"/>
              <a:buChar char="–"/>
              <a:tabLst>
                <a:tab pos="755650"/>
              </a:tabLst>
            </a:pPr>
            <a:r>
              <a:rPr sz="2800" b="1">
                <a:latin typeface="Arial"/>
                <a:cs typeface="Arial"/>
              </a:rPr>
              <a:t>It</a:t>
            </a:r>
            <a:r>
              <a:rPr sz="2800" b="1" spc="-30">
                <a:latin typeface="Arial"/>
                <a:cs typeface="Arial"/>
              </a:rPr>
              <a:t> </a:t>
            </a:r>
            <a:r>
              <a:rPr sz="2800" b="1">
                <a:latin typeface="Arial"/>
                <a:cs typeface="Arial"/>
              </a:rPr>
              <a:t>is</a:t>
            </a:r>
            <a:r>
              <a:rPr sz="2800" b="1" spc="-15">
                <a:latin typeface="Arial"/>
                <a:cs typeface="Arial"/>
              </a:rPr>
              <a:t> </a:t>
            </a:r>
            <a:r>
              <a:rPr sz="2800" b="1">
                <a:latin typeface="Arial"/>
                <a:cs typeface="Arial"/>
              </a:rPr>
              <a:t>an</a:t>
            </a:r>
            <a:r>
              <a:rPr sz="2800" b="1" spc="-15">
                <a:latin typeface="Arial"/>
                <a:cs typeface="Arial"/>
              </a:rPr>
              <a:t> </a:t>
            </a:r>
            <a:r>
              <a:rPr sz="2800" b="1">
                <a:latin typeface="Arial"/>
                <a:cs typeface="Arial"/>
              </a:rPr>
              <a:t>advantage</a:t>
            </a:r>
            <a:r>
              <a:rPr sz="2800" b="1" spc="-15">
                <a:latin typeface="Arial"/>
                <a:cs typeface="Arial"/>
              </a:rPr>
              <a:t> </a:t>
            </a:r>
            <a:r>
              <a:rPr sz="2800" b="1" spc="-20">
                <a:latin typeface="Arial"/>
                <a:cs typeface="Arial"/>
              </a:rPr>
              <a:t>for:</a:t>
            </a:r>
            <a:endParaRPr sz="2800">
              <a:latin typeface="Arial"/>
              <a:cs typeface="Arial"/>
            </a:endParaRPr>
          </a:p>
          <a:p>
            <a:pPr marL="1155700" lvl="2" indent="-228600">
              <a:lnSpc>
                <a:spcPct val="100000"/>
              </a:lnSpc>
              <a:spcBef>
                <a:spcPts val="275"/>
              </a:spcBef>
              <a:buSzPct val="102083"/>
              <a:buFont typeface="Arial"/>
              <a:buChar char="•"/>
              <a:tabLst>
                <a:tab pos="1155700"/>
              </a:tabLst>
            </a:pPr>
            <a:r>
              <a:rPr sz="2400" b="1" spc="-10">
                <a:latin typeface="Arial"/>
                <a:cs typeface="Arial"/>
              </a:rPr>
              <a:t>Producers</a:t>
            </a:r>
            <a:endParaRPr sz="2400">
              <a:latin typeface="Arial"/>
              <a:cs typeface="Arial"/>
            </a:endParaRPr>
          </a:p>
          <a:p>
            <a:pPr marL="1612900" marR="673735" lvl="3" indent="-228600">
              <a:lnSpc>
                <a:spcPts val="2590"/>
              </a:lnSpc>
              <a:spcBef>
                <a:spcPts val="615"/>
              </a:spcBef>
              <a:buSzPct val="102083"/>
              <a:buFont typeface="Arial"/>
              <a:buChar char="–"/>
              <a:tabLst>
                <a:tab pos="1612900"/>
              </a:tabLst>
            </a:pPr>
            <a:r>
              <a:rPr sz="2400" b="1">
                <a:latin typeface="Arial"/>
                <a:cs typeface="Arial"/>
              </a:rPr>
              <a:t>They</a:t>
            </a:r>
            <a:r>
              <a:rPr sz="2400" b="1" spc="-30">
                <a:latin typeface="Arial"/>
                <a:cs typeface="Arial"/>
              </a:rPr>
              <a:t> </a:t>
            </a:r>
            <a:r>
              <a:rPr sz="2400" b="1">
                <a:latin typeface="Arial"/>
                <a:cs typeface="Arial"/>
              </a:rPr>
              <a:t>are</a:t>
            </a:r>
            <a:r>
              <a:rPr sz="2400" b="1" spc="-15">
                <a:latin typeface="Arial"/>
                <a:cs typeface="Arial"/>
              </a:rPr>
              <a:t> </a:t>
            </a:r>
            <a:r>
              <a:rPr sz="2400" b="1">
                <a:latin typeface="Arial"/>
                <a:cs typeface="Arial"/>
              </a:rPr>
              <a:t>less</a:t>
            </a:r>
            <a:r>
              <a:rPr sz="2400" b="1" spc="-15">
                <a:latin typeface="Arial"/>
                <a:cs typeface="Arial"/>
              </a:rPr>
              <a:t> </a:t>
            </a:r>
            <a:r>
              <a:rPr sz="2400" b="1">
                <a:latin typeface="Arial"/>
                <a:cs typeface="Arial"/>
              </a:rPr>
              <a:t>likely</a:t>
            </a:r>
            <a:r>
              <a:rPr sz="2400" b="1" spc="-20">
                <a:latin typeface="Arial"/>
                <a:cs typeface="Arial"/>
              </a:rPr>
              <a:t> </a:t>
            </a:r>
            <a:r>
              <a:rPr sz="2400" b="1">
                <a:latin typeface="Arial"/>
                <a:cs typeface="Arial"/>
              </a:rPr>
              <a:t>to</a:t>
            </a:r>
            <a:r>
              <a:rPr sz="2400" b="1" spc="-15">
                <a:latin typeface="Arial"/>
                <a:cs typeface="Arial"/>
              </a:rPr>
              <a:t> </a:t>
            </a:r>
            <a:r>
              <a:rPr sz="2400" b="1">
                <a:latin typeface="Arial"/>
                <a:cs typeface="Arial"/>
              </a:rPr>
              <a:t>suffer</a:t>
            </a:r>
            <a:r>
              <a:rPr sz="2400" b="1" spc="-15">
                <a:latin typeface="Arial"/>
                <a:cs typeface="Arial"/>
              </a:rPr>
              <a:t> </a:t>
            </a:r>
            <a:r>
              <a:rPr sz="2400" b="1">
                <a:latin typeface="Arial"/>
                <a:cs typeface="Arial"/>
              </a:rPr>
              <a:t>from</a:t>
            </a:r>
            <a:r>
              <a:rPr sz="2400" b="1" spc="-15">
                <a:latin typeface="Arial"/>
                <a:cs typeface="Arial"/>
              </a:rPr>
              <a:t> </a:t>
            </a:r>
            <a:r>
              <a:rPr sz="2400" b="1" spc="-10">
                <a:latin typeface="Arial"/>
                <a:cs typeface="Arial"/>
              </a:rPr>
              <a:t>labor shortages.</a:t>
            </a:r>
            <a:endParaRPr sz="2400">
              <a:latin typeface="Arial"/>
              <a:cs typeface="Arial"/>
            </a:endParaRPr>
          </a:p>
          <a:p>
            <a:pPr marL="1155700" lvl="2" indent="-228600">
              <a:lnSpc>
                <a:spcPct val="100000"/>
              </a:lnSpc>
              <a:spcBef>
                <a:spcPts val="254"/>
              </a:spcBef>
              <a:buSzPct val="102083"/>
              <a:buFont typeface="Arial"/>
              <a:buChar char="•"/>
              <a:tabLst>
                <a:tab pos="1155700"/>
              </a:tabLst>
            </a:pPr>
            <a:r>
              <a:rPr sz="2400" b="1" spc="-10">
                <a:latin typeface="Arial"/>
                <a:cs typeface="Arial"/>
              </a:rPr>
              <a:t>Workers</a:t>
            </a:r>
            <a:endParaRPr sz="2400">
              <a:latin typeface="Arial"/>
              <a:cs typeface="Arial"/>
            </a:endParaRPr>
          </a:p>
          <a:p>
            <a:pPr marL="1612900" lvl="3" indent="-228600">
              <a:lnSpc>
                <a:spcPct val="100000"/>
              </a:lnSpc>
              <a:spcBef>
                <a:spcPts val="235"/>
              </a:spcBef>
              <a:buSzPct val="102083"/>
              <a:buFont typeface="Arial"/>
              <a:buChar char="–"/>
              <a:tabLst>
                <a:tab pos="1612900"/>
              </a:tabLst>
            </a:pPr>
            <a:r>
              <a:rPr sz="2400" b="1">
                <a:latin typeface="Arial"/>
                <a:cs typeface="Arial"/>
              </a:rPr>
              <a:t>They</a:t>
            </a:r>
            <a:r>
              <a:rPr sz="2400" b="1" spc="-30">
                <a:latin typeface="Arial"/>
                <a:cs typeface="Arial"/>
              </a:rPr>
              <a:t> </a:t>
            </a:r>
            <a:r>
              <a:rPr sz="2400" b="1">
                <a:latin typeface="Arial"/>
                <a:cs typeface="Arial"/>
              </a:rPr>
              <a:t>are</a:t>
            </a:r>
            <a:r>
              <a:rPr sz="2400" b="1" spc="-20">
                <a:latin typeface="Arial"/>
                <a:cs typeface="Arial"/>
              </a:rPr>
              <a:t> </a:t>
            </a:r>
            <a:r>
              <a:rPr sz="2400" b="1">
                <a:latin typeface="Arial"/>
                <a:cs typeface="Arial"/>
              </a:rPr>
              <a:t>less</a:t>
            </a:r>
            <a:r>
              <a:rPr sz="2400" b="1" spc="-20">
                <a:latin typeface="Arial"/>
                <a:cs typeface="Arial"/>
              </a:rPr>
              <a:t> </a:t>
            </a:r>
            <a:r>
              <a:rPr sz="2400" b="1">
                <a:latin typeface="Arial"/>
                <a:cs typeface="Arial"/>
              </a:rPr>
              <a:t>likely</a:t>
            </a:r>
            <a:r>
              <a:rPr sz="2400" b="1" spc="-20">
                <a:latin typeface="Arial"/>
                <a:cs typeface="Arial"/>
              </a:rPr>
              <a:t> </a:t>
            </a:r>
            <a:r>
              <a:rPr sz="2400" b="1">
                <a:latin typeface="Arial"/>
                <a:cs typeface="Arial"/>
              </a:rPr>
              <a:t>to</a:t>
            </a:r>
            <a:r>
              <a:rPr sz="2400" b="1" spc="-20">
                <a:latin typeface="Arial"/>
                <a:cs typeface="Arial"/>
              </a:rPr>
              <a:t> </a:t>
            </a:r>
            <a:r>
              <a:rPr sz="2400" b="1">
                <a:latin typeface="Arial"/>
                <a:cs typeface="Arial"/>
              </a:rPr>
              <a:t>become</a:t>
            </a:r>
            <a:r>
              <a:rPr sz="2400" b="1" spc="-20">
                <a:latin typeface="Arial"/>
                <a:cs typeface="Arial"/>
              </a:rPr>
              <a:t> </a:t>
            </a:r>
            <a:r>
              <a:rPr sz="2400" b="1" spc="-10">
                <a:latin typeface="Arial"/>
                <a:cs typeface="Arial"/>
              </a:rPr>
              <a:t>unemployed</a:t>
            </a:r>
            <a:r>
              <a:rPr sz="2000" b="1" spc="-10">
                <a:latin typeface="Arial"/>
                <a:cs typeface="Arial"/>
              </a:rPr>
              <a:t>.</a:t>
            </a:r>
            <a:endParaRPr sz="2000">
              <a:latin typeface="Arial"/>
              <a:cs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551570" y="1241032"/>
            <a:ext cx="7859875" cy="2378646"/>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3441700" y="515620"/>
            <a:ext cx="2260600" cy="695960"/>
          </a:xfrm>
          <a:prstGeom prst="rect">
            <a:avLst/>
          </a:prstGeom>
        </p:spPr>
        <p:txBody>
          <a:bodyPr vert="horz" wrap="square" lIns="0" tIns="12700" rIns="0" bIns="0" rtlCol="0">
            <a:spAutoFit/>
          </a:bodyPr>
          <a:lstStyle/>
          <a:p>
            <a:pPr marL="12700">
              <a:lnSpc>
                <a:spcPct val="100000"/>
              </a:lnSpc>
              <a:spcBef>
                <a:spcPts val="100"/>
              </a:spcBef>
            </a:pPr>
            <a:r>
              <a:rPr spc="-15"/>
              <a:t>知识外溢</a:t>
            </a:r>
          </a:p>
        </p:txBody>
      </p:sp>
      <p:sp>
        <p:nvSpPr>
          <p:cNvPr id="3" name="object 3"/>
          <p:cNvSpPr txBox="1"/>
          <p:nvPr/>
        </p:nvSpPr>
        <p:spPr>
          <a:xfrm>
            <a:off x="535940" y="1531723"/>
            <a:ext cx="7895590" cy="4228465"/>
          </a:xfrm>
          <a:prstGeom prst="rect">
            <a:avLst/>
          </a:prstGeom>
        </p:spPr>
        <p:txBody>
          <a:bodyPr vert="horz" wrap="square" lIns="0" tIns="102870" rIns="0" bIns="0" rtlCol="0">
            <a:spAutoFit/>
          </a:bodyPr>
          <a:lstStyle/>
          <a:p>
            <a:pPr marL="354965" indent="-342265">
              <a:lnSpc>
                <a:spcPct val="100000"/>
              </a:lnSpc>
              <a:spcBef>
                <a:spcPts val="810"/>
              </a:spcBef>
              <a:buSzPct val="101562"/>
              <a:buFont typeface="Arial"/>
              <a:buChar char="•"/>
              <a:tabLst>
                <a:tab pos="354965"/>
                <a:tab pos="355600"/>
              </a:tabLst>
            </a:pPr>
            <a:r>
              <a:rPr sz="3200" b="1">
                <a:solidFill>
                  <a:srgbClr val="990033"/>
                </a:solidFill>
                <a:latin typeface="Arial"/>
                <a:cs typeface="Arial"/>
              </a:rPr>
              <a:t>Knowledge</a:t>
            </a:r>
            <a:r>
              <a:rPr sz="3200" b="1" spc="-55">
                <a:solidFill>
                  <a:srgbClr val="990033"/>
                </a:solidFill>
                <a:latin typeface="Arial"/>
                <a:cs typeface="Arial"/>
              </a:rPr>
              <a:t> </a:t>
            </a:r>
            <a:r>
              <a:rPr sz="3200" b="1" spc="-10">
                <a:solidFill>
                  <a:srgbClr val="990033"/>
                </a:solidFill>
                <a:latin typeface="Arial"/>
                <a:cs typeface="Arial"/>
              </a:rPr>
              <a:t>Spillovers</a:t>
            </a:r>
            <a:endParaRPr sz="3200">
              <a:latin typeface="Arial"/>
              <a:cs typeface="Arial"/>
            </a:endParaRPr>
          </a:p>
          <a:p>
            <a:pPr marL="755650" marR="344170" lvl="1" indent="-285750">
              <a:lnSpc>
                <a:spcPts val="3360"/>
              </a:lnSpc>
              <a:spcBef>
                <a:spcPts val="795"/>
              </a:spcBef>
              <a:buSzPct val="101785"/>
              <a:buFont typeface="Arial"/>
              <a:buChar char="–"/>
              <a:tabLst>
                <a:tab pos="755650"/>
              </a:tabLst>
            </a:pPr>
            <a:r>
              <a:rPr sz="2800" b="1">
                <a:latin typeface="Arial"/>
                <a:cs typeface="Arial"/>
              </a:rPr>
              <a:t>Knowledge</a:t>
            </a:r>
            <a:r>
              <a:rPr sz="2800" b="1" spc="-35">
                <a:latin typeface="Arial"/>
                <a:cs typeface="Arial"/>
              </a:rPr>
              <a:t> </a:t>
            </a:r>
            <a:r>
              <a:rPr sz="2800" b="1">
                <a:latin typeface="Arial"/>
                <a:cs typeface="Arial"/>
              </a:rPr>
              <a:t>is</a:t>
            </a:r>
            <a:r>
              <a:rPr sz="2800" b="1" spc="-20">
                <a:latin typeface="Arial"/>
                <a:cs typeface="Arial"/>
              </a:rPr>
              <a:t> </a:t>
            </a:r>
            <a:r>
              <a:rPr sz="2800" b="1">
                <a:latin typeface="Arial"/>
                <a:cs typeface="Arial"/>
              </a:rPr>
              <a:t>one</a:t>
            </a:r>
            <a:r>
              <a:rPr sz="2800" b="1" spc="-25">
                <a:latin typeface="Arial"/>
                <a:cs typeface="Arial"/>
              </a:rPr>
              <a:t> </a:t>
            </a:r>
            <a:r>
              <a:rPr sz="2800" b="1">
                <a:latin typeface="Arial"/>
                <a:cs typeface="Arial"/>
              </a:rPr>
              <a:t>of</a:t>
            </a:r>
            <a:r>
              <a:rPr sz="2800" b="1" spc="-20">
                <a:latin typeface="Arial"/>
                <a:cs typeface="Arial"/>
              </a:rPr>
              <a:t> </a:t>
            </a:r>
            <a:r>
              <a:rPr sz="2800" b="1">
                <a:latin typeface="Arial"/>
                <a:cs typeface="Arial"/>
              </a:rPr>
              <a:t>the</a:t>
            </a:r>
            <a:r>
              <a:rPr sz="2800" b="1" spc="-25">
                <a:latin typeface="Arial"/>
                <a:cs typeface="Arial"/>
              </a:rPr>
              <a:t> </a:t>
            </a:r>
            <a:r>
              <a:rPr sz="2800" b="1">
                <a:latin typeface="Arial"/>
                <a:cs typeface="Arial"/>
              </a:rPr>
              <a:t>important</a:t>
            </a:r>
            <a:r>
              <a:rPr sz="2800" b="1" spc="-20">
                <a:latin typeface="Arial"/>
                <a:cs typeface="Arial"/>
              </a:rPr>
              <a:t> </a:t>
            </a:r>
            <a:r>
              <a:rPr sz="2800" b="1" spc="-10">
                <a:latin typeface="Arial"/>
                <a:cs typeface="Arial"/>
              </a:rPr>
              <a:t>input </a:t>
            </a:r>
            <a:r>
              <a:rPr sz="2800" b="1">
                <a:latin typeface="Arial"/>
                <a:cs typeface="Arial"/>
              </a:rPr>
              <a:t>factors</a:t>
            </a:r>
            <a:r>
              <a:rPr sz="2800" b="1" spc="-40">
                <a:latin typeface="Arial"/>
                <a:cs typeface="Arial"/>
              </a:rPr>
              <a:t> </a:t>
            </a:r>
            <a:r>
              <a:rPr sz="2800" b="1">
                <a:latin typeface="Arial"/>
                <a:cs typeface="Arial"/>
              </a:rPr>
              <a:t>in</a:t>
            </a:r>
            <a:r>
              <a:rPr sz="2800" b="1" spc="-25">
                <a:latin typeface="Arial"/>
                <a:cs typeface="Arial"/>
              </a:rPr>
              <a:t> </a:t>
            </a:r>
            <a:r>
              <a:rPr sz="2800" b="1">
                <a:latin typeface="Arial"/>
                <a:cs typeface="Arial"/>
              </a:rPr>
              <a:t>highly</a:t>
            </a:r>
            <a:r>
              <a:rPr sz="2800" b="1" spc="-25">
                <a:latin typeface="Arial"/>
                <a:cs typeface="Arial"/>
              </a:rPr>
              <a:t> </a:t>
            </a:r>
            <a:r>
              <a:rPr sz="2800" b="1">
                <a:latin typeface="Arial"/>
                <a:cs typeface="Arial"/>
              </a:rPr>
              <a:t>innovative</a:t>
            </a:r>
            <a:r>
              <a:rPr sz="2800" b="1" spc="-25">
                <a:latin typeface="Arial"/>
                <a:cs typeface="Arial"/>
              </a:rPr>
              <a:t> </a:t>
            </a:r>
            <a:r>
              <a:rPr sz="2800" b="1" spc="-10">
                <a:latin typeface="Arial"/>
                <a:cs typeface="Arial"/>
              </a:rPr>
              <a:t>industries.</a:t>
            </a:r>
            <a:endParaRPr sz="2800">
              <a:latin typeface="Arial"/>
              <a:cs typeface="Arial"/>
            </a:endParaRPr>
          </a:p>
          <a:p>
            <a:pPr marL="755650" marR="5080" lvl="1" indent="-285750">
              <a:lnSpc>
                <a:spcPct val="100000"/>
              </a:lnSpc>
              <a:spcBef>
                <a:spcPts val="509"/>
              </a:spcBef>
              <a:buSzPct val="101785"/>
              <a:buFont typeface="Arial"/>
              <a:buChar char="–"/>
              <a:tabLst>
                <a:tab pos="755650"/>
              </a:tabLst>
            </a:pPr>
            <a:r>
              <a:rPr sz="2800" b="1">
                <a:latin typeface="Arial"/>
                <a:cs typeface="Arial"/>
              </a:rPr>
              <a:t>The</a:t>
            </a:r>
            <a:r>
              <a:rPr sz="2800" b="1" spc="-40">
                <a:latin typeface="Arial"/>
                <a:cs typeface="Arial"/>
              </a:rPr>
              <a:t> </a:t>
            </a:r>
            <a:r>
              <a:rPr sz="2800" b="1">
                <a:latin typeface="Arial"/>
                <a:cs typeface="Arial"/>
              </a:rPr>
              <a:t>specialized</a:t>
            </a:r>
            <a:r>
              <a:rPr sz="2800" b="1" spc="-25">
                <a:latin typeface="Arial"/>
                <a:cs typeface="Arial"/>
              </a:rPr>
              <a:t> </a:t>
            </a:r>
            <a:r>
              <a:rPr sz="2800" b="1">
                <a:latin typeface="Arial"/>
                <a:cs typeface="Arial"/>
              </a:rPr>
              <a:t>knowledge</a:t>
            </a:r>
            <a:r>
              <a:rPr sz="2800" b="1" spc="-25">
                <a:latin typeface="Arial"/>
                <a:cs typeface="Arial"/>
              </a:rPr>
              <a:t> </a:t>
            </a:r>
            <a:r>
              <a:rPr sz="2800" b="1">
                <a:latin typeface="Arial"/>
                <a:cs typeface="Arial"/>
              </a:rPr>
              <a:t>that</a:t>
            </a:r>
            <a:r>
              <a:rPr sz="2800" b="1" spc="-25">
                <a:latin typeface="Arial"/>
                <a:cs typeface="Arial"/>
              </a:rPr>
              <a:t> </a:t>
            </a:r>
            <a:r>
              <a:rPr sz="2800" b="1">
                <a:latin typeface="Arial"/>
                <a:cs typeface="Arial"/>
              </a:rPr>
              <a:t>is</a:t>
            </a:r>
            <a:r>
              <a:rPr sz="2800" b="1" spc="-25">
                <a:latin typeface="Arial"/>
                <a:cs typeface="Arial"/>
              </a:rPr>
              <a:t> </a:t>
            </a:r>
            <a:r>
              <a:rPr sz="2800" b="1" spc="-10">
                <a:latin typeface="Arial"/>
                <a:cs typeface="Arial"/>
              </a:rPr>
              <a:t>crucial </a:t>
            </a:r>
            <a:r>
              <a:rPr sz="2800" b="1">
                <a:latin typeface="Arial"/>
                <a:cs typeface="Arial"/>
              </a:rPr>
              <a:t>to</a:t>
            </a:r>
            <a:r>
              <a:rPr sz="2800" b="1" spc="-40">
                <a:latin typeface="Arial"/>
                <a:cs typeface="Arial"/>
              </a:rPr>
              <a:t> </a:t>
            </a:r>
            <a:r>
              <a:rPr sz="2800" b="1">
                <a:latin typeface="Arial"/>
                <a:cs typeface="Arial"/>
              </a:rPr>
              <a:t>success</a:t>
            </a:r>
            <a:r>
              <a:rPr sz="2800" b="1" spc="-30">
                <a:latin typeface="Arial"/>
                <a:cs typeface="Arial"/>
              </a:rPr>
              <a:t> </a:t>
            </a:r>
            <a:r>
              <a:rPr sz="2800" b="1">
                <a:latin typeface="Arial"/>
                <a:cs typeface="Arial"/>
              </a:rPr>
              <a:t>in</a:t>
            </a:r>
            <a:r>
              <a:rPr sz="2800" b="1" spc="-30">
                <a:latin typeface="Arial"/>
                <a:cs typeface="Arial"/>
              </a:rPr>
              <a:t> </a:t>
            </a:r>
            <a:r>
              <a:rPr sz="2800" b="1">
                <a:latin typeface="Arial"/>
                <a:cs typeface="Arial"/>
              </a:rPr>
              <a:t>innovative</a:t>
            </a:r>
            <a:r>
              <a:rPr sz="2800" b="1" spc="-30">
                <a:latin typeface="Arial"/>
                <a:cs typeface="Arial"/>
              </a:rPr>
              <a:t> </a:t>
            </a:r>
            <a:r>
              <a:rPr sz="2800" b="1">
                <a:latin typeface="Arial"/>
                <a:cs typeface="Arial"/>
              </a:rPr>
              <a:t>industries</a:t>
            </a:r>
            <a:r>
              <a:rPr sz="2800" b="1" spc="-30">
                <a:latin typeface="Arial"/>
                <a:cs typeface="Arial"/>
              </a:rPr>
              <a:t> </a:t>
            </a:r>
            <a:r>
              <a:rPr sz="2800" b="1" spc="-10">
                <a:latin typeface="Arial"/>
                <a:cs typeface="Arial"/>
              </a:rPr>
              <a:t>comes from:</a:t>
            </a:r>
            <a:endParaRPr sz="2800">
              <a:latin typeface="Arial"/>
              <a:cs typeface="Arial"/>
            </a:endParaRPr>
          </a:p>
          <a:p>
            <a:pPr marL="1155700" lvl="2" indent="-228600">
              <a:lnSpc>
                <a:spcPct val="100000"/>
              </a:lnSpc>
              <a:spcBef>
                <a:spcPts val="575"/>
              </a:spcBef>
              <a:buSzPct val="102083"/>
              <a:buFont typeface="Arial"/>
              <a:buChar char="•"/>
              <a:tabLst>
                <a:tab pos="1155700"/>
              </a:tabLst>
            </a:pPr>
            <a:r>
              <a:rPr sz="2400" b="1">
                <a:latin typeface="Arial"/>
                <a:cs typeface="Arial"/>
              </a:rPr>
              <a:t>Research</a:t>
            </a:r>
            <a:r>
              <a:rPr sz="2400" b="1" spc="-40">
                <a:latin typeface="Arial"/>
                <a:cs typeface="Arial"/>
              </a:rPr>
              <a:t> </a:t>
            </a:r>
            <a:r>
              <a:rPr sz="2400" b="1">
                <a:latin typeface="Arial"/>
                <a:cs typeface="Arial"/>
              </a:rPr>
              <a:t>and</a:t>
            </a:r>
            <a:r>
              <a:rPr sz="2400" b="1" spc="-35">
                <a:latin typeface="Arial"/>
                <a:cs typeface="Arial"/>
              </a:rPr>
              <a:t> </a:t>
            </a:r>
            <a:r>
              <a:rPr sz="2400" b="1">
                <a:latin typeface="Arial"/>
                <a:cs typeface="Arial"/>
              </a:rPr>
              <a:t>development</a:t>
            </a:r>
            <a:r>
              <a:rPr sz="2400" b="1" spc="-35">
                <a:latin typeface="Arial"/>
                <a:cs typeface="Arial"/>
              </a:rPr>
              <a:t> </a:t>
            </a:r>
            <a:r>
              <a:rPr sz="2400" b="1" spc="-10">
                <a:latin typeface="Arial"/>
                <a:cs typeface="Arial"/>
              </a:rPr>
              <a:t>efforts</a:t>
            </a:r>
            <a:endParaRPr sz="2400">
              <a:latin typeface="Arial"/>
              <a:cs typeface="Arial"/>
            </a:endParaRPr>
          </a:p>
          <a:p>
            <a:pPr marL="1155700" lvl="2" indent="-228600">
              <a:lnSpc>
                <a:spcPct val="100000"/>
              </a:lnSpc>
              <a:spcBef>
                <a:spcPts val="575"/>
              </a:spcBef>
              <a:buSzPct val="102083"/>
              <a:buFont typeface="Arial"/>
              <a:buChar char="•"/>
              <a:tabLst>
                <a:tab pos="1155700"/>
              </a:tabLst>
            </a:pPr>
            <a:r>
              <a:rPr sz="2400" b="1">
                <a:latin typeface="Arial"/>
                <a:cs typeface="Arial"/>
              </a:rPr>
              <a:t>Reverse</a:t>
            </a:r>
            <a:r>
              <a:rPr sz="2400" b="1" spc="-35">
                <a:latin typeface="Arial"/>
                <a:cs typeface="Arial"/>
              </a:rPr>
              <a:t> </a:t>
            </a:r>
            <a:r>
              <a:rPr sz="2400" b="1" spc="-10">
                <a:latin typeface="Arial"/>
                <a:cs typeface="Arial"/>
              </a:rPr>
              <a:t>engineering</a:t>
            </a:r>
            <a:endParaRPr sz="2400">
              <a:latin typeface="Arial"/>
              <a:cs typeface="Arial"/>
            </a:endParaRPr>
          </a:p>
          <a:p>
            <a:pPr marL="1155700" lvl="2" indent="-228600">
              <a:lnSpc>
                <a:spcPct val="100000"/>
              </a:lnSpc>
              <a:spcBef>
                <a:spcPts val="580"/>
              </a:spcBef>
              <a:buSzPct val="102083"/>
              <a:buFont typeface="Arial"/>
              <a:buChar char="•"/>
              <a:tabLst>
                <a:tab pos="1155700"/>
              </a:tabLst>
            </a:pPr>
            <a:r>
              <a:rPr sz="2400" b="1">
                <a:latin typeface="Arial"/>
                <a:cs typeface="Arial"/>
              </a:rPr>
              <a:t>Informal</a:t>
            </a:r>
            <a:r>
              <a:rPr sz="2400" b="1" spc="-40">
                <a:latin typeface="Arial"/>
                <a:cs typeface="Arial"/>
              </a:rPr>
              <a:t> </a:t>
            </a:r>
            <a:r>
              <a:rPr sz="2400" b="1">
                <a:latin typeface="Arial"/>
                <a:cs typeface="Arial"/>
              </a:rPr>
              <a:t>exchange</a:t>
            </a:r>
            <a:r>
              <a:rPr sz="2400" b="1" spc="-30">
                <a:latin typeface="Arial"/>
                <a:cs typeface="Arial"/>
              </a:rPr>
              <a:t> </a:t>
            </a:r>
            <a:r>
              <a:rPr sz="2400" b="1">
                <a:latin typeface="Arial"/>
                <a:cs typeface="Arial"/>
              </a:rPr>
              <a:t>of</a:t>
            </a:r>
            <a:r>
              <a:rPr sz="2400" b="1" spc="-30">
                <a:latin typeface="Arial"/>
                <a:cs typeface="Arial"/>
              </a:rPr>
              <a:t> </a:t>
            </a:r>
            <a:r>
              <a:rPr sz="2400" b="1">
                <a:latin typeface="Arial"/>
                <a:cs typeface="Arial"/>
              </a:rPr>
              <a:t>information</a:t>
            </a:r>
            <a:r>
              <a:rPr sz="2400" b="1" spc="-30">
                <a:latin typeface="Arial"/>
                <a:cs typeface="Arial"/>
              </a:rPr>
              <a:t> </a:t>
            </a:r>
            <a:r>
              <a:rPr sz="2400" b="1">
                <a:latin typeface="Arial"/>
                <a:cs typeface="Arial"/>
              </a:rPr>
              <a:t>and</a:t>
            </a:r>
            <a:r>
              <a:rPr sz="2400" b="1" spc="-30">
                <a:latin typeface="Arial"/>
                <a:cs typeface="Arial"/>
              </a:rPr>
              <a:t> </a:t>
            </a:r>
            <a:r>
              <a:rPr sz="2400" b="1" spc="-10">
                <a:latin typeface="Arial"/>
                <a:cs typeface="Arial"/>
              </a:rPr>
              <a:t>ideas</a:t>
            </a:r>
            <a:endParaRPr sz="2400">
              <a:latin typeface="Arial"/>
              <a:cs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535940" y="666432"/>
            <a:ext cx="7886700" cy="3926840"/>
          </a:xfrm>
          <a:prstGeom prst="rect">
            <a:avLst/>
          </a:prstGeom>
        </p:spPr>
        <p:txBody>
          <a:bodyPr vert="horz" wrap="square" lIns="0" tIns="12700" rIns="0" bIns="0" rtlCol="0">
            <a:spAutoFit/>
          </a:bodyPr>
          <a:lstStyle/>
          <a:p>
            <a:pPr marL="354965" marR="5080" indent="-342265">
              <a:lnSpc>
                <a:spcPct val="100000"/>
              </a:lnSpc>
              <a:spcBef>
                <a:spcPts val="100"/>
              </a:spcBef>
              <a:buSzPct val="101562"/>
              <a:buFont typeface="Arial"/>
              <a:buChar char="•"/>
              <a:tabLst>
                <a:tab pos="354965"/>
                <a:tab pos="355600"/>
              </a:tabLst>
            </a:pPr>
            <a:r>
              <a:rPr sz="3200" b="1" spc="-5">
                <a:latin typeface="Microsoft JhengHei"/>
                <a:cs typeface="Microsoft JhengHei"/>
              </a:rPr>
              <a:t>马歇尔在其论著中曾写道：当同行业中的</a:t>
            </a:r>
            <a:r>
              <a:rPr sz="3200" b="1">
                <a:latin typeface="Microsoft JhengHei"/>
                <a:cs typeface="Microsoft JhengHei"/>
              </a:rPr>
              <a:t>许多公司集中在一个地区时，</a:t>
            </a:r>
            <a:r>
              <a:rPr sz="3200" b="1">
                <a:latin typeface="Arial"/>
                <a:cs typeface="Arial"/>
              </a:rPr>
              <a:t>“</a:t>
            </a:r>
            <a:r>
              <a:rPr sz="3200" b="1" spc="-10">
                <a:latin typeface="Microsoft JhengHei"/>
                <a:cs typeface="Microsoft JhengHei"/>
              </a:rPr>
              <a:t>业务中的秘</a:t>
            </a:r>
            <a:r>
              <a:rPr sz="3200" b="1" spc="40">
                <a:latin typeface="Microsoft JhengHei"/>
                <a:cs typeface="Microsoft JhengHei"/>
              </a:rPr>
              <a:t>密将不再是秘密，会在人群中流传……出</a:t>
            </a:r>
            <a:r>
              <a:rPr sz="3200" b="1" spc="-5">
                <a:latin typeface="Microsoft JhengHei"/>
                <a:cs typeface="Microsoft JhengHei"/>
              </a:rPr>
              <a:t>色的工作能够得到应有的评价；机器、生产流程，以及业务组织上的发明与改进也</a:t>
            </a:r>
            <a:r>
              <a:rPr sz="3200" b="1" spc="-60">
                <a:latin typeface="Microsoft JhengHei"/>
                <a:cs typeface="Microsoft JhengHei"/>
              </a:rPr>
              <a:t>能够得以迅速论证——</a:t>
            </a:r>
            <a:r>
              <a:rPr sz="3200" b="1" spc="-10">
                <a:latin typeface="Microsoft JhengHei"/>
                <a:cs typeface="Microsoft JhengHei"/>
              </a:rPr>
              <a:t>如果某人提出了一</a:t>
            </a:r>
            <a:r>
              <a:rPr sz="3200" b="1" spc="-5">
                <a:latin typeface="Microsoft JhengHei"/>
                <a:cs typeface="Microsoft JhengHei"/>
              </a:rPr>
              <a:t>种新的构想，它将被其他人采纳并揉入他人的想法。这就是新构思的源泉。”</a:t>
            </a:r>
            <a:endParaRPr sz="3200">
              <a:latin typeface="Microsoft JhengHei"/>
              <a:cs typeface="Microsoft JhengHei"/>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551570" y="620516"/>
            <a:ext cx="7997768" cy="4653873"/>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878840" y="426606"/>
            <a:ext cx="7765415" cy="2000250"/>
          </a:xfrm>
          <a:prstGeom prst="rect">
            <a:avLst/>
          </a:prstGeom>
        </p:spPr>
        <p:txBody>
          <a:bodyPr vert="horz" wrap="square" lIns="0" tIns="4445" rIns="0" bIns="0" rtlCol="0">
            <a:spAutoFit/>
          </a:bodyPr>
          <a:lstStyle/>
          <a:p>
            <a:pPr marL="12700" marR="5080" indent="144780">
              <a:lnSpc>
                <a:spcPct val="101600"/>
              </a:lnSpc>
              <a:spcBef>
                <a:spcPts val="35"/>
              </a:spcBef>
            </a:pPr>
            <a:r>
              <a:rPr sz="3200" spc="140"/>
              <a:t>假设</a:t>
            </a:r>
            <a:r>
              <a:rPr sz="3200" spc="280">
                <a:latin typeface="Arial"/>
                <a:cs typeface="Arial"/>
              </a:rPr>
              <a:t>X</a:t>
            </a:r>
            <a:r>
              <a:rPr sz="3200" spc="280"/>
              <a:t>和</a:t>
            </a:r>
            <a:r>
              <a:rPr sz="3200" spc="280">
                <a:latin typeface="Arial"/>
                <a:cs typeface="Arial"/>
              </a:rPr>
              <a:t>Y</a:t>
            </a:r>
            <a:r>
              <a:rPr sz="3200" spc="-5"/>
              <a:t>两个部门中至少有一个部门存在</a:t>
            </a:r>
            <a:r>
              <a:rPr sz="3200"/>
              <a:t>外部规模经济，为简单起见，不妨假设</a:t>
            </a:r>
            <a:r>
              <a:rPr sz="3200">
                <a:latin typeface="Arial"/>
                <a:cs typeface="Arial"/>
              </a:rPr>
              <a:t>X</a:t>
            </a:r>
            <a:r>
              <a:rPr sz="3200" spc="-50"/>
              <a:t>部</a:t>
            </a:r>
            <a:r>
              <a:rPr sz="3200"/>
              <a:t>门存在外部规模经济，而</a:t>
            </a:r>
            <a:r>
              <a:rPr sz="3200">
                <a:latin typeface="Arial"/>
                <a:cs typeface="Arial"/>
              </a:rPr>
              <a:t>Y</a:t>
            </a:r>
            <a:r>
              <a:rPr sz="3200" spc="-10"/>
              <a:t>部门仍为规模收益不变部门。</a:t>
            </a:r>
            <a:endParaRPr sz="3200">
              <a:latin typeface="Arial"/>
              <a:cs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535940" y="1621994"/>
            <a:ext cx="5941060" cy="513080"/>
          </a:xfrm>
          <a:prstGeom prst="rect">
            <a:avLst/>
          </a:prstGeom>
        </p:spPr>
        <p:txBody>
          <a:bodyPr vert="horz" wrap="square" lIns="0" tIns="12700" rIns="0" bIns="0" rtlCol="0">
            <a:spAutoFit/>
          </a:bodyPr>
          <a:lstStyle/>
          <a:p>
            <a:pPr marL="12700">
              <a:lnSpc>
                <a:spcPct val="100000"/>
              </a:lnSpc>
              <a:spcBef>
                <a:spcPts val="100"/>
              </a:spcBef>
            </a:pPr>
            <a:r>
              <a:rPr sz="3200">
                <a:latin typeface="Arial"/>
                <a:cs typeface="Arial"/>
              </a:rPr>
              <a:t>1</a:t>
            </a:r>
            <a:r>
              <a:rPr sz="3200" spc="-5"/>
              <a:t>、规模经济下的生产可能性边界</a:t>
            </a:r>
            <a:endParaRPr sz="3200">
              <a:latin typeface="Arial"/>
              <a:cs typeface="Arial"/>
            </a:endParaRPr>
          </a:p>
        </p:txBody>
      </p:sp>
      <p:sp>
        <p:nvSpPr>
          <p:cNvPr id="3" name="object 3"/>
          <p:cNvSpPr txBox="1"/>
          <p:nvPr/>
        </p:nvSpPr>
        <p:spPr>
          <a:xfrm>
            <a:off x="2347277" y="6191853"/>
            <a:ext cx="4259580" cy="330200"/>
          </a:xfrm>
          <a:prstGeom prst="rect">
            <a:avLst/>
          </a:prstGeom>
        </p:spPr>
        <p:txBody>
          <a:bodyPr vert="horz" wrap="square" lIns="0" tIns="12700" rIns="0" bIns="0" rtlCol="0">
            <a:spAutoFit/>
          </a:bodyPr>
          <a:lstStyle/>
          <a:p>
            <a:pPr marL="12700">
              <a:lnSpc>
                <a:spcPct val="100000"/>
              </a:lnSpc>
              <a:spcBef>
                <a:spcPts val="100"/>
              </a:spcBef>
              <a:tabLst>
                <a:tab pos="944244"/>
              </a:tabLst>
            </a:pPr>
            <a:r>
              <a:rPr sz="2000" b="1">
                <a:latin typeface="Microsoft JhengHei"/>
                <a:cs typeface="Microsoft JhengHei"/>
              </a:rPr>
              <a:t>图</a:t>
            </a:r>
            <a:r>
              <a:rPr sz="2000" b="1" spc="-25">
                <a:latin typeface="Arial"/>
                <a:cs typeface="Arial"/>
              </a:rPr>
              <a:t>6</a:t>
            </a:r>
            <a:r>
              <a:rPr sz="2000" b="1" spc="-25">
                <a:latin typeface="Microsoft JhengHei"/>
                <a:cs typeface="Microsoft JhengHei"/>
              </a:rPr>
              <a:t>－</a:t>
            </a:r>
            <a:r>
              <a:rPr sz="2000" b="1" spc="-25">
                <a:latin typeface="Arial"/>
                <a:cs typeface="Arial"/>
              </a:rPr>
              <a:t>1</a:t>
            </a:r>
            <a:r>
              <a:rPr sz="2000" b="1">
                <a:latin typeface="Arial"/>
                <a:cs typeface="Arial"/>
              </a:rPr>
              <a:t>	</a:t>
            </a:r>
            <a:r>
              <a:rPr sz="2000" b="1">
                <a:latin typeface="Microsoft JhengHei"/>
                <a:cs typeface="Microsoft JhengHei"/>
              </a:rPr>
              <a:t>规模经济下的生产可能性边</a:t>
            </a:r>
            <a:r>
              <a:rPr sz="2000" b="1" spc="-50">
                <a:latin typeface="Microsoft JhengHei"/>
                <a:cs typeface="Microsoft JhengHei"/>
              </a:rPr>
              <a:t>界</a:t>
            </a:r>
            <a:endParaRPr sz="2000">
              <a:latin typeface="Microsoft JhengHei"/>
              <a:cs typeface="Microsoft JhengHei"/>
            </a:endParaRPr>
          </a:p>
        </p:txBody>
      </p:sp>
      <p:grpSp>
        <p:nvGrpSpPr>
          <p:cNvPr id="4" name="object 4"/>
          <p:cNvGrpSpPr/>
          <p:nvPr/>
        </p:nvGrpSpPr>
        <p:grpSpPr>
          <a:xfrm>
            <a:off x="2533553" y="2349500"/>
            <a:ext cx="4486910" cy="3546475"/>
            <a:chOff x="2533553" y="2349500"/>
            <a:chExt cx="4486910" cy="3546475"/>
          </a:xfrm>
        </p:grpSpPr>
        <p:sp>
          <p:nvSpPr>
            <p:cNvPr id="5" name="object 5"/>
            <p:cNvSpPr/>
            <p:nvPr/>
          </p:nvSpPr>
          <p:spPr>
            <a:xfrm>
              <a:off x="2555874" y="2349500"/>
              <a:ext cx="4464050" cy="3527425"/>
            </a:xfrm>
            <a:custGeom>
              <a:rect l="l" t="t" r="r" b="b"/>
              <a:pathLst>
                <a:path w="4464050" h="3527425">
                  <a:moveTo>
                    <a:pt x="0" y="0"/>
                  </a:moveTo>
                  <a:lnTo>
                    <a:pt x="0" y="3527425"/>
                  </a:lnTo>
                </a:path>
                <a:path w="4464050" h="3527425">
                  <a:moveTo>
                    <a:pt x="0" y="3527425"/>
                  </a:moveTo>
                  <a:lnTo>
                    <a:pt x="4464050" y="3527425"/>
                  </a:lnTo>
                </a:path>
              </a:pathLst>
            </a:custGeom>
            <a:ln w="38100">
              <a:solidFill>
                <a:srgbClr val="000000"/>
              </a:solidFill>
            </a:ln>
          </p:spPr>
          <p:txBody>
            <a:bodyPr wrap="square" lIns="0" tIns="0" rIns="0" bIns="0" rtlCol="0"/>
            <a:lstStyle/>
            <a:p/>
          </p:txBody>
        </p:sp>
        <p:sp>
          <p:nvSpPr>
            <p:cNvPr id="6" name="object 6"/>
            <p:cNvSpPr/>
            <p:nvPr/>
          </p:nvSpPr>
          <p:spPr>
            <a:xfrm>
              <a:off x="2552603" y="2997200"/>
              <a:ext cx="2667635" cy="2879725"/>
            </a:xfrm>
            <a:custGeom>
              <a:rect l="l" t="t" r="r" b="b"/>
              <a:pathLst>
                <a:path w="2667635" h="2879725">
                  <a:moveTo>
                    <a:pt x="3271" y="0"/>
                  </a:moveTo>
                  <a:lnTo>
                    <a:pt x="1457" y="35907"/>
                  </a:lnTo>
                  <a:lnTo>
                    <a:pt x="185" y="72758"/>
                  </a:lnTo>
                  <a:lnTo>
                    <a:pt x="0" y="111399"/>
                  </a:lnTo>
                  <a:lnTo>
                    <a:pt x="1443" y="152679"/>
                  </a:lnTo>
                  <a:lnTo>
                    <a:pt x="5057" y="197445"/>
                  </a:lnTo>
                  <a:lnTo>
                    <a:pt x="11387" y="246545"/>
                  </a:lnTo>
                  <a:lnTo>
                    <a:pt x="20974" y="300826"/>
                  </a:lnTo>
                  <a:lnTo>
                    <a:pt x="34361" y="361137"/>
                  </a:lnTo>
                  <a:lnTo>
                    <a:pt x="52092" y="428324"/>
                  </a:lnTo>
                  <a:lnTo>
                    <a:pt x="74709" y="503237"/>
                  </a:lnTo>
                  <a:lnTo>
                    <a:pt x="97499" y="577171"/>
                  </a:lnTo>
                  <a:lnTo>
                    <a:pt x="109580" y="617710"/>
                  </a:lnTo>
                  <a:lnTo>
                    <a:pt x="122168" y="660344"/>
                  </a:lnTo>
                  <a:lnTo>
                    <a:pt x="135299" y="704859"/>
                  </a:lnTo>
                  <a:lnTo>
                    <a:pt x="149010" y="751044"/>
                  </a:lnTo>
                  <a:lnTo>
                    <a:pt x="163338" y="798682"/>
                  </a:lnTo>
                  <a:lnTo>
                    <a:pt x="178320" y="847562"/>
                  </a:lnTo>
                  <a:lnTo>
                    <a:pt x="193992" y="897468"/>
                  </a:lnTo>
                  <a:lnTo>
                    <a:pt x="210392" y="948188"/>
                  </a:lnTo>
                  <a:lnTo>
                    <a:pt x="227556" y="999508"/>
                  </a:lnTo>
                  <a:lnTo>
                    <a:pt x="245520" y="1051214"/>
                  </a:lnTo>
                  <a:lnTo>
                    <a:pt x="264322" y="1103092"/>
                  </a:lnTo>
                  <a:lnTo>
                    <a:pt x="283999" y="1154928"/>
                  </a:lnTo>
                  <a:lnTo>
                    <a:pt x="304586" y="1206509"/>
                  </a:lnTo>
                  <a:lnTo>
                    <a:pt x="326122" y="1257621"/>
                  </a:lnTo>
                  <a:lnTo>
                    <a:pt x="348643" y="1308051"/>
                  </a:lnTo>
                  <a:lnTo>
                    <a:pt x="372185" y="1357584"/>
                  </a:lnTo>
                  <a:lnTo>
                    <a:pt x="396786" y="1406007"/>
                  </a:lnTo>
                  <a:lnTo>
                    <a:pt x="422482" y="1453107"/>
                  </a:lnTo>
                  <a:lnTo>
                    <a:pt x="449310" y="1498668"/>
                  </a:lnTo>
                  <a:lnTo>
                    <a:pt x="477307" y="1542479"/>
                  </a:lnTo>
                  <a:lnTo>
                    <a:pt x="506509" y="1584325"/>
                  </a:lnTo>
                  <a:lnTo>
                    <a:pt x="535696" y="1623160"/>
                  </a:lnTo>
                  <a:lnTo>
                    <a:pt x="566078" y="1661485"/>
                  </a:lnTo>
                  <a:lnTo>
                    <a:pt x="597607" y="1699297"/>
                  </a:lnTo>
                  <a:lnTo>
                    <a:pt x="630238" y="1736600"/>
                  </a:lnTo>
                  <a:lnTo>
                    <a:pt x="663925" y="1773392"/>
                  </a:lnTo>
                  <a:lnTo>
                    <a:pt x="698621" y="1809675"/>
                  </a:lnTo>
                  <a:lnTo>
                    <a:pt x="734281" y="1845450"/>
                  </a:lnTo>
                  <a:lnTo>
                    <a:pt x="770857" y="1880717"/>
                  </a:lnTo>
                  <a:lnTo>
                    <a:pt x="808304" y="1915476"/>
                  </a:lnTo>
                  <a:lnTo>
                    <a:pt x="846577" y="1949730"/>
                  </a:lnTo>
                  <a:lnTo>
                    <a:pt x="885627" y="1983477"/>
                  </a:lnTo>
                  <a:lnTo>
                    <a:pt x="925410" y="2016720"/>
                  </a:lnTo>
                  <a:lnTo>
                    <a:pt x="965880" y="2049458"/>
                  </a:lnTo>
                  <a:lnTo>
                    <a:pt x="1006989" y="2081692"/>
                  </a:lnTo>
                  <a:lnTo>
                    <a:pt x="1048693" y="2113424"/>
                  </a:lnTo>
                  <a:lnTo>
                    <a:pt x="1090944" y="2144653"/>
                  </a:lnTo>
                  <a:lnTo>
                    <a:pt x="1133697" y="2175381"/>
                  </a:lnTo>
                  <a:lnTo>
                    <a:pt x="1176905" y="2205608"/>
                  </a:lnTo>
                  <a:lnTo>
                    <a:pt x="1220523" y="2235334"/>
                  </a:lnTo>
                  <a:lnTo>
                    <a:pt x="1264503" y="2264561"/>
                  </a:lnTo>
                  <a:lnTo>
                    <a:pt x="1308801" y="2293289"/>
                  </a:lnTo>
                  <a:lnTo>
                    <a:pt x="1353369" y="2321519"/>
                  </a:lnTo>
                  <a:lnTo>
                    <a:pt x="1398162" y="2349251"/>
                  </a:lnTo>
                  <a:lnTo>
                    <a:pt x="1443134" y="2376487"/>
                  </a:lnTo>
                  <a:lnTo>
                    <a:pt x="1486003" y="2401336"/>
                  </a:lnTo>
                  <a:lnTo>
                    <a:pt x="1531276" y="2426036"/>
                  </a:lnTo>
                  <a:lnTo>
                    <a:pt x="1578695" y="2450551"/>
                  </a:lnTo>
                  <a:lnTo>
                    <a:pt x="1628002" y="2474844"/>
                  </a:lnTo>
                  <a:lnTo>
                    <a:pt x="1678938" y="2498879"/>
                  </a:lnTo>
                  <a:lnTo>
                    <a:pt x="1731244" y="2522620"/>
                  </a:lnTo>
                  <a:lnTo>
                    <a:pt x="1784663" y="2546030"/>
                  </a:lnTo>
                  <a:lnTo>
                    <a:pt x="1838935" y="2569074"/>
                  </a:lnTo>
                  <a:lnTo>
                    <a:pt x="1893802" y="2591714"/>
                  </a:lnTo>
                  <a:lnTo>
                    <a:pt x="1949006" y="2613915"/>
                  </a:lnTo>
                  <a:lnTo>
                    <a:pt x="2004288" y="2635640"/>
                  </a:lnTo>
                  <a:lnTo>
                    <a:pt x="2059389" y="2656852"/>
                  </a:lnTo>
                  <a:lnTo>
                    <a:pt x="2114051" y="2677517"/>
                  </a:lnTo>
                  <a:lnTo>
                    <a:pt x="2168016" y="2697596"/>
                  </a:lnTo>
                  <a:lnTo>
                    <a:pt x="2221025" y="2717055"/>
                  </a:lnTo>
                  <a:lnTo>
                    <a:pt x="2272819" y="2735856"/>
                  </a:lnTo>
                  <a:lnTo>
                    <a:pt x="2323140" y="2753963"/>
                  </a:lnTo>
                  <a:lnTo>
                    <a:pt x="2371730" y="2771341"/>
                  </a:lnTo>
                  <a:lnTo>
                    <a:pt x="2418330" y="2787952"/>
                  </a:lnTo>
                  <a:lnTo>
                    <a:pt x="2462682" y="2803761"/>
                  </a:lnTo>
                  <a:lnTo>
                    <a:pt x="2504526" y="2818730"/>
                  </a:lnTo>
                  <a:lnTo>
                    <a:pt x="2543605" y="2832825"/>
                  </a:lnTo>
                  <a:lnTo>
                    <a:pt x="2579660" y="2846008"/>
                  </a:lnTo>
                  <a:lnTo>
                    <a:pt x="2612433" y="2858243"/>
                  </a:lnTo>
                  <a:lnTo>
                    <a:pt x="2641664" y="2869494"/>
                  </a:lnTo>
                  <a:lnTo>
                    <a:pt x="2667096" y="2879725"/>
                  </a:lnTo>
                </a:path>
              </a:pathLst>
            </a:custGeom>
            <a:ln w="38100">
              <a:solidFill>
                <a:srgbClr val="FF6600"/>
              </a:solidFill>
            </a:ln>
          </p:spPr>
          <p:txBody>
            <a:bodyPr wrap="square" lIns="0" tIns="0" rIns="0" bIns="0" rtlCol="0"/>
            <a:lstStyle/>
            <a:p/>
          </p:txBody>
        </p:sp>
      </p:grpSp>
      <p:sp>
        <p:nvSpPr>
          <p:cNvPr id="7" name="object 7"/>
          <p:cNvSpPr txBox="1"/>
          <p:nvPr/>
        </p:nvSpPr>
        <p:spPr>
          <a:xfrm>
            <a:off x="7243127" y="5976655"/>
            <a:ext cx="178435"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X</a:t>
            </a:r>
            <a:endParaRPr sz="1800">
              <a:latin typeface="Arial"/>
              <a:cs typeface="Arial"/>
            </a:endParaRPr>
          </a:p>
        </p:txBody>
      </p:sp>
      <p:sp>
        <p:nvSpPr>
          <p:cNvPr id="8" name="object 8"/>
          <p:cNvSpPr txBox="1"/>
          <p:nvPr/>
        </p:nvSpPr>
        <p:spPr>
          <a:xfrm>
            <a:off x="2058352" y="2160305"/>
            <a:ext cx="381000" cy="1019175"/>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Y</a:t>
            </a:r>
            <a:endParaRPr sz="1800">
              <a:latin typeface="Arial"/>
              <a:cs typeface="Arial"/>
            </a:endParaRPr>
          </a:p>
          <a:p>
            <a:pPr>
              <a:lnSpc>
                <a:spcPct val="100000"/>
              </a:lnSpc>
            </a:pPr>
            <a:endParaRPr sz="2000">
              <a:latin typeface="Arial"/>
              <a:cs typeface="Arial"/>
            </a:endParaRPr>
          </a:p>
          <a:p>
            <a:pPr marL="228600">
              <a:lnSpc>
                <a:spcPct val="100000"/>
              </a:lnSpc>
              <a:spcBef>
                <a:spcPts val="1200"/>
              </a:spcBef>
            </a:pPr>
            <a:r>
              <a:rPr sz="1800" b="1">
                <a:latin typeface="Arial"/>
                <a:cs typeface="Arial"/>
              </a:rPr>
              <a:t>T</a:t>
            </a:r>
            <a:endParaRPr sz="1800">
              <a:latin typeface="Arial"/>
              <a:cs typeface="Arial"/>
            </a:endParaRPr>
          </a:p>
        </p:txBody>
      </p:sp>
      <p:sp>
        <p:nvSpPr>
          <p:cNvPr id="9" name="object 9"/>
          <p:cNvSpPr txBox="1"/>
          <p:nvPr/>
        </p:nvSpPr>
        <p:spPr>
          <a:xfrm>
            <a:off x="2202814" y="5832192"/>
            <a:ext cx="203835"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O</a:t>
            </a:r>
            <a:endParaRPr sz="1800">
              <a:latin typeface="Arial"/>
              <a:cs typeface="Arial"/>
            </a:endParaRPr>
          </a:p>
        </p:txBody>
      </p:sp>
      <p:sp>
        <p:nvSpPr>
          <p:cNvPr id="10" name="object 10"/>
          <p:cNvSpPr txBox="1"/>
          <p:nvPr/>
        </p:nvSpPr>
        <p:spPr>
          <a:xfrm>
            <a:off x="5155565" y="5903630"/>
            <a:ext cx="228600" cy="299720"/>
          </a:xfrm>
          <a:prstGeom prst="rect">
            <a:avLst/>
          </a:prstGeom>
        </p:spPr>
        <p:txBody>
          <a:bodyPr vert="horz" wrap="square" lIns="0" tIns="12700" rIns="0" bIns="0" rtlCol="0">
            <a:spAutoFit/>
          </a:bodyPr>
          <a:lstStyle/>
          <a:p>
            <a:pPr marL="12700">
              <a:lnSpc>
                <a:spcPct val="100000"/>
              </a:lnSpc>
              <a:spcBef>
                <a:spcPts val="100"/>
              </a:spcBef>
            </a:pPr>
            <a:r>
              <a:rPr sz="1800" b="1" spc="-25">
                <a:latin typeface="Arial"/>
                <a:cs typeface="Arial"/>
              </a:rPr>
              <a:t>T’</a:t>
            </a:r>
            <a:endParaRPr sz="1800">
              <a:latin typeface="Arial"/>
              <a:cs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618490" y="356572"/>
            <a:ext cx="7335520" cy="452120"/>
          </a:xfrm>
          <a:prstGeom prst="rect">
            <a:avLst/>
          </a:prstGeom>
        </p:spPr>
        <p:txBody>
          <a:bodyPr vert="horz" wrap="square" lIns="0" tIns="12700" rIns="0" bIns="0" rtlCol="0">
            <a:spAutoFit/>
          </a:bodyPr>
          <a:lstStyle/>
          <a:p>
            <a:pPr marL="12700">
              <a:lnSpc>
                <a:spcPct val="100000"/>
              </a:lnSpc>
              <a:spcBef>
                <a:spcPts val="100"/>
              </a:spcBef>
            </a:pPr>
            <a:r>
              <a:rPr sz="2800">
                <a:latin typeface="Arial"/>
                <a:cs typeface="Arial"/>
              </a:rPr>
              <a:t>2</a:t>
            </a:r>
            <a:r>
              <a:rPr sz="2800" spc="-5"/>
              <a:t>、外部规模经济下国际贸易的产生及贸易利益</a:t>
            </a:r>
            <a:endParaRPr sz="2800">
              <a:latin typeface="Arial"/>
              <a:cs typeface="Arial"/>
            </a:endParaRPr>
          </a:p>
        </p:txBody>
      </p:sp>
      <p:sp>
        <p:nvSpPr>
          <p:cNvPr id="3" name="object 3"/>
          <p:cNvSpPr txBox="1"/>
          <p:nvPr/>
        </p:nvSpPr>
        <p:spPr>
          <a:xfrm>
            <a:off x="1482089" y="5687730"/>
            <a:ext cx="5803265" cy="834390"/>
          </a:xfrm>
          <a:prstGeom prst="rect">
            <a:avLst/>
          </a:prstGeom>
        </p:spPr>
        <p:txBody>
          <a:bodyPr vert="horz" wrap="square" lIns="0" tIns="12700" rIns="0" bIns="0" rtlCol="0">
            <a:spAutoFit/>
          </a:bodyPr>
          <a:lstStyle/>
          <a:p>
            <a:pPr marL="12700">
              <a:lnSpc>
                <a:spcPct val="100000"/>
              </a:lnSpc>
              <a:spcBef>
                <a:spcPts val="100"/>
              </a:spcBef>
              <a:tabLst>
                <a:tab pos="5341620"/>
              </a:tabLst>
            </a:pPr>
            <a:r>
              <a:rPr sz="1800" b="1">
                <a:latin typeface="Microsoft JhengHei"/>
                <a:cs typeface="Microsoft JhengHei"/>
              </a:rPr>
              <a:t>图</a:t>
            </a:r>
            <a:r>
              <a:rPr sz="1800" b="1" spc="-50">
                <a:latin typeface="Arial"/>
                <a:cs typeface="Arial"/>
              </a:rPr>
              <a:t>A</a:t>
            </a:r>
            <a:r>
              <a:rPr sz="1800" b="1">
                <a:latin typeface="Arial"/>
                <a:cs typeface="Arial"/>
              </a:rPr>
              <a:t>	</a:t>
            </a:r>
            <a:r>
              <a:rPr sz="1800" b="1">
                <a:latin typeface="Microsoft JhengHei"/>
                <a:cs typeface="Microsoft JhengHei"/>
              </a:rPr>
              <a:t>图</a:t>
            </a:r>
            <a:r>
              <a:rPr sz="1800" b="1" spc="-50">
                <a:latin typeface="Arial"/>
                <a:cs typeface="Arial"/>
              </a:rPr>
              <a:t>B</a:t>
            </a:r>
            <a:endParaRPr sz="1800">
              <a:latin typeface="Arial"/>
              <a:cs typeface="Arial"/>
            </a:endParaRPr>
          </a:p>
          <a:p>
            <a:pPr>
              <a:lnSpc>
                <a:spcPct val="100000"/>
              </a:lnSpc>
              <a:spcBef>
                <a:spcPts val="25"/>
              </a:spcBef>
            </a:pPr>
            <a:endParaRPr sz="1550">
              <a:latin typeface="Arial"/>
              <a:cs typeface="Arial"/>
            </a:endParaRPr>
          </a:p>
          <a:p>
            <a:pPr marL="173355">
              <a:lnSpc>
                <a:spcPct val="100000"/>
              </a:lnSpc>
            </a:pPr>
            <a:r>
              <a:rPr sz="2000" b="1">
                <a:latin typeface="Microsoft JhengHei"/>
                <a:cs typeface="Microsoft JhengHei"/>
              </a:rPr>
              <a:t>图</a:t>
            </a:r>
            <a:r>
              <a:rPr sz="2000" b="1">
                <a:latin typeface="Arial"/>
                <a:cs typeface="Arial"/>
              </a:rPr>
              <a:t>6</a:t>
            </a:r>
            <a:r>
              <a:rPr sz="2000" b="1">
                <a:latin typeface="Microsoft JhengHei"/>
                <a:cs typeface="Microsoft JhengHei"/>
              </a:rPr>
              <a:t>－</a:t>
            </a:r>
            <a:r>
              <a:rPr sz="2000" b="1">
                <a:latin typeface="Arial"/>
                <a:cs typeface="Arial"/>
              </a:rPr>
              <a:t>2</a:t>
            </a:r>
            <a:r>
              <a:rPr sz="2000" b="1" spc="-5">
                <a:latin typeface="Microsoft JhengHei"/>
                <a:cs typeface="Microsoft JhengHei"/>
              </a:rPr>
              <a:t>外部规模经济下国际贸易的产生及贸易利益</a:t>
            </a:r>
            <a:endParaRPr sz="2000">
              <a:latin typeface="Microsoft JhengHei"/>
              <a:cs typeface="Microsoft JhengHei"/>
            </a:endParaRPr>
          </a:p>
        </p:txBody>
      </p:sp>
      <p:grpSp>
        <p:nvGrpSpPr>
          <p:cNvPr id="4" name="object 4"/>
          <p:cNvGrpSpPr/>
          <p:nvPr/>
        </p:nvGrpSpPr>
        <p:grpSpPr>
          <a:xfrm>
            <a:off x="790025" y="1465262"/>
            <a:ext cx="3441065" cy="3567429"/>
            <a:chOff x="790025" y="1465262"/>
            <a:chExt cx="3441065" cy="3567429"/>
          </a:xfrm>
        </p:grpSpPr>
        <p:sp>
          <p:nvSpPr>
            <p:cNvPr id="5" name="object 5"/>
            <p:cNvSpPr/>
            <p:nvPr/>
          </p:nvSpPr>
          <p:spPr>
            <a:xfrm>
              <a:off x="827087" y="2133600"/>
              <a:ext cx="2520950" cy="2879725"/>
            </a:xfrm>
            <a:custGeom>
              <a:rect l="l" t="t" r="r" b="b"/>
              <a:pathLst>
                <a:path w="2520950" h="2879725">
                  <a:moveTo>
                    <a:pt x="0" y="0"/>
                  </a:moveTo>
                  <a:lnTo>
                    <a:pt x="2520950" y="2879725"/>
                  </a:lnTo>
                </a:path>
              </a:pathLst>
            </a:custGeom>
            <a:ln w="38100">
              <a:solidFill>
                <a:srgbClr val="800000"/>
              </a:solidFill>
            </a:ln>
          </p:spPr>
          <p:txBody>
            <a:bodyPr wrap="square" lIns="0" tIns="0" rIns="0" bIns="0" rtlCol="0"/>
            <a:lstStyle/>
            <a:p/>
          </p:txBody>
        </p:sp>
        <p:sp>
          <p:nvSpPr>
            <p:cNvPr id="6" name="object 6"/>
            <p:cNvSpPr/>
            <p:nvPr/>
          </p:nvSpPr>
          <p:spPr>
            <a:xfrm>
              <a:off x="811212" y="1484312"/>
              <a:ext cx="3400425" cy="3529329"/>
            </a:xfrm>
            <a:custGeom>
              <a:rect l="l" t="t" r="r" b="b"/>
              <a:pathLst>
                <a:path w="3400425" h="3529329">
                  <a:moveTo>
                    <a:pt x="0" y="0"/>
                  </a:moveTo>
                  <a:lnTo>
                    <a:pt x="0" y="3527424"/>
                  </a:lnTo>
                </a:path>
                <a:path w="3400425" h="3529329">
                  <a:moveTo>
                    <a:pt x="0" y="3527425"/>
                  </a:moveTo>
                  <a:lnTo>
                    <a:pt x="3400425" y="3529012"/>
                  </a:lnTo>
                </a:path>
              </a:pathLst>
            </a:custGeom>
            <a:ln w="38100">
              <a:solidFill>
                <a:srgbClr val="000000"/>
              </a:solidFill>
            </a:ln>
          </p:spPr>
          <p:txBody>
            <a:bodyPr wrap="square" lIns="0" tIns="0" rIns="0" bIns="0" rtlCol="0"/>
            <a:lstStyle/>
            <a:p/>
          </p:txBody>
        </p:sp>
        <p:sp>
          <p:nvSpPr>
            <p:cNvPr id="7" name="object 7"/>
            <p:cNvSpPr/>
            <p:nvPr/>
          </p:nvSpPr>
          <p:spPr>
            <a:xfrm>
              <a:off x="809075" y="2132012"/>
              <a:ext cx="2539365" cy="2879725"/>
            </a:xfrm>
            <a:custGeom>
              <a:rect l="l" t="t" r="r" b="b"/>
              <a:pathLst>
                <a:path w="2539365" h="2879725">
                  <a:moveTo>
                    <a:pt x="3114" y="0"/>
                  </a:moveTo>
                  <a:lnTo>
                    <a:pt x="1387" y="35907"/>
                  </a:lnTo>
                  <a:lnTo>
                    <a:pt x="176" y="72758"/>
                  </a:lnTo>
                  <a:lnTo>
                    <a:pt x="0" y="111399"/>
                  </a:lnTo>
                  <a:lnTo>
                    <a:pt x="1373" y="152679"/>
                  </a:lnTo>
                  <a:lnTo>
                    <a:pt x="4814" y="197445"/>
                  </a:lnTo>
                  <a:lnTo>
                    <a:pt x="10840" y="246545"/>
                  </a:lnTo>
                  <a:lnTo>
                    <a:pt x="19966" y="300826"/>
                  </a:lnTo>
                  <a:lnTo>
                    <a:pt x="32710" y="361137"/>
                  </a:lnTo>
                  <a:lnTo>
                    <a:pt x="49589" y="428324"/>
                  </a:lnTo>
                  <a:lnTo>
                    <a:pt x="71120" y="503237"/>
                  </a:lnTo>
                  <a:lnTo>
                    <a:pt x="92815" y="577171"/>
                  </a:lnTo>
                  <a:lnTo>
                    <a:pt x="104316" y="617710"/>
                  </a:lnTo>
                  <a:lnTo>
                    <a:pt x="116299" y="660344"/>
                  </a:lnTo>
                  <a:lnTo>
                    <a:pt x="128799" y="704859"/>
                  </a:lnTo>
                  <a:lnTo>
                    <a:pt x="141852" y="751044"/>
                  </a:lnTo>
                  <a:lnTo>
                    <a:pt x="155491" y="798682"/>
                  </a:lnTo>
                  <a:lnTo>
                    <a:pt x="169753" y="847562"/>
                  </a:lnTo>
                  <a:lnTo>
                    <a:pt x="184673" y="897468"/>
                  </a:lnTo>
                  <a:lnTo>
                    <a:pt x="200284" y="948188"/>
                  </a:lnTo>
                  <a:lnTo>
                    <a:pt x="216623" y="999508"/>
                  </a:lnTo>
                  <a:lnTo>
                    <a:pt x="233725" y="1051214"/>
                  </a:lnTo>
                  <a:lnTo>
                    <a:pt x="251623" y="1103092"/>
                  </a:lnTo>
                  <a:lnTo>
                    <a:pt x="270355" y="1154928"/>
                  </a:lnTo>
                  <a:lnTo>
                    <a:pt x="289953" y="1206509"/>
                  </a:lnTo>
                  <a:lnTo>
                    <a:pt x="310454" y="1257621"/>
                  </a:lnTo>
                  <a:lnTo>
                    <a:pt x="331893" y="1308051"/>
                  </a:lnTo>
                  <a:lnTo>
                    <a:pt x="354304" y="1357584"/>
                  </a:lnTo>
                  <a:lnTo>
                    <a:pt x="377723" y="1406007"/>
                  </a:lnTo>
                  <a:lnTo>
                    <a:pt x="402185" y="1453107"/>
                  </a:lnTo>
                  <a:lnTo>
                    <a:pt x="427724" y="1498668"/>
                  </a:lnTo>
                  <a:lnTo>
                    <a:pt x="454375" y="1542479"/>
                  </a:lnTo>
                  <a:lnTo>
                    <a:pt x="482175" y="1584325"/>
                  </a:lnTo>
                  <a:lnTo>
                    <a:pt x="509960" y="1623160"/>
                  </a:lnTo>
                  <a:lnTo>
                    <a:pt x="538882" y="1661485"/>
                  </a:lnTo>
                  <a:lnTo>
                    <a:pt x="568896" y="1699297"/>
                  </a:lnTo>
                  <a:lnTo>
                    <a:pt x="599960" y="1736600"/>
                  </a:lnTo>
                  <a:lnTo>
                    <a:pt x="632028" y="1773392"/>
                  </a:lnTo>
                  <a:lnTo>
                    <a:pt x="665057" y="1809675"/>
                  </a:lnTo>
                  <a:lnTo>
                    <a:pt x="699004" y="1845450"/>
                  </a:lnTo>
                  <a:lnTo>
                    <a:pt x="733823" y="1880717"/>
                  </a:lnTo>
                  <a:lnTo>
                    <a:pt x="769471" y="1915476"/>
                  </a:lnTo>
                  <a:lnTo>
                    <a:pt x="805905" y="1949730"/>
                  </a:lnTo>
                  <a:lnTo>
                    <a:pt x="843079" y="1983477"/>
                  </a:lnTo>
                  <a:lnTo>
                    <a:pt x="880951" y="2016720"/>
                  </a:lnTo>
                  <a:lnTo>
                    <a:pt x="919476" y="2049458"/>
                  </a:lnTo>
                  <a:lnTo>
                    <a:pt x="958611" y="2081692"/>
                  </a:lnTo>
                  <a:lnTo>
                    <a:pt x="998311" y="2113424"/>
                  </a:lnTo>
                  <a:lnTo>
                    <a:pt x="1038532" y="2144653"/>
                  </a:lnTo>
                  <a:lnTo>
                    <a:pt x="1079231" y="2175381"/>
                  </a:lnTo>
                  <a:lnTo>
                    <a:pt x="1120363" y="2205608"/>
                  </a:lnTo>
                  <a:lnTo>
                    <a:pt x="1161885" y="2235334"/>
                  </a:lnTo>
                  <a:lnTo>
                    <a:pt x="1203753" y="2264561"/>
                  </a:lnTo>
                  <a:lnTo>
                    <a:pt x="1245923" y="2293289"/>
                  </a:lnTo>
                  <a:lnTo>
                    <a:pt x="1288350" y="2321519"/>
                  </a:lnTo>
                  <a:lnTo>
                    <a:pt x="1330991" y="2349251"/>
                  </a:lnTo>
                  <a:lnTo>
                    <a:pt x="1373802" y="2376487"/>
                  </a:lnTo>
                  <a:lnTo>
                    <a:pt x="1416293" y="2402327"/>
                  </a:lnTo>
                  <a:lnTo>
                    <a:pt x="1461249" y="2428005"/>
                  </a:lnTo>
                  <a:lnTo>
                    <a:pt x="1508393" y="2453479"/>
                  </a:lnTo>
                  <a:lnTo>
                    <a:pt x="1557449" y="2478708"/>
                  </a:lnTo>
                  <a:lnTo>
                    <a:pt x="1608139" y="2503652"/>
                  </a:lnTo>
                  <a:lnTo>
                    <a:pt x="1660188" y="2528270"/>
                  </a:lnTo>
                  <a:lnTo>
                    <a:pt x="1713318" y="2552521"/>
                  </a:lnTo>
                  <a:lnTo>
                    <a:pt x="1767252" y="2576364"/>
                  </a:lnTo>
                  <a:lnTo>
                    <a:pt x="1821713" y="2599759"/>
                  </a:lnTo>
                  <a:lnTo>
                    <a:pt x="1876425" y="2622664"/>
                  </a:lnTo>
                  <a:lnTo>
                    <a:pt x="1931112" y="2645038"/>
                  </a:lnTo>
                  <a:lnTo>
                    <a:pt x="1985495" y="2666842"/>
                  </a:lnTo>
                  <a:lnTo>
                    <a:pt x="2039298" y="2688033"/>
                  </a:lnTo>
                  <a:lnTo>
                    <a:pt x="2092245" y="2708572"/>
                  </a:lnTo>
                  <a:lnTo>
                    <a:pt x="2144059" y="2728417"/>
                  </a:lnTo>
                  <a:lnTo>
                    <a:pt x="2194462" y="2747527"/>
                  </a:lnTo>
                  <a:lnTo>
                    <a:pt x="2243178" y="2765862"/>
                  </a:lnTo>
                  <a:lnTo>
                    <a:pt x="2289931" y="2783380"/>
                  </a:lnTo>
                  <a:lnTo>
                    <a:pt x="2334443" y="2800042"/>
                  </a:lnTo>
                  <a:lnTo>
                    <a:pt x="2376438" y="2815805"/>
                  </a:lnTo>
                  <a:lnTo>
                    <a:pt x="2415638" y="2830630"/>
                  </a:lnTo>
                  <a:lnTo>
                    <a:pt x="2451768" y="2844475"/>
                  </a:lnTo>
                  <a:lnTo>
                    <a:pt x="2484549" y="2857300"/>
                  </a:lnTo>
                  <a:lnTo>
                    <a:pt x="2513706" y="2869063"/>
                  </a:lnTo>
                  <a:lnTo>
                    <a:pt x="2538962" y="2879725"/>
                  </a:lnTo>
                </a:path>
              </a:pathLst>
            </a:custGeom>
            <a:ln w="38099">
              <a:solidFill>
                <a:srgbClr val="FF6600"/>
              </a:solidFill>
            </a:ln>
          </p:spPr>
          <p:txBody>
            <a:bodyPr wrap="square" lIns="0" tIns="0" rIns="0" bIns="0" rtlCol="0"/>
            <a:lstStyle/>
            <a:p/>
          </p:txBody>
        </p:sp>
        <p:sp>
          <p:nvSpPr>
            <p:cNvPr id="8" name="object 8"/>
            <p:cNvSpPr/>
            <p:nvPr/>
          </p:nvSpPr>
          <p:spPr>
            <a:xfrm>
              <a:off x="1258887" y="3284537"/>
              <a:ext cx="576580" cy="1584325"/>
            </a:xfrm>
            <a:custGeom>
              <a:rect l="l" t="t" r="r" b="b"/>
              <a:pathLst>
                <a:path w="576580" h="1584325">
                  <a:moveTo>
                    <a:pt x="0" y="0"/>
                  </a:moveTo>
                  <a:lnTo>
                    <a:pt x="576262" y="1584325"/>
                  </a:lnTo>
                </a:path>
              </a:pathLst>
            </a:custGeom>
            <a:ln w="38100">
              <a:solidFill>
                <a:srgbClr val="0000FF"/>
              </a:solidFill>
            </a:ln>
          </p:spPr>
          <p:txBody>
            <a:bodyPr wrap="square" lIns="0" tIns="0" rIns="0" bIns="0" rtlCol="0"/>
            <a:lstStyle/>
            <a:p/>
          </p:txBody>
        </p:sp>
        <p:sp>
          <p:nvSpPr>
            <p:cNvPr id="9" name="object 9"/>
            <p:cNvSpPr/>
            <p:nvPr/>
          </p:nvSpPr>
          <p:spPr>
            <a:xfrm>
              <a:off x="1469230" y="3357562"/>
              <a:ext cx="582295" cy="1224280"/>
            </a:xfrm>
            <a:custGeom>
              <a:rect l="l" t="t" r="r" b="b"/>
              <a:pathLst>
                <a:path w="582294" h="1224279">
                  <a:moveTo>
                    <a:pt x="7143" y="0"/>
                  </a:moveTo>
                  <a:lnTo>
                    <a:pt x="2678" y="14510"/>
                  </a:lnTo>
                  <a:lnTo>
                    <a:pt x="0" y="37504"/>
                  </a:lnTo>
                  <a:lnTo>
                    <a:pt x="892" y="77465"/>
                  </a:lnTo>
                  <a:lnTo>
                    <a:pt x="7143" y="142875"/>
                  </a:lnTo>
                  <a:lnTo>
                    <a:pt x="9658" y="178398"/>
                  </a:lnTo>
                  <a:lnTo>
                    <a:pt x="10306" y="219608"/>
                  </a:lnTo>
                  <a:lnTo>
                    <a:pt x="10172" y="265618"/>
                  </a:lnTo>
                  <a:lnTo>
                    <a:pt x="10344" y="315544"/>
                  </a:lnTo>
                  <a:lnTo>
                    <a:pt x="11906" y="368498"/>
                  </a:lnTo>
                  <a:lnTo>
                    <a:pt x="15944" y="423595"/>
                  </a:lnTo>
                  <a:lnTo>
                    <a:pt x="23545" y="479950"/>
                  </a:lnTo>
                  <a:lnTo>
                    <a:pt x="35794" y="536676"/>
                  </a:lnTo>
                  <a:lnTo>
                    <a:pt x="53778" y="592888"/>
                  </a:lnTo>
                  <a:lnTo>
                    <a:pt x="78581" y="647700"/>
                  </a:lnTo>
                  <a:lnTo>
                    <a:pt x="100540" y="685090"/>
                  </a:lnTo>
                  <a:lnTo>
                    <a:pt x="127763" y="725122"/>
                  </a:lnTo>
                  <a:lnTo>
                    <a:pt x="159416" y="767219"/>
                  </a:lnTo>
                  <a:lnTo>
                    <a:pt x="194668" y="810807"/>
                  </a:lnTo>
                  <a:lnTo>
                    <a:pt x="232686" y="855309"/>
                  </a:lnTo>
                  <a:lnTo>
                    <a:pt x="272637" y="900150"/>
                  </a:lnTo>
                  <a:lnTo>
                    <a:pt x="313688" y="944754"/>
                  </a:lnTo>
                  <a:lnTo>
                    <a:pt x="355008" y="988545"/>
                  </a:lnTo>
                  <a:lnTo>
                    <a:pt x="395763" y="1030947"/>
                  </a:lnTo>
                  <a:lnTo>
                    <a:pt x="435122" y="1071386"/>
                  </a:lnTo>
                  <a:lnTo>
                    <a:pt x="472250" y="1109284"/>
                  </a:lnTo>
                  <a:lnTo>
                    <a:pt x="506317" y="1144066"/>
                  </a:lnTo>
                  <a:lnTo>
                    <a:pt x="536489" y="1175157"/>
                  </a:lnTo>
                  <a:lnTo>
                    <a:pt x="561933" y="1201981"/>
                  </a:lnTo>
                  <a:lnTo>
                    <a:pt x="581818" y="1223962"/>
                  </a:lnTo>
                </a:path>
              </a:pathLst>
            </a:custGeom>
            <a:ln w="38100">
              <a:solidFill>
                <a:srgbClr val="FF00FF"/>
              </a:solidFill>
            </a:ln>
          </p:spPr>
          <p:txBody>
            <a:bodyPr wrap="square" lIns="0" tIns="0" rIns="0" bIns="0" rtlCol="0"/>
            <a:lstStyle/>
            <a:p/>
          </p:txBody>
        </p:sp>
      </p:grpSp>
      <p:sp>
        <p:nvSpPr>
          <p:cNvPr id="10" name="object 10"/>
          <p:cNvSpPr txBox="1"/>
          <p:nvPr/>
        </p:nvSpPr>
        <p:spPr>
          <a:xfrm>
            <a:off x="4218940" y="5111467"/>
            <a:ext cx="178435"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X</a:t>
            </a:r>
            <a:endParaRPr sz="1800">
              <a:latin typeface="Arial"/>
              <a:cs typeface="Arial"/>
            </a:endParaRPr>
          </a:p>
        </p:txBody>
      </p:sp>
      <p:sp>
        <p:nvSpPr>
          <p:cNvPr id="11" name="object 11"/>
          <p:cNvSpPr txBox="1"/>
          <p:nvPr/>
        </p:nvSpPr>
        <p:spPr>
          <a:xfrm>
            <a:off x="402589" y="1295118"/>
            <a:ext cx="178435"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Y</a:t>
            </a:r>
            <a:endParaRPr sz="1800">
              <a:latin typeface="Arial"/>
              <a:cs typeface="Arial"/>
            </a:endParaRPr>
          </a:p>
        </p:txBody>
      </p:sp>
      <p:sp>
        <p:nvSpPr>
          <p:cNvPr id="12" name="object 12"/>
          <p:cNvSpPr txBox="1"/>
          <p:nvPr/>
        </p:nvSpPr>
        <p:spPr>
          <a:xfrm>
            <a:off x="524827" y="4967005"/>
            <a:ext cx="203835"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O</a:t>
            </a:r>
            <a:endParaRPr sz="1800">
              <a:latin typeface="Arial"/>
              <a:cs typeface="Arial"/>
            </a:endParaRPr>
          </a:p>
        </p:txBody>
      </p:sp>
      <p:sp>
        <p:nvSpPr>
          <p:cNvPr id="13" name="object 13"/>
          <p:cNvSpPr txBox="1"/>
          <p:nvPr/>
        </p:nvSpPr>
        <p:spPr>
          <a:xfrm>
            <a:off x="547052" y="1871380"/>
            <a:ext cx="1651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T</a:t>
            </a:r>
            <a:endParaRPr sz="1800">
              <a:latin typeface="Arial"/>
              <a:cs typeface="Arial"/>
            </a:endParaRPr>
          </a:p>
        </p:txBody>
      </p:sp>
      <p:sp>
        <p:nvSpPr>
          <p:cNvPr id="14" name="object 14"/>
          <p:cNvSpPr txBox="1"/>
          <p:nvPr/>
        </p:nvSpPr>
        <p:spPr>
          <a:xfrm>
            <a:off x="3282315" y="5184492"/>
            <a:ext cx="228600" cy="299720"/>
          </a:xfrm>
          <a:prstGeom prst="rect">
            <a:avLst/>
          </a:prstGeom>
        </p:spPr>
        <p:txBody>
          <a:bodyPr vert="horz" wrap="square" lIns="0" tIns="12700" rIns="0" bIns="0" rtlCol="0">
            <a:spAutoFit/>
          </a:bodyPr>
          <a:lstStyle/>
          <a:p>
            <a:pPr marL="12700">
              <a:lnSpc>
                <a:spcPct val="100000"/>
              </a:lnSpc>
              <a:spcBef>
                <a:spcPts val="100"/>
              </a:spcBef>
            </a:pPr>
            <a:r>
              <a:rPr sz="1800" b="1" spc="-25">
                <a:latin typeface="Arial"/>
                <a:cs typeface="Arial"/>
              </a:rPr>
              <a:t>T’</a:t>
            </a:r>
            <a:endParaRPr sz="1800">
              <a:latin typeface="Arial"/>
              <a:cs typeface="Arial"/>
            </a:endParaRPr>
          </a:p>
        </p:txBody>
      </p:sp>
      <p:sp>
        <p:nvSpPr>
          <p:cNvPr id="15" name="object 15"/>
          <p:cNvSpPr txBox="1"/>
          <p:nvPr/>
        </p:nvSpPr>
        <p:spPr>
          <a:xfrm>
            <a:off x="1555114" y="3743042"/>
            <a:ext cx="178435"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E</a:t>
            </a:r>
            <a:endParaRPr sz="1800">
              <a:latin typeface="Arial"/>
              <a:cs typeface="Arial"/>
            </a:endParaRPr>
          </a:p>
        </p:txBody>
      </p:sp>
      <p:sp>
        <p:nvSpPr>
          <p:cNvPr id="16" name="object 16"/>
          <p:cNvSpPr txBox="1"/>
          <p:nvPr/>
        </p:nvSpPr>
        <p:spPr>
          <a:xfrm>
            <a:off x="2058352" y="3023905"/>
            <a:ext cx="1905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C</a:t>
            </a:r>
            <a:endParaRPr sz="1800">
              <a:latin typeface="Arial"/>
              <a:cs typeface="Arial"/>
            </a:endParaRPr>
          </a:p>
        </p:txBody>
      </p:sp>
      <p:sp>
        <p:nvSpPr>
          <p:cNvPr id="17" name="object 17"/>
          <p:cNvSpPr/>
          <p:nvPr/>
        </p:nvSpPr>
        <p:spPr>
          <a:xfrm>
            <a:off x="1908175" y="3357562"/>
            <a:ext cx="71755" cy="71755"/>
          </a:xfrm>
          <a:custGeom>
            <a:rect l="l" t="t" r="r" b="b"/>
            <a:pathLst>
              <a:path w="71755" h="71754">
                <a:moveTo>
                  <a:pt x="0" y="71437"/>
                </a:moveTo>
                <a:lnTo>
                  <a:pt x="71437" y="0"/>
                </a:lnTo>
              </a:path>
            </a:pathLst>
          </a:custGeom>
          <a:ln w="38100">
            <a:solidFill>
              <a:srgbClr val="000000"/>
            </a:solidFill>
          </a:ln>
        </p:spPr>
        <p:txBody>
          <a:bodyPr wrap="square" lIns="0" tIns="0" rIns="0" bIns="0" rtlCol="0"/>
          <a:lstStyle/>
          <a:p/>
        </p:txBody>
      </p:sp>
      <p:grpSp>
        <p:nvGrpSpPr>
          <p:cNvPr id="18" name="object 18"/>
          <p:cNvGrpSpPr/>
          <p:nvPr/>
        </p:nvGrpSpPr>
        <p:grpSpPr>
          <a:xfrm>
            <a:off x="4993724" y="1466849"/>
            <a:ext cx="3441065" cy="3567429"/>
            <a:chOff x="4993724" y="1466849"/>
            <a:chExt cx="3441065" cy="3567429"/>
          </a:xfrm>
        </p:grpSpPr>
        <p:sp>
          <p:nvSpPr>
            <p:cNvPr id="19" name="object 19"/>
            <p:cNvSpPr/>
            <p:nvPr/>
          </p:nvSpPr>
          <p:spPr>
            <a:xfrm>
              <a:off x="5651499" y="3933825"/>
              <a:ext cx="73025" cy="0"/>
            </a:xfrm>
            <a:custGeom>
              <a:rect l="l" t="t" r="r" b="b"/>
              <a:pathLst>
                <a:path w="73025">
                  <a:moveTo>
                    <a:pt x="73025" y="0"/>
                  </a:moveTo>
                  <a:lnTo>
                    <a:pt x="0" y="0"/>
                  </a:lnTo>
                </a:path>
              </a:pathLst>
            </a:custGeom>
            <a:ln w="38100">
              <a:solidFill>
                <a:srgbClr val="000000"/>
              </a:solidFill>
            </a:ln>
          </p:spPr>
          <p:txBody>
            <a:bodyPr wrap="square" lIns="0" tIns="0" rIns="0" bIns="0" rtlCol="0"/>
            <a:lstStyle/>
            <a:p/>
          </p:txBody>
        </p:sp>
        <p:sp>
          <p:nvSpPr>
            <p:cNvPr id="20" name="object 20"/>
            <p:cNvSpPr/>
            <p:nvPr/>
          </p:nvSpPr>
          <p:spPr>
            <a:xfrm>
              <a:off x="5014912" y="1485899"/>
              <a:ext cx="3400425" cy="3529329"/>
            </a:xfrm>
            <a:custGeom>
              <a:rect l="l" t="t" r="r" b="b"/>
              <a:pathLst>
                <a:path w="3400425" h="3529329">
                  <a:moveTo>
                    <a:pt x="0" y="0"/>
                  </a:moveTo>
                  <a:lnTo>
                    <a:pt x="0" y="3527424"/>
                  </a:lnTo>
                </a:path>
                <a:path w="3400425" h="3529329">
                  <a:moveTo>
                    <a:pt x="0" y="3527425"/>
                  </a:moveTo>
                  <a:lnTo>
                    <a:pt x="3400425" y="3529012"/>
                  </a:lnTo>
                </a:path>
              </a:pathLst>
            </a:custGeom>
            <a:ln w="38100">
              <a:solidFill>
                <a:srgbClr val="000000"/>
              </a:solidFill>
            </a:ln>
          </p:spPr>
          <p:txBody>
            <a:bodyPr wrap="square" lIns="0" tIns="0" rIns="0" bIns="0" rtlCol="0"/>
            <a:lstStyle/>
            <a:p/>
          </p:txBody>
        </p:sp>
        <p:sp>
          <p:nvSpPr>
            <p:cNvPr id="21" name="object 21"/>
            <p:cNvSpPr/>
            <p:nvPr/>
          </p:nvSpPr>
          <p:spPr>
            <a:xfrm>
              <a:off x="5012774" y="2133600"/>
              <a:ext cx="2539365" cy="2879725"/>
            </a:xfrm>
            <a:custGeom>
              <a:rect l="l" t="t" r="r" b="b"/>
              <a:pathLst>
                <a:path w="2539365" h="2879725">
                  <a:moveTo>
                    <a:pt x="3114" y="0"/>
                  </a:moveTo>
                  <a:lnTo>
                    <a:pt x="1387" y="35907"/>
                  </a:lnTo>
                  <a:lnTo>
                    <a:pt x="176" y="72758"/>
                  </a:lnTo>
                  <a:lnTo>
                    <a:pt x="0" y="111399"/>
                  </a:lnTo>
                  <a:lnTo>
                    <a:pt x="1373" y="152679"/>
                  </a:lnTo>
                  <a:lnTo>
                    <a:pt x="4814" y="197445"/>
                  </a:lnTo>
                  <a:lnTo>
                    <a:pt x="10840" y="246545"/>
                  </a:lnTo>
                  <a:lnTo>
                    <a:pt x="19966" y="300826"/>
                  </a:lnTo>
                  <a:lnTo>
                    <a:pt x="32710" y="361137"/>
                  </a:lnTo>
                  <a:lnTo>
                    <a:pt x="49589" y="428324"/>
                  </a:lnTo>
                  <a:lnTo>
                    <a:pt x="71119" y="503237"/>
                  </a:lnTo>
                  <a:lnTo>
                    <a:pt x="92815" y="577171"/>
                  </a:lnTo>
                  <a:lnTo>
                    <a:pt x="104316" y="617710"/>
                  </a:lnTo>
                  <a:lnTo>
                    <a:pt x="116299" y="660344"/>
                  </a:lnTo>
                  <a:lnTo>
                    <a:pt x="128799" y="704859"/>
                  </a:lnTo>
                  <a:lnTo>
                    <a:pt x="141852" y="751044"/>
                  </a:lnTo>
                  <a:lnTo>
                    <a:pt x="155491" y="798682"/>
                  </a:lnTo>
                  <a:lnTo>
                    <a:pt x="169753" y="847562"/>
                  </a:lnTo>
                  <a:lnTo>
                    <a:pt x="184673" y="897468"/>
                  </a:lnTo>
                  <a:lnTo>
                    <a:pt x="200284" y="948188"/>
                  </a:lnTo>
                  <a:lnTo>
                    <a:pt x="216623" y="999508"/>
                  </a:lnTo>
                  <a:lnTo>
                    <a:pt x="233725" y="1051214"/>
                  </a:lnTo>
                  <a:lnTo>
                    <a:pt x="251623" y="1103092"/>
                  </a:lnTo>
                  <a:lnTo>
                    <a:pt x="270355" y="1154928"/>
                  </a:lnTo>
                  <a:lnTo>
                    <a:pt x="289953" y="1206509"/>
                  </a:lnTo>
                  <a:lnTo>
                    <a:pt x="310454" y="1257621"/>
                  </a:lnTo>
                  <a:lnTo>
                    <a:pt x="331893" y="1308051"/>
                  </a:lnTo>
                  <a:lnTo>
                    <a:pt x="354304" y="1357584"/>
                  </a:lnTo>
                  <a:lnTo>
                    <a:pt x="377723" y="1406007"/>
                  </a:lnTo>
                  <a:lnTo>
                    <a:pt x="402185" y="1453107"/>
                  </a:lnTo>
                  <a:lnTo>
                    <a:pt x="427724" y="1498668"/>
                  </a:lnTo>
                  <a:lnTo>
                    <a:pt x="454375" y="1542479"/>
                  </a:lnTo>
                  <a:lnTo>
                    <a:pt x="482175" y="1584325"/>
                  </a:lnTo>
                  <a:lnTo>
                    <a:pt x="509960" y="1623160"/>
                  </a:lnTo>
                  <a:lnTo>
                    <a:pt x="538882" y="1661485"/>
                  </a:lnTo>
                  <a:lnTo>
                    <a:pt x="568896" y="1699297"/>
                  </a:lnTo>
                  <a:lnTo>
                    <a:pt x="599960" y="1736600"/>
                  </a:lnTo>
                  <a:lnTo>
                    <a:pt x="632028" y="1773392"/>
                  </a:lnTo>
                  <a:lnTo>
                    <a:pt x="665057" y="1809675"/>
                  </a:lnTo>
                  <a:lnTo>
                    <a:pt x="699004" y="1845450"/>
                  </a:lnTo>
                  <a:lnTo>
                    <a:pt x="733823" y="1880717"/>
                  </a:lnTo>
                  <a:lnTo>
                    <a:pt x="769471" y="1915476"/>
                  </a:lnTo>
                  <a:lnTo>
                    <a:pt x="805905" y="1949730"/>
                  </a:lnTo>
                  <a:lnTo>
                    <a:pt x="843079" y="1983477"/>
                  </a:lnTo>
                  <a:lnTo>
                    <a:pt x="880951" y="2016720"/>
                  </a:lnTo>
                  <a:lnTo>
                    <a:pt x="919476" y="2049458"/>
                  </a:lnTo>
                  <a:lnTo>
                    <a:pt x="958611" y="2081692"/>
                  </a:lnTo>
                  <a:lnTo>
                    <a:pt x="998311" y="2113424"/>
                  </a:lnTo>
                  <a:lnTo>
                    <a:pt x="1038532" y="2144653"/>
                  </a:lnTo>
                  <a:lnTo>
                    <a:pt x="1079231" y="2175381"/>
                  </a:lnTo>
                  <a:lnTo>
                    <a:pt x="1120363" y="2205608"/>
                  </a:lnTo>
                  <a:lnTo>
                    <a:pt x="1161885" y="2235334"/>
                  </a:lnTo>
                  <a:lnTo>
                    <a:pt x="1203753" y="2264561"/>
                  </a:lnTo>
                  <a:lnTo>
                    <a:pt x="1245922" y="2293289"/>
                  </a:lnTo>
                  <a:lnTo>
                    <a:pt x="1288350" y="2321519"/>
                  </a:lnTo>
                  <a:lnTo>
                    <a:pt x="1330991" y="2349251"/>
                  </a:lnTo>
                  <a:lnTo>
                    <a:pt x="1373802" y="2376487"/>
                  </a:lnTo>
                  <a:lnTo>
                    <a:pt x="1416292" y="2402327"/>
                  </a:lnTo>
                  <a:lnTo>
                    <a:pt x="1461248" y="2428005"/>
                  </a:lnTo>
                  <a:lnTo>
                    <a:pt x="1508393" y="2453479"/>
                  </a:lnTo>
                  <a:lnTo>
                    <a:pt x="1557449" y="2478708"/>
                  </a:lnTo>
                  <a:lnTo>
                    <a:pt x="1608139" y="2503652"/>
                  </a:lnTo>
                  <a:lnTo>
                    <a:pt x="1660188" y="2528270"/>
                  </a:lnTo>
                  <a:lnTo>
                    <a:pt x="1713317" y="2552521"/>
                  </a:lnTo>
                  <a:lnTo>
                    <a:pt x="1767252" y="2576364"/>
                  </a:lnTo>
                  <a:lnTo>
                    <a:pt x="1821713" y="2599759"/>
                  </a:lnTo>
                  <a:lnTo>
                    <a:pt x="1876425" y="2622664"/>
                  </a:lnTo>
                  <a:lnTo>
                    <a:pt x="1931111" y="2645038"/>
                  </a:lnTo>
                  <a:lnTo>
                    <a:pt x="1985494" y="2666842"/>
                  </a:lnTo>
                  <a:lnTo>
                    <a:pt x="2039298" y="2688033"/>
                  </a:lnTo>
                  <a:lnTo>
                    <a:pt x="2092245" y="2708572"/>
                  </a:lnTo>
                  <a:lnTo>
                    <a:pt x="2144058" y="2728417"/>
                  </a:lnTo>
                  <a:lnTo>
                    <a:pt x="2194462" y="2747527"/>
                  </a:lnTo>
                  <a:lnTo>
                    <a:pt x="2243178" y="2765862"/>
                  </a:lnTo>
                  <a:lnTo>
                    <a:pt x="2289931" y="2783380"/>
                  </a:lnTo>
                  <a:lnTo>
                    <a:pt x="2334443" y="2800042"/>
                  </a:lnTo>
                  <a:lnTo>
                    <a:pt x="2376438" y="2815805"/>
                  </a:lnTo>
                  <a:lnTo>
                    <a:pt x="2415638" y="2830630"/>
                  </a:lnTo>
                  <a:lnTo>
                    <a:pt x="2451767" y="2844475"/>
                  </a:lnTo>
                  <a:lnTo>
                    <a:pt x="2484549" y="2857300"/>
                  </a:lnTo>
                  <a:lnTo>
                    <a:pt x="2513706" y="2869063"/>
                  </a:lnTo>
                  <a:lnTo>
                    <a:pt x="2538961" y="2879725"/>
                  </a:lnTo>
                </a:path>
              </a:pathLst>
            </a:custGeom>
            <a:ln w="38100">
              <a:solidFill>
                <a:srgbClr val="FF6600"/>
              </a:solidFill>
            </a:ln>
          </p:spPr>
          <p:txBody>
            <a:bodyPr wrap="square" lIns="0" tIns="0" rIns="0" bIns="0" rtlCol="0"/>
            <a:lstStyle/>
            <a:p/>
          </p:txBody>
        </p:sp>
      </p:grpSp>
      <p:sp>
        <p:nvSpPr>
          <p:cNvPr id="22" name="object 22"/>
          <p:cNvSpPr txBox="1"/>
          <p:nvPr/>
        </p:nvSpPr>
        <p:spPr>
          <a:xfrm>
            <a:off x="8422640" y="5113055"/>
            <a:ext cx="178435"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X</a:t>
            </a:r>
            <a:endParaRPr sz="1800">
              <a:latin typeface="Arial"/>
              <a:cs typeface="Arial"/>
            </a:endParaRPr>
          </a:p>
        </p:txBody>
      </p:sp>
      <p:sp>
        <p:nvSpPr>
          <p:cNvPr id="23" name="object 23"/>
          <p:cNvSpPr txBox="1"/>
          <p:nvPr/>
        </p:nvSpPr>
        <p:spPr>
          <a:xfrm>
            <a:off x="4606290" y="1296705"/>
            <a:ext cx="178435"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Y</a:t>
            </a:r>
            <a:endParaRPr sz="1800">
              <a:latin typeface="Arial"/>
              <a:cs typeface="Arial"/>
            </a:endParaRPr>
          </a:p>
        </p:txBody>
      </p:sp>
      <p:sp>
        <p:nvSpPr>
          <p:cNvPr id="24" name="object 24"/>
          <p:cNvSpPr txBox="1"/>
          <p:nvPr/>
        </p:nvSpPr>
        <p:spPr>
          <a:xfrm>
            <a:off x="4728527" y="4968592"/>
            <a:ext cx="203835"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O</a:t>
            </a:r>
            <a:endParaRPr sz="1800">
              <a:latin typeface="Arial"/>
              <a:cs typeface="Arial"/>
            </a:endParaRPr>
          </a:p>
        </p:txBody>
      </p:sp>
      <p:sp>
        <p:nvSpPr>
          <p:cNvPr id="25" name="object 25"/>
          <p:cNvSpPr txBox="1"/>
          <p:nvPr/>
        </p:nvSpPr>
        <p:spPr>
          <a:xfrm>
            <a:off x="7387590" y="5184492"/>
            <a:ext cx="228600" cy="299720"/>
          </a:xfrm>
          <a:prstGeom prst="rect">
            <a:avLst/>
          </a:prstGeom>
        </p:spPr>
        <p:txBody>
          <a:bodyPr vert="horz" wrap="square" lIns="0" tIns="12700" rIns="0" bIns="0" rtlCol="0">
            <a:spAutoFit/>
          </a:bodyPr>
          <a:lstStyle/>
          <a:p>
            <a:pPr marL="12700">
              <a:lnSpc>
                <a:spcPct val="100000"/>
              </a:lnSpc>
              <a:spcBef>
                <a:spcPts val="100"/>
              </a:spcBef>
            </a:pPr>
            <a:r>
              <a:rPr sz="1800" b="1" spc="-25">
                <a:latin typeface="Arial"/>
                <a:cs typeface="Arial"/>
              </a:rPr>
              <a:t>T’</a:t>
            </a:r>
            <a:endParaRPr sz="1800">
              <a:latin typeface="Arial"/>
              <a:cs typeface="Arial"/>
            </a:endParaRPr>
          </a:p>
        </p:txBody>
      </p:sp>
      <p:sp>
        <p:nvSpPr>
          <p:cNvPr id="26" name="object 26"/>
          <p:cNvSpPr txBox="1"/>
          <p:nvPr/>
        </p:nvSpPr>
        <p:spPr>
          <a:xfrm>
            <a:off x="4579302" y="2015842"/>
            <a:ext cx="1651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T</a:t>
            </a:r>
            <a:endParaRPr sz="1800">
              <a:latin typeface="Arial"/>
              <a:cs typeface="Arial"/>
            </a:endParaRPr>
          </a:p>
        </p:txBody>
      </p:sp>
      <p:sp>
        <p:nvSpPr>
          <p:cNvPr id="27" name="object 27"/>
          <p:cNvSpPr txBox="1"/>
          <p:nvPr/>
        </p:nvSpPr>
        <p:spPr>
          <a:xfrm>
            <a:off x="5442903" y="3960530"/>
            <a:ext cx="178435"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E</a:t>
            </a:r>
            <a:endParaRPr sz="1800">
              <a:latin typeface="Arial"/>
              <a:cs typeface="Arial"/>
            </a:endParaRPr>
          </a:p>
        </p:txBody>
      </p:sp>
      <p:grpSp>
        <p:nvGrpSpPr>
          <p:cNvPr id="28" name="object 28"/>
          <p:cNvGrpSpPr/>
          <p:nvPr/>
        </p:nvGrpSpPr>
        <p:grpSpPr>
          <a:xfrm>
            <a:off x="4984749" y="2114550"/>
            <a:ext cx="2559050" cy="2917825"/>
            <a:chOff x="4984749" y="2114550"/>
            <a:chExt cx="2559050" cy="2917825"/>
          </a:xfrm>
        </p:grpSpPr>
        <p:sp>
          <p:nvSpPr>
            <p:cNvPr id="29" name="object 29"/>
            <p:cNvSpPr/>
            <p:nvPr/>
          </p:nvSpPr>
          <p:spPr>
            <a:xfrm>
              <a:off x="5003799" y="2133600"/>
              <a:ext cx="1297305" cy="1800225"/>
            </a:xfrm>
            <a:custGeom>
              <a:rect l="l" t="t" r="r" b="b"/>
              <a:pathLst>
                <a:path w="1297304" h="1800225">
                  <a:moveTo>
                    <a:pt x="0" y="0"/>
                  </a:moveTo>
                  <a:lnTo>
                    <a:pt x="1296987" y="1800225"/>
                  </a:lnTo>
                </a:path>
              </a:pathLst>
            </a:custGeom>
            <a:ln w="38100">
              <a:solidFill>
                <a:srgbClr val="000000"/>
              </a:solidFill>
            </a:ln>
          </p:spPr>
          <p:txBody>
            <a:bodyPr wrap="square" lIns="0" tIns="0" rIns="0" bIns="0" rtlCol="0"/>
            <a:lstStyle/>
            <a:p/>
          </p:txBody>
        </p:sp>
        <p:sp>
          <p:nvSpPr>
            <p:cNvPr id="30" name="object 30"/>
            <p:cNvSpPr/>
            <p:nvPr/>
          </p:nvSpPr>
          <p:spPr>
            <a:xfrm>
              <a:off x="6300787" y="2997200"/>
              <a:ext cx="1224280" cy="2016125"/>
            </a:xfrm>
            <a:custGeom>
              <a:rect l="l" t="t" r="r" b="b"/>
              <a:pathLst>
                <a:path w="1224279" h="2016125">
                  <a:moveTo>
                    <a:pt x="1223962" y="2016125"/>
                  </a:moveTo>
                  <a:lnTo>
                    <a:pt x="0" y="0"/>
                  </a:lnTo>
                </a:path>
              </a:pathLst>
            </a:custGeom>
            <a:ln w="38100">
              <a:solidFill>
                <a:srgbClr val="000000"/>
              </a:solidFill>
            </a:ln>
          </p:spPr>
          <p:txBody>
            <a:bodyPr wrap="square" lIns="0" tIns="0" rIns="0" bIns="0" rtlCol="0"/>
            <a:lstStyle/>
            <a:p/>
          </p:txBody>
        </p:sp>
        <p:sp>
          <p:nvSpPr>
            <p:cNvPr id="31" name="object 31"/>
            <p:cNvSpPr/>
            <p:nvPr/>
          </p:nvSpPr>
          <p:spPr>
            <a:xfrm>
              <a:off x="5801544" y="2565400"/>
              <a:ext cx="1507490" cy="1438275"/>
            </a:xfrm>
            <a:custGeom>
              <a:rect l="l" t="t" r="r" b="b"/>
              <a:pathLst>
                <a:path w="1507490" h="1438275">
                  <a:moveTo>
                    <a:pt x="8253" y="142874"/>
                  </a:moveTo>
                  <a:lnTo>
                    <a:pt x="3889" y="190118"/>
                  </a:lnTo>
                  <a:lnTo>
                    <a:pt x="853" y="238734"/>
                  </a:lnTo>
                  <a:lnTo>
                    <a:pt x="0" y="289635"/>
                  </a:lnTo>
                  <a:lnTo>
                    <a:pt x="2181" y="343737"/>
                  </a:lnTo>
                  <a:lnTo>
                    <a:pt x="8253" y="401954"/>
                  </a:lnTo>
                  <a:lnTo>
                    <a:pt x="14425" y="446952"/>
                  </a:lnTo>
                  <a:lnTo>
                    <a:pt x="21564" y="494849"/>
                  </a:lnTo>
                  <a:lnTo>
                    <a:pt x="30398" y="544813"/>
                  </a:lnTo>
                  <a:lnTo>
                    <a:pt x="41651" y="596009"/>
                  </a:lnTo>
                  <a:lnTo>
                    <a:pt x="56051" y="647605"/>
                  </a:lnTo>
                  <a:lnTo>
                    <a:pt x="74323" y="698768"/>
                  </a:lnTo>
                  <a:lnTo>
                    <a:pt x="97193" y="748664"/>
                  </a:lnTo>
                  <a:lnTo>
                    <a:pt x="118127" y="787269"/>
                  </a:lnTo>
                  <a:lnTo>
                    <a:pt x="141386" y="826641"/>
                  </a:lnTo>
                  <a:lnTo>
                    <a:pt x="166955" y="866422"/>
                  </a:lnTo>
                  <a:lnTo>
                    <a:pt x="194818" y="906249"/>
                  </a:lnTo>
                  <a:lnTo>
                    <a:pt x="224958" y="945763"/>
                  </a:lnTo>
                  <a:lnTo>
                    <a:pt x="257359" y="984602"/>
                  </a:lnTo>
                  <a:lnTo>
                    <a:pt x="292006" y="1022407"/>
                  </a:lnTo>
                  <a:lnTo>
                    <a:pt x="328881" y="1058816"/>
                  </a:lnTo>
                  <a:lnTo>
                    <a:pt x="367968" y="1093469"/>
                  </a:lnTo>
                  <a:lnTo>
                    <a:pt x="406570" y="1123715"/>
                  </a:lnTo>
                  <a:lnTo>
                    <a:pt x="449334" y="1153698"/>
                  </a:lnTo>
                  <a:lnTo>
                    <a:pt x="495206" y="1183155"/>
                  </a:lnTo>
                  <a:lnTo>
                    <a:pt x="543129" y="1211823"/>
                  </a:lnTo>
                  <a:lnTo>
                    <a:pt x="592048" y="1239440"/>
                  </a:lnTo>
                  <a:lnTo>
                    <a:pt x="640908" y="1265742"/>
                  </a:lnTo>
                  <a:lnTo>
                    <a:pt x="688653" y="1290467"/>
                  </a:lnTo>
                  <a:lnTo>
                    <a:pt x="734228" y="1313352"/>
                  </a:lnTo>
                  <a:lnTo>
                    <a:pt x="776577" y="1334134"/>
                  </a:lnTo>
                  <a:lnTo>
                    <a:pt x="814646" y="1352549"/>
                  </a:lnTo>
                  <a:lnTo>
                    <a:pt x="872576" y="1377817"/>
                  </a:lnTo>
                  <a:lnTo>
                    <a:pt x="926937" y="1397211"/>
                  </a:lnTo>
                  <a:lnTo>
                    <a:pt x="976468" y="1411842"/>
                  </a:lnTo>
                  <a:lnTo>
                    <a:pt x="1019904" y="1422823"/>
                  </a:lnTo>
                  <a:lnTo>
                    <a:pt x="1055983" y="1431263"/>
                  </a:lnTo>
                  <a:lnTo>
                    <a:pt x="1083443" y="1438274"/>
                  </a:lnTo>
                </a:path>
                <a:path w="1507490" h="1438275">
                  <a:moveTo>
                    <a:pt x="512050" y="0"/>
                  </a:moveTo>
                  <a:lnTo>
                    <a:pt x="508011" y="42033"/>
                  </a:lnTo>
                  <a:lnTo>
                    <a:pt x="505201" y="85286"/>
                  </a:lnTo>
                  <a:lnTo>
                    <a:pt x="504410" y="130574"/>
                  </a:lnTo>
                  <a:lnTo>
                    <a:pt x="506430" y="178709"/>
                  </a:lnTo>
                  <a:lnTo>
                    <a:pt x="512050" y="230505"/>
                  </a:lnTo>
                  <a:lnTo>
                    <a:pt x="518784" y="277483"/>
                  </a:lnTo>
                  <a:lnTo>
                    <a:pt x="526890" y="327804"/>
                  </a:lnTo>
                  <a:lnTo>
                    <a:pt x="537435" y="380290"/>
                  </a:lnTo>
                  <a:lnTo>
                    <a:pt x="551486" y="433766"/>
                  </a:lnTo>
                  <a:lnTo>
                    <a:pt x="570112" y="487053"/>
                  </a:lnTo>
                  <a:lnTo>
                    <a:pt x="594378" y="538974"/>
                  </a:lnTo>
                  <a:lnTo>
                    <a:pt x="616329" y="577669"/>
                  </a:lnTo>
                  <a:lnTo>
                    <a:pt x="641002" y="617178"/>
                  </a:lnTo>
                  <a:lnTo>
                    <a:pt x="668377" y="657044"/>
                  </a:lnTo>
                  <a:lnTo>
                    <a:pt x="698432" y="696811"/>
                  </a:lnTo>
                  <a:lnTo>
                    <a:pt x="731145" y="736022"/>
                  </a:lnTo>
                  <a:lnTo>
                    <a:pt x="766495" y="774220"/>
                  </a:lnTo>
                  <a:lnTo>
                    <a:pt x="804461" y="810948"/>
                  </a:lnTo>
                  <a:lnTo>
                    <a:pt x="845021" y="845750"/>
                  </a:lnTo>
                  <a:lnTo>
                    <a:pt x="884980" y="875639"/>
                  </a:lnTo>
                  <a:lnTo>
                    <a:pt x="929561" y="905208"/>
                  </a:lnTo>
                  <a:lnTo>
                    <a:pt x="977425" y="934135"/>
                  </a:lnTo>
                  <a:lnTo>
                    <a:pt x="1027231" y="962099"/>
                  </a:lnTo>
                  <a:lnTo>
                    <a:pt x="1077639" y="988780"/>
                  </a:lnTo>
                  <a:lnTo>
                    <a:pt x="1127309" y="1013857"/>
                  </a:lnTo>
                  <a:lnTo>
                    <a:pt x="1174902" y="1037009"/>
                  </a:lnTo>
                  <a:lnTo>
                    <a:pt x="1219076" y="1057915"/>
                  </a:lnTo>
                  <a:lnTo>
                    <a:pt x="1258492" y="1076255"/>
                  </a:lnTo>
                  <a:lnTo>
                    <a:pt x="1322481" y="1102573"/>
                  </a:lnTo>
                  <a:lnTo>
                    <a:pt x="1381377" y="1121650"/>
                  </a:lnTo>
                  <a:lnTo>
                    <a:pt x="1433159" y="1135196"/>
                  </a:lnTo>
                  <a:lnTo>
                    <a:pt x="1475809" y="1144918"/>
                  </a:lnTo>
                  <a:lnTo>
                    <a:pt x="1507306" y="1152524"/>
                  </a:lnTo>
                </a:path>
              </a:pathLst>
            </a:custGeom>
            <a:ln w="38100">
              <a:solidFill>
                <a:srgbClr val="FF0000"/>
              </a:solidFill>
            </a:ln>
          </p:spPr>
          <p:txBody>
            <a:bodyPr wrap="square" lIns="0" tIns="0" rIns="0" bIns="0" rtlCol="0"/>
            <a:lstStyle/>
            <a:p/>
          </p:txBody>
        </p:sp>
      </p:grpSp>
      <p:sp>
        <p:nvSpPr>
          <p:cNvPr id="32" name="object 32"/>
          <p:cNvSpPr txBox="1"/>
          <p:nvPr/>
        </p:nvSpPr>
        <p:spPr>
          <a:xfrm>
            <a:off x="5920739" y="3095343"/>
            <a:ext cx="350520" cy="299720"/>
          </a:xfrm>
          <a:prstGeom prst="rect">
            <a:avLst/>
          </a:prstGeom>
        </p:spPr>
        <p:txBody>
          <a:bodyPr vert="horz" wrap="square" lIns="0" tIns="12700" rIns="0" bIns="0" rtlCol="0">
            <a:spAutoFit/>
          </a:bodyPr>
          <a:lstStyle/>
          <a:p>
            <a:pPr marL="38100">
              <a:lnSpc>
                <a:spcPct val="100000"/>
              </a:lnSpc>
              <a:spcBef>
                <a:spcPts val="100"/>
              </a:spcBef>
            </a:pPr>
            <a:r>
              <a:rPr sz="1800" b="1" spc="-25">
                <a:latin typeface="Arial"/>
                <a:cs typeface="Arial"/>
              </a:rPr>
              <a:t>C</a:t>
            </a:r>
            <a:r>
              <a:rPr sz="1725" b="1" spc="-37" baseline="-21739">
                <a:latin typeface="Arial"/>
                <a:cs typeface="Arial"/>
              </a:rPr>
              <a:t>B</a:t>
            </a:r>
            <a:endParaRPr sz="1725" baseline="-21739">
              <a:latin typeface="Arial"/>
              <a:cs typeface="Arial"/>
            </a:endParaRPr>
          </a:p>
        </p:txBody>
      </p:sp>
      <p:sp>
        <p:nvSpPr>
          <p:cNvPr id="33" name="object 33"/>
          <p:cNvSpPr txBox="1"/>
          <p:nvPr/>
        </p:nvSpPr>
        <p:spPr>
          <a:xfrm>
            <a:off x="6497002" y="2879443"/>
            <a:ext cx="350520" cy="299720"/>
          </a:xfrm>
          <a:prstGeom prst="rect">
            <a:avLst/>
          </a:prstGeom>
        </p:spPr>
        <p:txBody>
          <a:bodyPr vert="horz" wrap="square" lIns="0" tIns="12700" rIns="0" bIns="0" rtlCol="0">
            <a:spAutoFit/>
          </a:bodyPr>
          <a:lstStyle/>
          <a:p>
            <a:pPr marL="38100">
              <a:lnSpc>
                <a:spcPct val="100000"/>
              </a:lnSpc>
              <a:spcBef>
                <a:spcPts val="100"/>
              </a:spcBef>
            </a:pPr>
            <a:r>
              <a:rPr sz="1800" b="1" spc="-25">
                <a:latin typeface="Arial"/>
                <a:cs typeface="Arial"/>
              </a:rPr>
              <a:t>C</a:t>
            </a:r>
            <a:r>
              <a:rPr sz="1725" b="1" spc="-37" baseline="-21739">
                <a:latin typeface="Arial"/>
                <a:cs typeface="Arial"/>
              </a:rPr>
              <a:t>A</a:t>
            </a:r>
            <a:endParaRPr sz="1725" baseline="-21739">
              <a:latin typeface="Arial"/>
              <a:cs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901700" y="573404"/>
            <a:ext cx="7340600" cy="574040"/>
          </a:xfrm>
          <a:prstGeom prst="rect">
            <a:avLst/>
          </a:prstGeom>
        </p:spPr>
        <p:txBody>
          <a:bodyPr vert="horz" wrap="square" lIns="0" tIns="12700" rIns="0" bIns="0" rtlCol="0">
            <a:spAutoFit/>
          </a:bodyPr>
          <a:lstStyle/>
          <a:p>
            <a:pPr marL="12700">
              <a:lnSpc>
                <a:spcPct val="100000"/>
              </a:lnSpc>
              <a:spcBef>
                <a:spcPts val="100"/>
              </a:spcBef>
            </a:pPr>
            <a:r>
              <a:rPr sz="3600"/>
              <a:t>（三）</a:t>
            </a:r>
            <a:r>
              <a:rPr sz="3600" spc="-5"/>
              <a:t>外部规模经济和国际贸易模式</a:t>
            </a:r>
            <a:endParaRPr sz="3600"/>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4965" marR="5080" indent="-342265">
              <a:lnSpc>
                <a:spcPct val="100000"/>
              </a:lnSpc>
              <a:spcBef>
                <a:spcPts val="100"/>
              </a:spcBef>
              <a:buSzPct val="101562"/>
              <a:buFont typeface="Arial"/>
              <a:buChar char="•"/>
              <a:tabLst>
                <a:tab pos="354965"/>
                <a:tab pos="355600"/>
              </a:tabLst>
            </a:pPr>
            <a:r>
              <a:rPr spc="-5"/>
              <a:t>外部规模经济下，国际分工及国际贸易格</a:t>
            </a:r>
            <a:r>
              <a:rPr/>
              <a:t>局并</a:t>
            </a:r>
            <a:r>
              <a:rPr>
                <a:solidFill>
                  <a:srgbClr val="FF0000"/>
                </a:solidFill>
              </a:rPr>
              <a:t>不确定</a:t>
            </a:r>
            <a:r>
              <a:rPr spc="-50"/>
              <a:t>。</a:t>
            </a:r>
          </a:p>
          <a:p>
            <a:pPr>
              <a:lnSpc>
                <a:spcPct val="100000"/>
              </a:lnSpc>
              <a:spcBef>
                <a:spcPts val="40"/>
              </a:spcBef>
              <a:buFont typeface="Arial"/>
              <a:buChar char="•"/>
            </a:pPr>
            <a:endParaRPr sz="2900"/>
          </a:p>
          <a:p>
            <a:pPr marL="354965" marR="5080" indent="-342265">
              <a:lnSpc>
                <a:spcPct val="100000"/>
              </a:lnSpc>
              <a:buSzPct val="101562"/>
              <a:buFont typeface="Arial"/>
              <a:buChar char="•"/>
              <a:tabLst>
                <a:tab pos="354965"/>
                <a:tab pos="355600"/>
              </a:tabLst>
            </a:pPr>
            <a:r>
              <a:rPr/>
              <a:t>国际分工及国际贸易格局可能完全由</a:t>
            </a:r>
            <a:r>
              <a:rPr spc="-25">
                <a:solidFill>
                  <a:srgbClr val="FF0000"/>
                </a:solidFill>
              </a:rPr>
              <a:t>偶然</a:t>
            </a:r>
            <a:r>
              <a:rPr>
                <a:solidFill>
                  <a:srgbClr val="FF0000"/>
                </a:solidFill>
              </a:rPr>
              <a:t>或历史因素</a:t>
            </a:r>
            <a:r>
              <a:rPr spc="-20"/>
              <a:t>决定。</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2490152" y="5975953"/>
            <a:ext cx="4005579" cy="330200"/>
          </a:xfrm>
          <a:prstGeom prst="rect">
            <a:avLst/>
          </a:prstGeom>
        </p:spPr>
        <p:txBody>
          <a:bodyPr vert="horz" wrap="square" lIns="0" tIns="12700" rIns="0" bIns="0" rtlCol="0">
            <a:spAutoFit/>
          </a:bodyPr>
          <a:lstStyle/>
          <a:p>
            <a:pPr marL="12700">
              <a:lnSpc>
                <a:spcPct val="100000"/>
              </a:lnSpc>
              <a:spcBef>
                <a:spcPts val="100"/>
              </a:spcBef>
              <a:tabLst>
                <a:tab pos="944244"/>
              </a:tabLst>
            </a:pPr>
            <a:r>
              <a:rPr sz="2000" b="1">
                <a:latin typeface="Microsoft JhengHei"/>
                <a:cs typeface="Microsoft JhengHei"/>
              </a:rPr>
              <a:t>图</a:t>
            </a:r>
            <a:r>
              <a:rPr sz="2000" b="1" spc="-25">
                <a:latin typeface="Arial"/>
                <a:cs typeface="Arial"/>
              </a:rPr>
              <a:t>6</a:t>
            </a:r>
            <a:r>
              <a:rPr sz="2000" b="1" spc="-25">
                <a:latin typeface="Microsoft JhengHei"/>
                <a:cs typeface="Microsoft JhengHei"/>
              </a:rPr>
              <a:t>－</a:t>
            </a:r>
            <a:r>
              <a:rPr sz="2000" b="1" spc="-25">
                <a:latin typeface="Arial"/>
                <a:cs typeface="Arial"/>
              </a:rPr>
              <a:t>3</a:t>
            </a:r>
            <a:r>
              <a:rPr sz="2000" b="1">
                <a:latin typeface="Arial"/>
                <a:cs typeface="Arial"/>
              </a:rPr>
              <a:t>	</a:t>
            </a:r>
            <a:r>
              <a:rPr sz="2000" b="1">
                <a:latin typeface="Microsoft JhengHei"/>
                <a:cs typeface="Microsoft JhengHei"/>
              </a:rPr>
              <a:t>外部规模经济与生产专业</a:t>
            </a:r>
            <a:r>
              <a:rPr sz="2000" b="1" spc="-50">
                <a:latin typeface="Microsoft JhengHei"/>
                <a:cs typeface="Microsoft JhengHei"/>
              </a:rPr>
              <a:t>化</a:t>
            </a:r>
            <a:endParaRPr sz="2000">
              <a:latin typeface="Microsoft JhengHei"/>
              <a:cs typeface="Microsoft JhengHei"/>
            </a:endParaRPr>
          </a:p>
        </p:txBody>
      </p:sp>
      <p:sp>
        <p:nvSpPr>
          <p:cNvPr id="3" name="object 3"/>
          <p:cNvSpPr/>
          <p:nvPr/>
        </p:nvSpPr>
        <p:spPr>
          <a:xfrm>
            <a:off x="2377879" y="2559884"/>
            <a:ext cx="3715385" cy="1101725"/>
          </a:xfrm>
          <a:custGeom>
            <a:rect l="l" t="t" r="r" b="b"/>
            <a:pathLst>
              <a:path w="3715385" h="1101725">
                <a:moveTo>
                  <a:pt x="3715139" y="1101643"/>
                </a:moveTo>
                <a:lnTo>
                  <a:pt x="3643381" y="1100203"/>
                </a:lnTo>
                <a:lnTo>
                  <a:pt x="3571959" y="1098395"/>
                </a:lnTo>
                <a:lnTo>
                  <a:pt x="3500883" y="1096224"/>
                </a:lnTo>
                <a:lnTo>
                  <a:pt x="3430167" y="1093692"/>
                </a:lnTo>
                <a:lnTo>
                  <a:pt x="3359822" y="1090803"/>
                </a:lnTo>
                <a:lnTo>
                  <a:pt x="3289861" y="1087562"/>
                </a:lnTo>
                <a:lnTo>
                  <a:pt x="3220295" y="1083971"/>
                </a:lnTo>
                <a:lnTo>
                  <a:pt x="3151136" y="1080034"/>
                </a:lnTo>
                <a:lnTo>
                  <a:pt x="3082396" y="1075754"/>
                </a:lnTo>
                <a:lnTo>
                  <a:pt x="3014088" y="1071136"/>
                </a:lnTo>
                <a:lnTo>
                  <a:pt x="2946224" y="1066183"/>
                </a:lnTo>
                <a:lnTo>
                  <a:pt x="2878815" y="1060897"/>
                </a:lnTo>
                <a:lnTo>
                  <a:pt x="2811873" y="1055284"/>
                </a:lnTo>
                <a:lnTo>
                  <a:pt x="2745411" y="1049346"/>
                </a:lnTo>
                <a:lnTo>
                  <a:pt x="2679440" y="1043087"/>
                </a:lnTo>
                <a:lnTo>
                  <a:pt x="2613974" y="1036510"/>
                </a:lnTo>
                <a:lnTo>
                  <a:pt x="2549022" y="1029620"/>
                </a:lnTo>
                <a:lnTo>
                  <a:pt x="2484598" y="1022419"/>
                </a:lnTo>
                <a:lnTo>
                  <a:pt x="2420714" y="1014912"/>
                </a:lnTo>
                <a:lnTo>
                  <a:pt x="2357382" y="1007101"/>
                </a:lnTo>
                <a:lnTo>
                  <a:pt x="2294613" y="998991"/>
                </a:lnTo>
                <a:lnTo>
                  <a:pt x="2232421" y="990585"/>
                </a:lnTo>
                <a:lnTo>
                  <a:pt x="2170815" y="981886"/>
                </a:lnTo>
                <a:lnTo>
                  <a:pt x="2109810" y="972898"/>
                </a:lnTo>
                <a:lnTo>
                  <a:pt x="2049417" y="963625"/>
                </a:lnTo>
                <a:lnTo>
                  <a:pt x="1989647" y="954070"/>
                </a:lnTo>
                <a:lnTo>
                  <a:pt x="1930513" y="944237"/>
                </a:lnTo>
                <a:lnTo>
                  <a:pt x="1872027" y="934130"/>
                </a:lnTo>
                <a:lnTo>
                  <a:pt x="1814202" y="923751"/>
                </a:lnTo>
                <a:lnTo>
                  <a:pt x="1757048" y="913105"/>
                </a:lnTo>
                <a:lnTo>
                  <a:pt x="1700578" y="902194"/>
                </a:lnTo>
                <a:lnTo>
                  <a:pt x="1644804" y="891024"/>
                </a:lnTo>
                <a:lnTo>
                  <a:pt x="1589738" y="879596"/>
                </a:lnTo>
                <a:lnTo>
                  <a:pt x="1535392" y="867916"/>
                </a:lnTo>
                <a:lnTo>
                  <a:pt x="1481778" y="855985"/>
                </a:lnTo>
                <a:lnTo>
                  <a:pt x="1428909" y="843809"/>
                </a:lnTo>
                <a:lnTo>
                  <a:pt x="1376795" y="831390"/>
                </a:lnTo>
                <a:lnTo>
                  <a:pt x="1325450" y="818732"/>
                </a:lnTo>
                <a:lnTo>
                  <a:pt x="1274885" y="805838"/>
                </a:lnTo>
                <a:lnTo>
                  <a:pt x="1225112" y="792713"/>
                </a:lnTo>
                <a:lnTo>
                  <a:pt x="1176144" y="779359"/>
                </a:lnTo>
                <a:lnTo>
                  <a:pt x="1127992" y="765781"/>
                </a:lnTo>
                <a:lnTo>
                  <a:pt x="1080668" y="751981"/>
                </a:lnTo>
                <a:lnTo>
                  <a:pt x="1034184" y="737964"/>
                </a:lnTo>
                <a:lnTo>
                  <a:pt x="988553" y="723733"/>
                </a:lnTo>
                <a:lnTo>
                  <a:pt x="943786" y="709292"/>
                </a:lnTo>
                <a:lnTo>
                  <a:pt x="899896" y="694643"/>
                </a:lnTo>
                <a:lnTo>
                  <a:pt x="856894" y="679791"/>
                </a:lnTo>
                <a:lnTo>
                  <a:pt x="814792" y="664740"/>
                </a:lnTo>
                <a:lnTo>
                  <a:pt x="773604" y="649492"/>
                </a:lnTo>
                <a:lnTo>
                  <a:pt x="733339" y="634052"/>
                </a:lnTo>
                <a:lnTo>
                  <a:pt x="694011" y="618423"/>
                </a:lnTo>
                <a:lnTo>
                  <a:pt x="655632" y="602608"/>
                </a:lnTo>
                <a:lnTo>
                  <a:pt x="618214" y="586611"/>
                </a:lnTo>
                <a:lnTo>
                  <a:pt x="581768" y="570436"/>
                </a:lnTo>
                <a:lnTo>
                  <a:pt x="546306" y="554086"/>
                </a:lnTo>
                <a:lnTo>
                  <a:pt x="511842" y="537565"/>
                </a:lnTo>
                <a:lnTo>
                  <a:pt x="445951" y="504023"/>
                </a:lnTo>
                <a:lnTo>
                  <a:pt x="384191" y="469839"/>
                </a:lnTo>
                <a:lnTo>
                  <a:pt x="326659" y="435042"/>
                </a:lnTo>
                <a:lnTo>
                  <a:pt x="273450" y="399659"/>
                </a:lnTo>
                <a:lnTo>
                  <a:pt x="224661" y="363720"/>
                </a:lnTo>
                <a:lnTo>
                  <a:pt x="180388" y="327253"/>
                </a:lnTo>
                <a:lnTo>
                  <a:pt x="140728" y="290287"/>
                </a:lnTo>
                <a:lnTo>
                  <a:pt x="105775" y="252850"/>
                </a:lnTo>
                <a:lnTo>
                  <a:pt x="75628" y="214970"/>
                </a:lnTo>
                <a:lnTo>
                  <a:pt x="50381" y="176677"/>
                </a:lnTo>
                <a:lnTo>
                  <a:pt x="30132" y="137998"/>
                </a:lnTo>
                <a:lnTo>
                  <a:pt x="14975" y="98962"/>
                </a:lnTo>
                <a:lnTo>
                  <a:pt x="5009" y="59598"/>
                </a:lnTo>
                <a:lnTo>
                  <a:pt x="328" y="19935"/>
                </a:lnTo>
                <a:lnTo>
                  <a:pt x="0" y="0"/>
                </a:lnTo>
              </a:path>
            </a:pathLst>
          </a:custGeom>
          <a:ln w="38100">
            <a:solidFill>
              <a:srgbClr val="FF0101"/>
            </a:solidFill>
          </a:ln>
        </p:spPr>
        <p:txBody>
          <a:bodyPr wrap="square" lIns="0" tIns="0" rIns="0" bIns="0" rtlCol="0"/>
          <a:lstStyle/>
          <a:p/>
        </p:txBody>
      </p:sp>
      <p:sp>
        <p:nvSpPr>
          <p:cNvPr id="4" name="object 4"/>
          <p:cNvSpPr txBox="1"/>
          <p:nvPr/>
        </p:nvSpPr>
        <p:spPr>
          <a:xfrm>
            <a:off x="4260215" y="5181318"/>
            <a:ext cx="338455" cy="299720"/>
          </a:xfrm>
          <a:prstGeom prst="rect">
            <a:avLst/>
          </a:prstGeom>
        </p:spPr>
        <p:txBody>
          <a:bodyPr vert="horz" wrap="square" lIns="0" tIns="12700" rIns="0" bIns="0" rtlCol="0">
            <a:spAutoFit/>
          </a:bodyPr>
          <a:lstStyle/>
          <a:p>
            <a:pPr marL="38100">
              <a:lnSpc>
                <a:spcPct val="100000"/>
              </a:lnSpc>
              <a:spcBef>
                <a:spcPts val="100"/>
              </a:spcBef>
            </a:pPr>
            <a:r>
              <a:rPr sz="1800" b="1" i="1" spc="-25">
                <a:latin typeface="Arial"/>
                <a:cs typeface="Arial"/>
              </a:rPr>
              <a:t>Q</a:t>
            </a:r>
            <a:r>
              <a:rPr sz="1725" b="1" spc="-37" baseline="-21739">
                <a:latin typeface="Arial"/>
                <a:cs typeface="Arial"/>
              </a:rPr>
              <a:t>1</a:t>
            </a:r>
            <a:endParaRPr sz="1725" baseline="-21739">
              <a:latin typeface="Arial"/>
              <a:cs typeface="Arial"/>
            </a:endParaRPr>
          </a:p>
        </p:txBody>
      </p:sp>
      <p:grpSp>
        <p:nvGrpSpPr>
          <p:cNvPr id="5" name="object 5"/>
          <p:cNvGrpSpPr/>
          <p:nvPr/>
        </p:nvGrpSpPr>
        <p:grpSpPr>
          <a:xfrm>
            <a:off x="2347912" y="1954212"/>
            <a:ext cx="4600575" cy="3230880"/>
            <a:chOff x="2347912" y="1954212"/>
            <a:chExt cx="4600575" cy="3230880"/>
          </a:xfrm>
        </p:grpSpPr>
        <p:sp>
          <p:nvSpPr>
            <p:cNvPr id="6" name="object 6"/>
            <p:cNvSpPr/>
            <p:nvPr/>
          </p:nvSpPr>
          <p:spPr>
            <a:xfrm>
              <a:off x="2366962" y="3506787"/>
              <a:ext cx="2047875" cy="14604"/>
            </a:xfrm>
            <a:custGeom>
              <a:rect l="l" t="t" r="r" b="b"/>
              <a:pathLst>
                <a:path w="2047875" h="14604">
                  <a:moveTo>
                    <a:pt x="2047875" y="14287"/>
                  </a:moveTo>
                  <a:lnTo>
                    <a:pt x="0" y="0"/>
                  </a:lnTo>
                </a:path>
              </a:pathLst>
            </a:custGeom>
            <a:ln w="25400">
              <a:solidFill>
                <a:srgbClr val="000000"/>
              </a:solidFill>
              <a:prstDash val="sysDash"/>
            </a:ln>
          </p:spPr>
          <p:txBody>
            <a:bodyPr wrap="square" lIns="0" tIns="0" rIns="0" bIns="0" rtlCol="0"/>
            <a:lstStyle/>
            <a:p/>
          </p:txBody>
        </p:sp>
        <p:sp>
          <p:nvSpPr>
            <p:cNvPr id="7" name="object 7"/>
            <p:cNvSpPr/>
            <p:nvPr/>
          </p:nvSpPr>
          <p:spPr>
            <a:xfrm>
              <a:off x="4416425" y="3521075"/>
              <a:ext cx="19050" cy="1633855"/>
            </a:xfrm>
            <a:custGeom>
              <a:rect l="l" t="t" r="r" b="b"/>
              <a:pathLst>
                <a:path w="19050" h="1633854">
                  <a:moveTo>
                    <a:pt x="0" y="0"/>
                  </a:moveTo>
                  <a:lnTo>
                    <a:pt x="19050" y="1633537"/>
                  </a:lnTo>
                </a:path>
              </a:pathLst>
            </a:custGeom>
            <a:ln w="25400">
              <a:solidFill>
                <a:srgbClr val="000000"/>
              </a:solidFill>
              <a:prstDash val="sysDash"/>
            </a:ln>
          </p:spPr>
          <p:txBody>
            <a:bodyPr wrap="square" lIns="0" tIns="0" rIns="0" bIns="0" rtlCol="0"/>
            <a:lstStyle/>
            <a:p/>
          </p:txBody>
        </p:sp>
        <p:sp>
          <p:nvSpPr>
            <p:cNvPr id="8" name="object 8"/>
            <p:cNvSpPr/>
            <p:nvPr/>
          </p:nvSpPr>
          <p:spPr>
            <a:xfrm>
              <a:off x="2347912" y="1954212"/>
              <a:ext cx="4600575" cy="3230880"/>
            </a:xfrm>
            <a:custGeom>
              <a:rect l="l" t="t" r="r" b="b"/>
              <a:pathLst>
                <a:path w="4600575" h="3230879">
                  <a:moveTo>
                    <a:pt x="4600575" y="3192462"/>
                  </a:moveTo>
                  <a:lnTo>
                    <a:pt x="4562475" y="3173412"/>
                  </a:lnTo>
                  <a:lnTo>
                    <a:pt x="4524375" y="3154362"/>
                  </a:lnTo>
                  <a:lnTo>
                    <a:pt x="4524375" y="3173412"/>
                  </a:lnTo>
                  <a:lnTo>
                    <a:pt x="57150" y="3173412"/>
                  </a:lnTo>
                  <a:lnTo>
                    <a:pt x="57150" y="76200"/>
                  </a:lnTo>
                  <a:lnTo>
                    <a:pt x="76200" y="76200"/>
                  </a:lnTo>
                  <a:lnTo>
                    <a:pt x="72390" y="68592"/>
                  </a:lnTo>
                  <a:lnTo>
                    <a:pt x="38100" y="0"/>
                  </a:lnTo>
                  <a:lnTo>
                    <a:pt x="0" y="76200"/>
                  </a:lnTo>
                  <a:lnTo>
                    <a:pt x="19050" y="76200"/>
                  </a:lnTo>
                  <a:lnTo>
                    <a:pt x="19050" y="3200412"/>
                  </a:lnTo>
                  <a:lnTo>
                    <a:pt x="28575" y="3200412"/>
                  </a:lnTo>
                  <a:lnTo>
                    <a:pt x="28575" y="3211512"/>
                  </a:lnTo>
                  <a:lnTo>
                    <a:pt x="4524375" y="3211512"/>
                  </a:lnTo>
                  <a:lnTo>
                    <a:pt x="4524375" y="3230562"/>
                  </a:lnTo>
                  <a:lnTo>
                    <a:pt x="4562475" y="3211512"/>
                  </a:lnTo>
                  <a:lnTo>
                    <a:pt x="4600575" y="3192462"/>
                  </a:lnTo>
                  <a:close/>
                </a:path>
              </a:pathLst>
            </a:custGeom>
            <a:solidFill>
              <a:srgbClr val="000000"/>
            </a:solidFill>
          </p:spPr>
          <p:txBody>
            <a:bodyPr wrap="square" lIns="0" tIns="0" rIns="0" bIns="0" rtlCol="0"/>
            <a:lstStyle/>
            <a:p/>
          </p:txBody>
        </p:sp>
      </p:grpSp>
      <p:sp>
        <p:nvSpPr>
          <p:cNvPr id="9" name="object 9"/>
          <p:cNvSpPr txBox="1"/>
          <p:nvPr/>
        </p:nvSpPr>
        <p:spPr>
          <a:xfrm>
            <a:off x="1909127" y="2819118"/>
            <a:ext cx="358775" cy="798195"/>
          </a:xfrm>
          <a:prstGeom prst="rect">
            <a:avLst/>
          </a:prstGeom>
        </p:spPr>
        <p:txBody>
          <a:bodyPr vert="horz" wrap="square" lIns="0" tIns="12700" rIns="0" bIns="0" rtlCol="0">
            <a:spAutoFit/>
          </a:bodyPr>
          <a:lstStyle/>
          <a:p>
            <a:pPr marL="38100">
              <a:lnSpc>
                <a:spcPct val="100000"/>
              </a:lnSpc>
              <a:spcBef>
                <a:spcPts val="100"/>
              </a:spcBef>
            </a:pPr>
            <a:r>
              <a:rPr sz="1800" b="1" i="1" spc="-25">
                <a:latin typeface="Arial"/>
                <a:cs typeface="Arial"/>
              </a:rPr>
              <a:t>C</a:t>
            </a:r>
            <a:r>
              <a:rPr sz="1725" b="1" spc="-37" baseline="-21739">
                <a:latin typeface="Arial"/>
                <a:cs typeface="Arial"/>
              </a:rPr>
              <a:t>0</a:t>
            </a:r>
            <a:endParaRPr sz="1725" baseline="-21739">
              <a:latin typeface="Arial"/>
              <a:cs typeface="Arial"/>
            </a:endParaRPr>
          </a:p>
          <a:p>
            <a:pPr marL="83820">
              <a:lnSpc>
                <a:spcPct val="100000"/>
              </a:lnSpc>
              <a:spcBef>
                <a:spcPts val="1765"/>
              </a:spcBef>
            </a:pPr>
            <a:r>
              <a:rPr sz="1800" b="1" i="1" spc="-25">
                <a:latin typeface="Arial"/>
                <a:cs typeface="Arial"/>
              </a:rPr>
              <a:t>P</a:t>
            </a:r>
            <a:r>
              <a:rPr sz="1725" b="1" spc="-37" baseline="-21739">
                <a:latin typeface="Arial"/>
                <a:cs typeface="Arial"/>
              </a:rPr>
              <a:t>1</a:t>
            </a:r>
            <a:endParaRPr sz="1725" baseline="-21739">
              <a:latin typeface="Arial"/>
              <a:cs typeface="Arial"/>
            </a:endParaRPr>
          </a:p>
        </p:txBody>
      </p:sp>
      <p:sp>
        <p:nvSpPr>
          <p:cNvPr id="10" name="object 10"/>
          <p:cNvSpPr txBox="1">
            <a:spLocks noGrp="1"/>
          </p:cNvSpPr>
          <p:nvPr>
            <p:ph type="title"/>
          </p:nvPr>
        </p:nvSpPr>
        <p:spPr>
          <a:xfrm>
            <a:off x="1771014" y="1295118"/>
            <a:ext cx="1243965" cy="574040"/>
          </a:xfrm>
          <a:prstGeom prst="rect">
            <a:avLst/>
          </a:prstGeom>
        </p:spPr>
        <p:txBody>
          <a:bodyPr vert="horz" wrap="square" lIns="0" tIns="12700" rIns="0" bIns="0" rtlCol="0">
            <a:spAutoFit/>
          </a:bodyPr>
          <a:lstStyle/>
          <a:p>
            <a:pPr marL="12700" marR="5080">
              <a:lnSpc>
                <a:spcPct val="100000"/>
              </a:lnSpc>
              <a:spcBef>
                <a:spcPts val="100"/>
              </a:spcBef>
            </a:pPr>
            <a:r>
              <a:rPr sz="1800">
                <a:latin typeface="Arial"/>
                <a:cs typeface="Arial"/>
              </a:rPr>
              <a:t>Price,</a:t>
            </a:r>
            <a:r>
              <a:rPr sz="1800" spc="-30">
                <a:latin typeface="Arial"/>
                <a:cs typeface="Arial"/>
              </a:rPr>
              <a:t> </a:t>
            </a:r>
            <a:r>
              <a:rPr sz="1800" spc="-20">
                <a:latin typeface="Arial"/>
                <a:cs typeface="Arial"/>
              </a:rPr>
              <a:t>cost </a:t>
            </a:r>
            <a:r>
              <a:rPr sz="1800">
                <a:latin typeface="Arial"/>
                <a:cs typeface="Arial"/>
              </a:rPr>
              <a:t>(per</a:t>
            </a:r>
            <a:r>
              <a:rPr sz="1800" spc="-15">
                <a:latin typeface="Arial"/>
                <a:cs typeface="Arial"/>
              </a:rPr>
              <a:t> </a:t>
            </a:r>
            <a:r>
              <a:rPr sz="1800" spc="-10">
                <a:latin typeface="Arial"/>
                <a:cs typeface="Arial"/>
              </a:rPr>
              <a:t>watch)</a:t>
            </a:r>
            <a:endParaRPr sz="1800">
              <a:latin typeface="Arial"/>
              <a:cs typeface="Arial"/>
            </a:endParaRPr>
          </a:p>
        </p:txBody>
      </p:sp>
      <p:sp>
        <p:nvSpPr>
          <p:cNvPr id="11" name="object 11"/>
          <p:cNvSpPr txBox="1"/>
          <p:nvPr/>
        </p:nvSpPr>
        <p:spPr>
          <a:xfrm>
            <a:off x="4742815" y="5147980"/>
            <a:ext cx="2741295" cy="574040"/>
          </a:xfrm>
          <a:prstGeom prst="rect">
            <a:avLst/>
          </a:prstGeom>
        </p:spPr>
        <p:txBody>
          <a:bodyPr vert="horz" wrap="square" lIns="0" tIns="12700" rIns="0" bIns="0" rtlCol="0">
            <a:spAutoFit/>
          </a:bodyPr>
          <a:lstStyle/>
          <a:p>
            <a:pPr marL="12700" marR="5080">
              <a:lnSpc>
                <a:spcPct val="100000"/>
              </a:lnSpc>
              <a:spcBef>
                <a:spcPts val="100"/>
              </a:spcBef>
            </a:pPr>
            <a:r>
              <a:rPr sz="1800" b="1">
                <a:latin typeface="Arial"/>
                <a:cs typeface="Arial"/>
              </a:rPr>
              <a:t>Quantity</a:t>
            </a:r>
            <a:r>
              <a:rPr sz="1800" b="1" spc="-20">
                <a:latin typeface="Arial"/>
                <a:cs typeface="Arial"/>
              </a:rPr>
              <a:t> </a:t>
            </a:r>
            <a:r>
              <a:rPr sz="1800" b="1">
                <a:latin typeface="Arial"/>
                <a:cs typeface="Arial"/>
              </a:rPr>
              <a:t>of</a:t>
            </a:r>
            <a:r>
              <a:rPr sz="1800" b="1" spc="-20">
                <a:latin typeface="Arial"/>
                <a:cs typeface="Arial"/>
              </a:rPr>
              <a:t> </a:t>
            </a:r>
            <a:r>
              <a:rPr sz="1800" b="1" spc="-10">
                <a:latin typeface="Arial"/>
                <a:cs typeface="Arial"/>
              </a:rPr>
              <a:t>watches </a:t>
            </a:r>
            <a:r>
              <a:rPr sz="1800" b="1">
                <a:latin typeface="Arial"/>
                <a:cs typeface="Arial"/>
              </a:rPr>
              <a:t>produced</a:t>
            </a:r>
            <a:r>
              <a:rPr sz="1800" b="1" spc="-30">
                <a:latin typeface="Arial"/>
                <a:cs typeface="Arial"/>
              </a:rPr>
              <a:t> </a:t>
            </a:r>
            <a:r>
              <a:rPr sz="1800" b="1">
                <a:latin typeface="Arial"/>
                <a:cs typeface="Arial"/>
              </a:rPr>
              <a:t>and</a:t>
            </a:r>
            <a:r>
              <a:rPr sz="1800" b="1" spc="-25">
                <a:latin typeface="Arial"/>
                <a:cs typeface="Arial"/>
              </a:rPr>
              <a:t> </a:t>
            </a:r>
            <a:r>
              <a:rPr sz="1800" b="1" spc="-10">
                <a:latin typeface="Arial"/>
                <a:cs typeface="Arial"/>
              </a:rPr>
              <a:t>demanded</a:t>
            </a:r>
            <a:endParaRPr sz="1800">
              <a:latin typeface="Arial"/>
              <a:cs typeface="Arial"/>
            </a:endParaRPr>
          </a:p>
        </p:txBody>
      </p:sp>
      <p:grpSp>
        <p:nvGrpSpPr>
          <p:cNvPr id="12" name="object 12"/>
          <p:cNvGrpSpPr/>
          <p:nvPr/>
        </p:nvGrpSpPr>
        <p:grpSpPr>
          <a:xfrm>
            <a:off x="2343148" y="3014662"/>
            <a:ext cx="3844290" cy="1123950"/>
            <a:chOff x="2343148" y="3014662"/>
            <a:chExt cx="3844290" cy="1123950"/>
          </a:xfrm>
        </p:grpSpPr>
        <p:sp>
          <p:nvSpPr>
            <p:cNvPr id="13" name="object 13"/>
            <p:cNvSpPr/>
            <p:nvPr/>
          </p:nvSpPr>
          <p:spPr>
            <a:xfrm>
              <a:off x="2387610" y="3062632"/>
              <a:ext cx="3780790" cy="1056640"/>
            </a:xfrm>
            <a:custGeom>
              <a:rect l="l" t="t" r="r" b="b"/>
              <a:pathLst>
                <a:path w="3780790" h="1056639">
                  <a:moveTo>
                    <a:pt x="3780420" y="1056553"/>
                  </a:moveTo>
                  <a:lnTo>
                    <a:pt x="3708666" y="1055453"/>
                  </a:lnTo>
                  <a:lnTo>
                    <a:pt x="3637223" y="1054000"/>
                  </a:lnTo>
                  <a:lnTo>
                    <a:pt x="3566104" y="1052199"/>
                  </a:lnTo>
                  <a:lnTo>
                    <a:pt x="3495321" y="1050051"/>
                  </a:lnTo>
                  <a:lnTo>
                    <a:pt x="3424887" y="1047561"/>
                  </a:lnTo>
                  <a:lnTo>
                    <a:pt x="3354813" y="1044732"/>
                  </a:lnTo>
                  <a:lnTo>
                    <a:pt x="3285111" y="1041567"/>
                  </a:lnTo>
                  <a:lnTo>
                    <a:pt x="3215795" y="1038069"/>
                  </a:lnTo>
                  <a:lnTo>
                    <a:pt x="3146877" y="1034242"/>
                  </a:lnTo>
                  <a:lnTo>
                    <a:pt x="3078367" y="1030090"/>
                  </a:lnTo>
                  <a:lnTo>
                    <a:pt x="3010280" y="1025615"/>
                  </a:lnTo>
                  <a:lnTo>
                    <a:pt x="2942626" y="1020822"/>
                  </a:lnTo>
                  <a:lnTo>
                    <a:pt x="2875419" y="1015712"/>
                  </a:lnTo>
                  <a:lnTo>
                    <a:pt x="2808670" y="1010291"/>
                  </a:lnTo>
                  <a:lnTo>
                    <a:pt x="2742391" y="1004560"/>
                  </a:lnTo>
                  <a:lnTo>
                    <a:pt x="2676596" y="998524"/>
                  </a:lnTo>
                  <a:lnTo>
                    <a:pt x="2611295" y="992186"/>
                  </a:lnTo>
                  <a:lnTo>
                    <a:pt x="2546502" y="985548"/>
                  </a:lnTo>
                  <a:lnTo>
                    <a:pt x="2482229" y="978616"/>
                  </a:lnTo>
                  <a:lnTo>
                    <a:pt x="2418487" y="971391"/>
                  </a:lnTo>
                  <a:lnTo>
                    <a:pt x="2355290" y="963878"/>
                  </a:lnTo>
                  <a:lnTo>
                    <a:pt x="2292648" y="956079"/>
                  </a:lnTo>
                  <a:lnTo>
                    <a:pt x="2230576" y="947998"/>
                  </a:lnTo>
                  <a:lnTo>
                    <a:pt x="2169083" y="939639"/>
                  </a:lnTo>
                  <a:lnTo>
                    <a:pt x="2108184" y="931004"/>
                  </a:lnTo>
                  <a:lnTo>
                    <a:pt x="2047890" y="922097"/>
                  </a:lnTo>
                  <a:lnTo>
                    <a:pt x="1988214" y="912922"/>
                  </a:lnTo>
                  <a:lnTo>
                    <a:pt x="1929167" y="903482"/>
                  </a:lnTo>
                  <a:lnTo>
                    <a:pt x="1870762" y="893780"/>
                  </a:lnTo>
                  <a:lnTo>
                    <a:pt x="1813011" y="883819"/>
                  </a:lnTo>
                  <a:lnTo>
                    <a:pt x="1755927" y="873603"/>
                  </a:lnTo>
                  <a:lnTo>
                    <a:pt x="1699521" y="863136"/>
                  </a:lnTo>
                  <a:lnTo>
                    <a:pt x="1643806" y="852420"/>
                  </a:lnTo>
                  <a:lnTo>
                    <a:pt x="1588793" y="841459"/>
                  </a:lnTo>
                  <a:lnTo>
                    <a:pt x="1534497" y="830257"/>
                  </a:lnTo>
                  <a:lnTo>
                    <a:pt x="1480927" y="818816"/>
                  </a:lnTo>
                  <a:lnTo>
                    <a:pt x="1428098" y="807140"/>
                  </a:lnTo>
                  <a:lnTo>
                    <a:pt x="1376020" y="795233"/>
                  </a:lnTo>
                  <a:lnTo>
                    <a:pt x="1324707" y="783098"/>
                  </a:lnTo>
                  <a:lnTo>
                    <a:pt x="1274170" y="770737"/>
                  </a:lnTo>
                  <a:lnTo>
                    <a:pt x="1224421" y="758156"/>
                  </a:lnTo>
                  <a:lnTo>
                    <a:pt x="1175474" y="745356"/>
                  </a:lnTo>
                  <a:lnTo>
                    <a:pt x="1127339" y="732341"/>
                  </a:lnTo>
                  <a:lnTo>
                    <a:pt x="1080030" y="719115"/>
                  </a:lnTo>
                  <a:lnTo>
                    <a:pt x="1033559" y="705681"/>
                  </a:lnTo>
                  <a:lnTo>
                    <a:pt x="987937" y="692043"/>
                  </a:lnTo>
                  <a:lnTo>
                    <a:pt x="943177" y="678203"/>
                  </a:lnTo>
                  <a:lnTo>
                    <a:pt x="899292" y="664165"/>
                  </a:lnTo>
                  <a:lnTo>
                    <a:pt x="856293" y="649932"/>
                  </a:lnTo>
                  <a:lnTo>
                    <a:pt x="814193" y="635509"/>
                  </a:lnTo>
                  <a:lnTo>
                    <a:pt x="773004" y="620897"/>
                  </a:lnTo>
                  <a:lnTo>
                    <a:pt x="732738" y="606101"/>
                  </a:lnTo>
                  <a:lnTo>
                    <a:pt x="693407" y="591124"/>
                  </a:lnTo>
                  <a:lnTo>
                    <a:pt x="655024" y="575970"/>
                  </a:lnTo>
                  <a:lnTo>
                    <a:pt x="617601" y="560641"/>
                  </a:lnTo>
                  <a:lnTo>
                    <a:pt x="581150" y="545140"/>
                  </a:lnTo>
                  <a:lnTo>
                    <a:pt x="545684" y="529473"/>
                  </a:lnTo>
                  <a:lnTo>
                    <a:pt x="477752" y="497648"/>
                  </a:lnTo>
                  <a:lnTo>
                    <a:pt x="413905" y="465192"/>
                  </a:lnTo>
                  <a:lnTo>
                    <a:pt x="354240" y="432133"/>
                  </a:lnTo>
                  <a:lnTo>
                    <a:pt x="298855" y="398498"/>
                  </a:lnTo>
                  <a:lnTo>
                    <a:pt x="247847" y="364314"/>
                  </a:lnTo>
                  <a:lnTo>
                    <a:pt x="201315" y="329606"/>
                  </a:lnTo>
                  <a:lnTo>
                    <a:pt x="159356" y="294403"/>
                  </a:lnTo>
                  <a:lnTo>
                    <a:pt x="122069" y="258731"/>
                  </a:lnTo>
                  <a:lnTo>
                    <a:pt x="89550" y="222618"/>
                  </a:lnTo>
                  <a:lnTo>
                    <a:pt x="61898" y="186089"/>
                  </a:lnTo>
                  <a:lnTo>
                    <a:pt x="39211" y="149172"/>
                  </a:lnTo>
                  <a:lnTo>
                    <a:pt x="21587" y="111894"/>
                  </a:lnTo>
                  <a:lnTo>
                    <a:pt x="9123" y="74281"/>
                  </a:lnTo>
                  <a:lnTo>
                    <a:pt x="1918" y="36362"/>
                  </a:lnTo>
                  <a:lnTo>
                    <a:pt x="317" y="17295"/>
                  </a:lnTo>
                  <a:lnTo>
                    <a:pt x="71" y="11557"/>
                  </a:lnTo>
                  <a:lnTo>
                    <a:pt x="0" y="5777"/>
                  </a:lnTo>
                  <a:lnTo>
                    <a:pt x="100" y="0"/>
                  </a:lnTo>
                </a:path>
              </a:pathLst>
            </a:custGeom>
            <a:ln w="38100">
              <a:solidFill>
                <a:srgbClr val="333399"/>
              </a:solidFill>
            </a:ln>
          </p:spPr>
          <p:txBody>
            <a:bodyPr wrap="square" lIns="0" tIns="0" rIns="0" bIns="0" rtlCol="0"/>
            <a:lstStyle/>
            <a:p/>
          </p:txBody>
        </p:sp>
        <p:pic>
          <p:nvPicPr>
            <p:cNvPr id="14" name="object 14"/>
            <p:cNvPicPr/>
            <p:nvPr/>
          </p:nvPicPr>
          <p:blipFill>
            <a:blip r:embed="rId2"/>
            <a:stretch>
              <a:fillRect/>
            </a:stretch>
          </p:blipFill>
          <p:spPr>
            <a:xfrm>
              <a:off x="2343148" y="3014662"/>
              <a:ext cx="95250" cy="95249"/>
            </a:xfrm>
            <a:prstGeom prst="rect">
              <a:avLst/>
            </a:prstGeom>
          </p:spPr>
        </p:pic>
      </p:grpSp>
      <p:sp>
        <p:nvSpPr>
          <p:cNvPr id="15" name="object 15"/>
          <p:cNvSpPr txBox="1"/>
          <p:nvPr/>
        </p:nvSpPr>
        <p:spPr>
          <a:xfrm>
            <a:off x="6241415" y="3485867"/>
            <a:ext cx="892175" cy="833119"/>
          </a:xfrm>
          <a:prstGeom prst="rect">
            <a:avLst/>
          </a:prstGeom>
        </p:spPr>
        <p:txBody>
          <a:bodyPr vert="horz" wrap="square" lIns="0" tIns="12700" rIns="0" bIns="0" rtlCol="0">
            <a:spAutoFit/>
          </a:bodyPr>
          <a:lstStyle/>
          <a:p>
            <a:pPr marL="38100">
              <a:lnSpc>
                <a:spcPct val="100000"/>
              </a:lnSpc>
              <a:spcBef>
                <a:spcPts val="100"/>
              </a:spcBef>
            </a:pPr>
            <a:r>
              <a:rPr sz="2700" b="1" i="1" spc="-15" baseline="13888">
                <a:solidFill>
                  <a:srgbClr val="FF0101"/>
                </a:solidFill>
                <a:latin typeface="Arial"/>
                <a:cs typeface="Arial"/>
              </a:rPr>
              <a:t>AC</a:t>
            </a:r>
            <a:r>
              <a:rPr sz="1150" b="1" i="1" spc="-10">
                <a:solidFill>
                  <a:srgbClr val="FF0101"/>
                </a:solidFill>
                <a:latin typeface="Arial"/>
                <a:cs typeface="Arial"/>
              </a:rPr>
              <a:t>SWISS</a:t>
            </a:r>
            <a:endParaRPr sz="1150">
              <a:latin typeface="Arial"/>
              <a:cs typeface="Arial"/>
            </a:endParaRPr>
          </a:p>
          <a:p>
            <a:pPr marL="38100">
              <a:lnSpc>
                <a:spcPct val="100000"/>
              </a:lnSpc>
              <a:spcBef>
                <a:spcPts val="2039"/>
              </a:spcBef>
            </a:pPr>
            <a:r>
              <a:rPr sz="2700" b="1" i="1" spc="-15" baseline="13888">
                <a:solidFill>
                  <a:srgbClr val="333399"/>
                </a:solidFill>
                <a:latin typeface="Arial"/>
                <a:cs typeface="Arial"/>
              </a:rPr>
              <a:t>AC</a:t>
            </a:r>
            <a:r>
              <a:rPr sz="1150" b="1" i="1" spc="-10">
                <a:solidFill>
                  <a:srgbClr val="333399"/>
                </a:solidFill>
                <a:latin typeface="Arial"/>
                <a:cs typeface="Arial"/>
              </a:rPr>
              <a:t>THAI</a:t>
            </a:r>
            <a:endParaRPr sz="1150">
              <a:latin typeface="Arial"/>
              <a:cs typeface="Arial"/>
            </a:endParaRPr>
          </a:p>
        </p:txBody>
      </p:sp>
      <p:sp>
        <p:nvSpPr>
          <p:cNvPr id="16" name="object 16"/>
          <p:cNvSpPr txBox="1"/>
          <p:nvPr/>
        </p:nvSpPr>
        <p:spPr>
          <a:xfrm>
            <a:off x="4831715" y="3693830"/>
            <a:ext cx="153035"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2</a:t>
            </a:r>
            <a:endParaRPr sz="1800">
              <a:latin typeface="Arial"/>
              <a:cs typeface="Arial"/>
            </a:endParaRPr>
          </a:p>
        </p:txBody>
      </p:sp>
      <p:grpSp>
        <p:nvGrpSpPr>
          <p:cNvPr id="17" name="object 17"/>
          <p:cNvGrpSpPr/>
          <p:nvPr/>
        </p:nvGrpSpPr>
        <p:grpSpPr>
          <a:xfrm>
            <a:off x="4365622" y="3465511"/>
            <a:ext cx="492125" cy="628650"/>
            <a:chOff x="4365622" y="3465511"/>
            <a:chExt cx="492125" cy="628650"/>
          </a:xfrm>
        </p:grpSpPr>
        <p:pic>
          <p:nvPicPr>
            <p:cNvPr id="18" name="object 18"/>
            <p:cNvPicPr/>
            <p:nvPr/>
          </p:nvPicPr>
          <p:blipFill>
            <a:blip r:embed="rId3"/>
            <a:stretch>
              <a:fillRect/>
            </a:stretch>
          </p:blipFill>
          <p:spPr>
            <a:xfrm>
              <a:off x="4762497" y="3998911"/>
              <a:ext cx="95250" cy="95249"/>
            </a:xfrm>
            <a:prstGeom prst="rect">
              <a:avLst/>
            </a:prstGeom>
          </p:spPr>
        </p:pic>
        <p:pic>
          <p:nvPicPr>
            <p:cNvPr id="19" name="object 19"/>
            <p:cNvPicPr/>
            <p:nvPr/>
          </p:nvPicPr>
          <p:blipFill>
            <a:blip r:embed="rId3"/>
            <a:stretch>
              <a:fillRect/>
            </a:stretch>
          </p:blipFill>
          <p:spPr>
            <a:xfrm>
              <a:off x="4365622" y="3465511"/>
              <a:ext cx="95250" cy="95249"/>
            </a:xfrm>
            <a:prstGeom prst="rect">
              <a:avLst/>
            </a:prstGeom>
          </p:spPr>
        </p:pic>
      </p:grpSp>
      <p:sp>
        <p:nvSpPr>
          <p:cNvPr id="20" name="object 20"/>
          <p:cNvSpPr txBox="1"/>
          <p:nvPr/>
        </p:nvSpPr>
        <p:spPr>
          <a:xfrm>
            <a:off x="4438014" y="3117568"/>
            <a:ext cx="153035" cy="299720"/>
          </a:xfrm>
          <a:prstGeom prst="rect">
            <a:avLst/>
          </a:prstGeom>
        </p:spPr>
        <p:txBody>
          <a:bodyPr vert="horz" wrap="square" lIns="0" tIns="12700" rIns="0" bIns="0" rtlCol="0">
            <a:spAutoFit/>
          </a:bodyPr>
          <a:lstStyle/>
          <a:p>
            <a:pPr marL="12700">
              <a:lnSpc>
                <a:spcPct val="100000"/>
              </a:lnSpc>
              <a:spcBef>
                <a:spcPts val="100"/>
              </a:spcBef>
            </a:pPr>
            <a:r>
              <a:rPr sz="1800" b="1">
                <a:latin typeface="Arial"/>
                <a:cs typeface="Arial"/>
              </a:rPr>
              <a:t>1</a:t>
            </a:r>
            <a:endParaRPr sz="1800">
              <a:latin typeface="Arial"/>
              <a:cs typeface="Arial"/>
            </a:endParaRPr>
          </a:p>
        </p:txBody>
      </p:sp>
      <p:sp>
        <p:nvSpPr>
          <p:cNvPr id="21" name="object 21"/>
          <p:cNvSpPr txBox="1"/>
          <p:nvPr/>
        </p:nvSpPr>
        <p:spPr>
          <a:xfrm>
            <a:off x="5581015" y="4571717"/>
            <a:ext cx="190500" cy="299720"/>
          </a:xfrm>
          <a:prstGeom prst="rect">
            <a:avLst/>
          </a:prstGeom>
        </p:spPr>
        <p:txBody>
          <a:bodyPr vert="horz" wrap="square" lIns="0" tIns="12700" rIns="0" bIns="0" rtlCol="0">
            <a:spAutoFit/>
          </a:bodyPr>
          <a:lstStyle/>
          <a:p>
            <a:pPr marL="12700">
              <a:lnSpc>
                <a:spcPct val="100000"/>
              </a:lnSpc>
              <a:spcBef>
                <a:spcPts val="100"/>
              </a:spcBef>
            </a:pPr>
            <a:r>
              <a:rPr sz="1800" b="1" i="1">
                <a:solidFill>
                  <a:srgbClr val="333399"/>
                </a:solidFill>
                <a:latin typeface="Arial"/>
                <a:cs typeface="Arial"/>
              </a:rPr>
              <a:t>D</a:t>
            </a:r>
            <a:endParaRPr sz="1800">
              <a:latin typeface="Arial"/>
              <a:cs typeface="Arial"/>
            </a:endParaRPr>
          </a:p>
        </p:txBody>
      </p:sp>
      <p:grpSp>
        <p:nvGrpSpPr>
          <p:cNvPr id="22" name="object 22"/>
          <p:cNvGrpSpPr/>
          <p:nvPr/>
        </p:nvGrpSpPr>
        <p:grpSpPr>
          <a:xfrm>
            <a:off x="2411412" y="2239962"/>
            <a:ext cx="3034030" cy="2844800"/>
            <a:chOff x="2411412" y="2239962"/>
            <a:chExt cx="3034030" cy="2844800"/>
          </a:xfrm>
        </p:grpSpPr>
        <p:sp>
          <p:nvSpPr>
            <p:cNvPr id="23" name="object 23"/>
            <p:cNvSpPr/>
            <p:nvPr/>
          </p:nvSpPr>
          <p:spPr>
            <a:xfrm>
              <a:off x="3825875" y="2259012"/>
              <a:ext cx="1600200" cy="2362200"/>
            </a:xfrm>
            <a:custGeom>
              <a:rect l="l" t="t" r="r" b="b"/>
              <a:pathLst>
                <a:path w="1600200" h="2362200">
                  <a:moveTo>
                    <a:pt x="0" y="0"/>
                  </a:moveTo>
                  <a:lnTo>
                    <a:pt x="18373" y="48302"/>
                  </a:lnTo>
                  <a:lnTo>
                    <a:pt x="36773" y="96589"/>
                  </a:lnTo>
                  <a:lnTo>
                    <a:pt x="55226" y="144845"/>
                  </a:lnTo>
                  <a:lnTo>
                    <a:pt x="73756" y="193054"/>
                  </a:lnTo>
                  <a:lnTo>
                    <a:pt x="92390" y="241201"/>
                  </a:lnTo>
                  <a:lnTo>
                    <a:pt x="111155" y="289269"/>
                  </a:lnTo>
                  <a:lnTo>
                    <a:pt x="130075" y="337244"/>
                  </a:lnTo>
                  <a:lnTo>
                    <a:pt x="149178" y="385109"/>
                  </a:lnTo>
                  <a:lnTo>
                    <a:pt x="168489" y="432850"/>
                  </a:lnTo>
                  <a:lnTo>
                    <a:pt x="188035" y="480450"/>
                  </a:lnTo>
                  <a:lnTo>
                    <a:pt x="207841" y="527893"/>
                  </a:lnTo>
                  <a:lnTo>
                    <a:pt x="227933" y="575165"/>
                  </a:lnTo>
                  <a:lnTo>
                    <a:pt x="248338" y="622249"/>
                  </a:lnTo>
                  <a:lnTo>
                    <a:pt x="269081" y="669131"/>
                  </a:lnTo>
                  <a:lnTo>
                    <a:pt x="290188" y="715793"/>
                  </a:lnTo>
                  <a:lnTo>
                    <a:pt x="311686" y="762222"/>
                  </a:lnTo>
                  <a:lnTo>
                    <a:pt x="333601" y="808400"/>
                  </a:lnTo>
                  <a:lnTo>
                    <a:pt x="355958" y="854313"/>
                  </a:lnTo>
                  <a:lnTo>
                    <a:pt x="378784" y="899945"/>
                  </a:lnTo>
                  <a:lnTo>
                    <a:pt x="402104" y="945279"/>
                  </a:lnTo>
                  <a:lnTo>
                    <a:pt x="425946" y="990302"/>
                  </a:lnTo>
                  <a:lnTo>
                    <a:pt x="450333" y="1034996"/>
                  </a:lnTo>
                  <a:lnTo>
                    <a:pt x="475294" y="1079347"/>
                  </a:lnTo>
                  <a:lnTo>
                    <a:pt x="500853" y="1123339"/>
                  </a:lnTo>
                  <a:lnTo>
                    <a:pt x="527038" y="1166955"/>
                  </a:lnTo>
                  <a:lnTo>
                    <a:pt x="553873" y="1210181"/>
                  </a:lnTo>
                  <a:lnTo>
                    <a:pt x="581385" y="1253001"/>
                  </a:lnTo>
                  <a:lnTo>
                    <a:pt x="609600" y="1295400"/>
                  </a:lnTo>
                  <a:lnTo>
                    <a:pt x="637525" y="1335926"/>
                  </a:lnTo>
                  <a:lnTo>
                    <a:pt x="666107" y="1376058"/>
                  </a:lnTo>
                  <a:lnTo>
                    <a:pt x="695321" y="1415811"/>
                  </a:lnTo>
                  <a:lnTo>
                    <a:pt x="725145" y="1455198"/>
                  </a:lnTo>
                  <a:lnTo>
                    <a:pt x="755554" y="1494234"/>
                  </a:lnTo>
                  <a:lnTo>
                    <a:pt x="786526" y="1532932"/>
                  </a:lnTo>
                  <a:lnTo>
                    <a:pt x="818036" y="1571307"/>
                  </a:lnTo>
                  <a:lnTo>
                    <a:pt x="850063" y="1609373"/>
                  </a:lnTo>
                  <a:lnTo>
                    <a:pt x="882581" y="1647143"/>
                  </a:lnTo>
                  <a:lnTo>
                    <a:pt x="915568" y="1684632"/>
                  </a:lnTo>
                  <a:lnTo>
                    <a:pt x="949000" y="1721854"/>
                  </a:lnTo>
                  <a:lnTo>
                    <a:pt x="982854" y="1758823"/>
                  </a:lnTo>
                  <a:lnTo>
                    <a:pt x="1017107" y="1795553"/>
                  </a:lnTo>
                  <a:lnTo>
                    <a:pt x="1051734" y="1832058"/>
                  </a:lnTo>
                  <a:lnTo>
                    <a:pt x="1086713" y="1868352"/>
                  </a:lnTo>
                  <a:lnTo>
                    <a:pt x="1122019" y="1904450"/>
                  </a:lnTo>
                  <a:lnTo>
                    <a:pt x="1157631" y="1940364"/>
                  </a:lnTo>
                  <a:lnTo>
                    <a:pt x="1193524" y="1976110"/>
                  </a:lnTo>
                  <a:lnTo>
                    <a:pt x="1229674" y="2011701"/>
                  </a:lnTo>
                  <a:lnTo>
                    <a:pt x="1266059" y="2047152"/>
                  </a:lnTo>
                  <a:lnTo>
                    <a:pt x="1302654" y="2082476"/>
                  </a:lnTo>
                  <a:lnTo>
                    <a:pt x="1339437" y="2117687"/>
                  </a:lnTo>
                  <a:lnTo>
                    <a:pt x="1376384" y="2152800"/>
                  </a:lnTo>
                  <a:lnTo>
                    <a:pt x="1413472" y="2187829"/>
                  </a:lnTo>
                  <a:lnTo>
                    <a:pt x="1450677" y="2222787"/>
                  </a:lnTo>
                  <a:lnTo>
                    <a:pt x="1487976" y="2257690"/>
                  </a:lnTo>
                  <a:lnTo>
                    <a:pt x="1525345" y="2292550"/>
                  </a:lnTo>
                  <a:lnTo>
                    <a:pt x="1562760" y="2327382"/>
                  </a:lnTo>
                  <a:lnTo>
                    <a:pt x="1600200" y="2362200"/>
                  </a:lnTo>
                </a:path>
              </a:pathLst>
            </a:custGeom>
            <a:ln w="38100">
              <a:solidFill>
                <a:srgbClr val="333399"/>
              </a:solidFill>
            </a:ln>
          </p:spPr>
          <p:txBody>
            <a:bodyPr wrap="square" lIns="0" tIns="0" rIns="0" bIns="0" rtlCol="0"/>
            <a:lstStyle/>
            <a:p/>
          </p:txBody>
        </p:sp>
        <p:sp>
          <p:nvSpPr>
            <p:cNvPr id="24" name="object 24"/>
            <p:cNvSpPr/>
            <p:nvPr/>
          </p:nvSpPr>
          <p:spPr>
            <a:xfrm>
              <a:off x="2411412" y="4076700"/>
              <a:ext cx="2447925" cy="1008380"/>
            </a:xfrm>
            <a:custGeom>
              <a:rect l="l" t="t" r="r" b="b"/>
              <a:pathLst>
                <a:path w="2447925" h="1008378">
                  <a:moveTo>
                    <a:pt x="0" y="0"/>
                  </a:moveTo>
                  <a:lnTo>
                    <a:pt x="2447925" y="0"/>
                  </a:lnTo>
                </a:path>
                <a:path w="2447925" h="1008378">
                  <a:moveTo>
                    <a:pt x="2447925" y="0"/>
                  </a:moveTo>
                  <a:lnTo>
                    <a:pt x="2447925" y="1008062"/>
                  </a:lnTo>
                </a:path>
              </a:pathLst>
            </a:custGeom>
            <a:ln w="38100">
              <a:solidFill>
                <a:srgbClr val="000000"/>
              </a:solidFill>
              <a:prstDash val="sysDash"/>
            </a:ln>
          </p:spPr>
          <p:txBody>
            <a:bodyPr wrap="square" lIns="0" tIns="0" rIns="0" bIns="0" rtlCol="0"/>
            <a:lstStyle/>
            <a:p/>
          </p:txBody>
        </p:sp>
      </p:gr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694221" y="515620"/>
            <a:ext cx="7755890" cy="695960"/>
          </a:xfrm>
          <a:prstGeom prst="rect">
            <a:avLst/>
          </a:prstGeom>
        </p:spPr>
        <p:txBody>
          <a:bodyPr vert="horz" wrap="square" lIns="0" tIns="12700" rIns="0" bIns="0" rtlCol="0">
            <a:spAutoFit/>
          </a:bodyPr>
          <a:lstStyle/>
          <a:p>
            <a:pPr marL="12700">
              <a:lnSpc>
                <a:spcPct val="100000"/>
              </a:lnSpc>
              <a:spcBef>
                <a:spcPts val="100"/>
              </a:spcBef>
              <a:tabLst>
                <a:tab pos="2154555"/>
              </a:tabLst>
            </a:pPr>
            <a:r>
              <a:rPr/>
              <a:t>第二</a:t>
            </a:r>
            <a:r>
              <a:rPr spc="-50"/>
              <a:t>节</a:t>
            </a:r>
            <a:r>
              <a:rPr/>
              <a:t>	不完全竞争与国际贸</a:t>
            </a:r>
            <a:r>
              <a:rPr spc="-50"/>
              <a:t>易</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249930" y="465387"/>
            <a:ext cx="8575193" cy="5481229"/>
          </a:xfrm>
          <a:prstGeom prst="rect">
            <a:avLst/>
          </a:prstGeom>
        </p:spPr>
      </p:pic>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307340" y="1387157"/>
            <a:ext cx="8153400" cy="4122420"/>
          </a:xfrm>
          <a:prstGeom prst="rect">
            <a:avLst/>
          </a:prstGeom>
        </p:spPr>
        <p:txBody>
          <a:bodyPr vert="horz" wrap="square" lIns="0" tIns="12700" rIns="0" bIns="0" rtlCol="0">
            <a:spAutoFit/>
          </a:bodyPr>
          <a:lstStyle/>
          <a:p>
            <a:pPr marL="354965" marR="5080" indent="-342900" algn="just">
              <a:lnSpc>
                <a:spcPct val="100000"/>
              </a:lnSpc>
              <a:spcBef>
                <a:spcPts val="100"/>
              </a:spcBef>
            </a:pPr>
            <a:r>
              <a:rPr sz="3200" b="1" spc="-5">
                <a:latin typeface="Microsoft JhengHei"/>
                <a:cs typeface="Microsoft JhengHei"/>
              </a:rPr>
              <a:t>第三，原先对产品设计十分谨慎的工程师们也掌握了能够估计设计中不增加缺陷而节省成本的经验。更好的和更专业化的工具以及工厂组织也能降低成本。</a:t>
            </a:r>
            <a:endParaRPr sz="3200">
              <a:latin typeface="Microsoft JhengHei"/>
              <a:cs typeface="Microsoft JhengHei"/>
            </a:endParaRPr>
          </a:p>
          <a:p>
            <a:pPr>
              <a:lnSpc>
                <a:spcPct val="100000"/>
              </a:lnSpc>
              <a:spcBef>
                <a:spcPts val="40"/>
              </a:spcBef>
            </a:pPr>
            <a:endParaRPr sz="2900">
              <a:latin typeface="Microsoft JhengHei"/>
              <a:cs typeface="Microsoft JhengHei"/>
            </a:endParaRPr>
          </a:p>
          <a:p>
            <a:pPr marL="354965" marR="5080" indent="-342900" algn="just">
              <a:lnSpc>
                <a:spcPct val="100000"/>
              </a:lnSpc>
            </a:pPr>
            <a:r>
              <a:rPr sz="3200" b="1" spc="-5">
                <a:latin typeface="Microsoft JhengHei"/>
                <a:cs typeface="Microsoft JhengHei"/>
              </a:rPr>
              <a:t>第四，材料供应者可能学会如何处理企业所需的原料，并且可能将此优势以较低的材料成本的方式传递给该企业。</a:t>
            </a:r>
            <a:endParaRPr sz="3200">
              <a:latin typeface="Microsoft JhengHei"/>
              <a:cs typeface="Microsoft JhengHei"/>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一、不完全竞争理论</a:t>
            </a:r>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4965" indent="-342265">
              <a:lnSpc>
                <a:spcPct val="100000"/>
              </a:lnSpc>
              <a:spcBef>
                <a:spcPts val="100"/>
              </a:spcBef>
              <a:buSzPct val="101562"/>
              <a:buFont typeface="Arial"/>
              <a:buChar char="•"/>
              <a:tabLst>
                <a:tab pos="354965"/>
                <a:tab pos="355600"/>
              </a:tabLst>
            </a:pPr>
            <a:r>
              <a:rPr/>
              <a:t>不完全竞争具有两个</a:t>
            </a:r>
            <a:r>
              <a:rPr>
                <a:solidFill>
                  <a:srgbClr val="FF0000"/>
                </a:solidFill>
              </a:rPr>
              <a:t>主要特征</a:t>
            </a:r>
            <a:r>
              <a:rPr spc="-50"/>
              <a:t>：</a:t>
            </a:r>
          </a:p>
          <a:p>
            <a:pPr>
              <a:lnSpc>
                <a:spcPct val="100000"/>
              </a:lnSpc>
              <a:spcBef>
                <a:spcPts val="40"/>
              </a:spcBef>
              <a:buFont typeface="Arial"/>
              <a:buChar char="•"/>
            </a:pPr>
            <a:endParaRPr sz="2900"/>
          </a:p>
          <a:p>
            <a:pPr marL="354965" indent="-342265">
              <a:lnSpc>
                <a:spcPct val="100000"/>
              </a:lnSpc>
              <a:buSzPct val="101562"/>
              <a:buFont typeface="Arial"/>
              <a:buChar char="•"/>
              <a:tabLst>
                <a:tab pos="354965"/>
                <a:tab pos="355600"/>
              </a:tabLst>
            </a:pPr>
            <a:r>
              <a:rPr spc="-5"/>
              <a:t>同行业中只有为数不多的几家主要厂商</a:t>
            </a:r>
          </a:p>
          <a:p>
            <a:pPr>
              <a:lnSpc>
                <a:spcPct val="100000"/>
              </a:lnSpc>
              <a:spcBef>
                <a:spcPts val="45"/>
              </a:spcBef>
              <a:buFont typeface="Arial"/>
              <a:buChar char="•"/>
            </a:pPr>
            <a:endParaRPr sz="2900"/>
          </a:p>
          <a:p>
            <a:pPr marL="354965" marR="5080" indent="-342265">
              <a:lnSpc>
                <a:spcPct val="100000"/>
              </a:lnSpc>
              <a:buSzPct val="101562"/>
              <a:buFont typeface="Arial"/>
              <a:buChar char="•"/>
              <a:tabLst>
                <a:tab pos="354965"/>
                <a:tab pos="355600"/>
              </a:tabLst>
            </a:pPr>
            <a:r>
              <a:rPr spc="-5"/>
              <a:t>在消费者眼中，各家厂商生产的产品是有</a:t>
            </a:r>
            <a:r>
              <a:rPr spc="-20"/>
              <a:t>区别的</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1723656" y="620516"/>
            <a:ext cx="5308863" cy="5688067"/>
          </a:xfrm>
          <a:prstGeom prst="rect">
            <a:avLst/>
          </a:prstGeom>
        </p:spPr>
      </p:pic>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2603500" y="515620"/>
            <a:ext cx="3937000" cy="695960"/>
          </a:xfrm>
          <a:prstGeom prst="rect">
            <a:avLst/>
          </a:prstGeom>
        </p:spPr>
        <p:txBody>
          <a:bodyPr vert="horz" wrap="square" lIns="0" tIns="12700" rIns="0" bIns="0" rtlCol="0">
            <a:spAutoFit/>
          </a:bodyPr>
          <a:lstStyle/>
          <a:p>
            <a:pPr marL="12700">
              <a:lnSpc>
                <a:spcPct val="100000"/>
              </a:lnSpc>
              <a:spcBef>
                <a:spcPts val="100"/>
              </a:spcBef>
            </a:pPr>
            <a:r>
              <a:rPr spc="-10"/>
              <a:t>边际收益和价格</a:t>
            </a:r>
          </a:p>
        </p:txBody>
      </p:sp>
      <p:sp>
        <p:nvSpPr>
          <p:cNvPr id="3" name="object 3"/>
          <p:cNvSpPr txBox="1"/>
          <p:nvPr/>
        </p:nvSpPr>
        <p:spPr>
          <a:xfrm>
            <a:off x="535940" y="1579204"/>
            <a:ext cx="7835900" cy="1648460"/>
          </a:xfrm>
          <a:prstGeom prst="rect">
            <a:avLst/>
          </a:prstGeom>
        </p:spPr>
        <p:txBody>
          <a:bodyPr vert="horz" wrap="square" lIns="0" tIns="94615" rIns="0" bIns="0" rtlCol="0">
            <a:spAutoFit/>
          </a:bodyPr>
          <a:lstStyle/>
          <a:p>
            <a:pPr marL="354965" marR="5080" indent="-342265">
              <a:lnSpc>
                <a:spcPts val="2690"/>
              </a:lnSpc>
              <a:spcBef>
                <a:spcPts val="745"/>
              </a:spcBef>
              <a:buSzPct val="101785"/>
              <a:buFont typeface="Arial"/>
              <a:buChar char="•"/>
              <a:tabLst>
                <a:tab pos="354965"/>
                <a:tab pos="355600"/>
              </a:tabLst>
            </a:pPr>
            <a:r>
              <a:rPr sz="2800" b="1">
                <a:solidFill>
                  <a:srgbClr val="FF0000"/>
                </a:solidFill>
                <a:latin typeface="Microsoft JhengHei"/>
                <a:cs typeface="Microsoft JhengHei"/>
              </a:rPr>
              <a:t>边际收益总是低于价格</a:t>
            </a:r>
            <a:r>
              <a:rPr sz="2800" b="1" spc="-5">
                <a:latin typeface="Microsoft JhengHei"/>
                <a:cs typeface="Microsoft JhengHei"/>
              </a:rPr>
              <a:t>。二者的关系取决于以下</a:t>
            </a:r>
            <a:r>
              <a:rPr sz="2800" b="1" spc="-20">
                <a:latin typeface="Microsoft JhengHei"/>
                <a:cs typeface="Microsoft JhengHei"/>
              </a:rPr>
              <a:t>两点：</a:t>
            </a:r>
            <a:endParaRPr sz="2800">
              <a:latin typeface="Microsoft JhengHei"/>
              <a:cs typeface="Microsoft JhengHei"/>
            </a:endParaRPr>
          </a:p>
          <a:p>
            <a:pPr marL="755650" lvl="1" indent="-285750">
              <a:lnSpc>
                <a:spcPts val="3360"/>
              </a:lnSpc>
              <a:buSzPct val="101785"/>
              <a:buFont typeface="Arial"/>
              <a:buChar char="–"/>
              <a:tabLst>
                <a:tab pos="755650"/>
              </a:tabLst>
            </a:pPr>
            <a:r>
              <a:rPr sz="2800" b="1" spc="-10">
                <a:latin typeface="Microsoft JhengHei"/>
                <a:cs typeface="Microsoft JhengHei"/>
              </a:rPr>
              <a:t>厂商销售了多少产品</a:t>
            </a:r>
            <a:endParaRPr sz="2800">
              <a:latin typeface="Microsoft JhengHei"/>
              <a:cs typeface="Microsoft JhengHei"/>
            </a:endParaRPr>
          </a:p>
          <a:p>
            <a:pPr marL="755650" lvl="1" indent="-285750">
              <a:lnSpc>
                <a:spcPts val="3390"/>
              </a:lnSpc>
              <a:buSzPct val="101785"/>
              <a:buFont typeface="Arial"/>
              <a:buChar char="–"/>
              <a:tabLst>
                <a:tab pos="755650"/>
              </a:tabLst>
            </a:pPr>
            <a:r>
              <a:rPr sz="2800" b="1" spc="-10">
                <a:latin typeface="Microsoft JhengHei"/>
                <a:cs typeface="Microsoft JhengHei"/>
              </a:rPr>
              <a:t>需求曲线的斜率</a:t>
            </a:r>
            <a:endParaRPr sz="2800">
              <a:latin typeface="Microsoft JhengHei"/>
              <a:cs typeface="Microsoft JhengHei"/>
            </a:endParaRPr>
          </a:p>
        </p:txBody>
      </p:sp>
      <p:sp>
        <p:nvSpPr>
          <p:cNvPr id="4" name="object 4"/>
          <p:cNvSpPr txBox="1"/>
          <p:nvPr/>
        </p:nvSpPr>
        <p:spPr>
          <a:xfrm>
            <a:off x="535940" y="3631936"/>
            <a:ext cx="6464300" cy="982980"/>
          </a:xfrm>
          <a:prstGeom prst="rect">
            <a:avLst/>
          </a:prstGeom>
        </p:spPr>
        <p:txBody>
          <a:bodyPr vert="horz" wrap="square" lIns="0" tIns="12700" rIns="0" bIns="0" rtlCol="0">
            <a:spAutoFit/>
          </a:bodyPr>
          <a:lstStyle/>
          <a:p>
            <a:pPr marL="354965" indent="-342265">
              <a:lnSpc>
                <a:spcPts val="3765"/>
              </a:lnSpc>
              <a:spcBef>
                <a:spcPts val="100"/>
              </a:spcBef>
              <a:buSzPct val="101562"/>
              <a:buFont typeface="Arial"/>
              <a:buChar char="•"/>
              <a:tabLst>
                <a:tab pos="354965"/>
                <a:tab pos="355600"/>
              </a:tabLst>
            </a:pPr>
            <a:r>
              <a:rPr sz="3200" b="1" spc="-5">
                <a:latin typeface="Microsoft JhengHei"/>
                <a:cs typeface="Microsoft JhengHei"/>
              </a:rPr>
              <a:t>假设厂商面临一条线性需求曲线。</a:t>
            </a:r>
            <a:endParaRPr sz="3200">
              <a:latin typeface="Microsoft JhengHei"/>
              <a:cs typeface="Microsoft JhengHei"/>
            </a:endParaRPr>
          </a:p>
          <a:p>
            <a:pPr marL="354965" indent="-342265">
              <a:lnSpc>
                <a:spcPts val="3765"/>
              </a:lnSpc>
              <a:buSzPct val="101562"/>
              <a:buFont typeface="Arial"/>
              <a:buChar char="•"/>
              <a:tabLst>
                <a:tab pos="354965"/>
                <a:tab pos="355600"/>
              </a:tabLst>
            </a:pPr>
            <a:r>
              <a:rPr sz="3200" b="1">
                <a:latin typeface="Microsoft JhengHei"/>
                <a:cs typeface="Microsoft JhengHei"/>
              </a:rPr>
              <a:t>则：</a:t>
            </a:r>
            <a:r>
              <a:rPr sz="3200" b="1" i="1">
                <a:latin typeface="Arial"/>
                <a:cs typeface="Arial"/>
              </a:rPr>
              <a:t>Q</a:t>
            </a:r>
            <a:r>
              <a:rPr sz="3200" b="1" i="1" spc="-5">
                <a:latin typeface="Arial"/>
                <a:cs typeface="Arial"/>
              </a:rPr>
              <a:t> </a:t>
            </a:r>
            <a:r>
              <a:rPr sz="3200" b="1">
                <a:latin typeface="Arial"/>
                <a:cs typeface="Arial"/>
              </a:rPr>
              <a:t>= </a:t>
            </a:r>
            <a:r>
              <a:rPr sz="3200" b="1" i="1">
                <a:latin typeface="Arial"/>
                <a:cs typeface="Arial"/>
              </a:rPr>
              <a:t>A</a:t>
            </a:r>
            <a:r>
              <a:rPr sz="3200" b="1" i="1" spc="-5">
                <a:latin typeface="Arial"/>
                <a:cs typeface="Arial"/>
              </a:rPr>
              <a:t> </a:t>
            </a:r>
            <a:r>
              <a:rPr sz="3200" b="1">
                <a:latin typeface="Arial"/>
                <a:cs typeface="Arial"/>
              </a:rPr>
              <a:t>– </a:t>
            </a:r>
            <a:r>
              <a:rPr sz="3200" b="1" i="1">
                <a:latin typeface="Arial"/>
                <a:cs typeface="Arial"/>
              </a:rPr>
              <a:t>B</a:t>
            </a:r>
            <a:r>
              <a:rPr sz="3200" b="1" i="1" spc="-5">
                <a:latin typeface="Arial"/>
                <a:cs typeface="Arial"/>
              </a:rPr>
              <a:t> </a:t>
            </a:r>
            <a:r>
              <a:rPr sz="3200" b="1">
                <a:latin typeface="Arial"/>
                <a:cs typeface="Arial"/>
              </a:rPr>
              <a:t>x </a:t>
            </a:r>
            <a:r>
              <a:rPr sz="3200" b="1" i="1" spc="-50">
                <a:latin typeface="Arial"/>
                <a:cs typeface="Arial"/>
              </a:rPr>
              <a:t>P</a:t>
            </a:r>
            <a:endParaRPr sz="3200">
              <a:latin typeface="Arial"/>
              <a:cs typeface="Arial"/>
            </a:endParaRPr>
          </a:p>
        </p:txBody>
      </p:sp>
      <p:sp>
        <p:nvSpPr>
          <p:cNvPr id="5" name="object 5"/>
          <p:cNvSpPr txBox="1"/>
          <p:nvPr/>
        </p:nvSpPr>
        <p:spPr>
          <a:xfrm>
            <a:off x="535940" y="4587619"/>
            <a:ext cx="3812540" cy="513080"/>
          </a:xfrm>
          <a:prstGeom prst="rect">
            <a:avLst/>
          </a:prstGeom>
        </p:spPr>
        <p:txBody>
          <a:bodyPr vert="horz" wrap="square" lIns="0" tIns="12700" rIns="0" bIns="0" rtlCol="0">
            <a:spAutoFit/>
          </a:bodyPr>
          <a:lstStyle/>
          <a:p>
            <a:pPr marL="1258570" indent="-1246505">
              <a:lnSpc>
                <a:spcPct val="100000"/>
              </a:lnSpc>
              <a:spcBef>
                <a:spcPts val="100"/>
              </a:spcBef>
              <a:buClr>
                <a:srgbClr val="000000"/>
              </a:buClr>
              <a:buSzPct val="101562"/>
              <a:buFont typeface="Arial"/>
              <a:buChar char="•"/>
              <a:tabLst>
                <a:tab pos="1258570"/>
                <a:tab pos="1259205"/>
              </a:tabLst>
            </a:pPr>
            <a:r>
              <a:rPr sz="3200" b="1" i="1">
                <a:solidFill>
                  <a:srgbClr val="FF0000"/>
                </a:solidFill>
                <a:latin typeface="Arial"/>
                <a:cs typeface="Arial"/>
              </a:rPr>
              <a:t>MR </a:t>
            </a:r>
            <a:r>
              <a:rPr sz="3200" b="1">
                <a:latin typeface="Arial"/>
                <a:cs typeface="Arial"/>
              </a:rPr>
              <a:t>= </a:t>
            </a:r>
            <a:r>
              <a:rPr sz="3200" b="1" i="1">
                <a:latin typeface="Arial"/>
                <a:cs typeface="Arial"/>
              </a:rPr>
              <a:t>P </a:t>
            </a:r>
            <a:r>
              <a:rPr sz="3200" b="1">
                <a:latin typeface="Arial"/>
                <a:cs typeface="Arial"/>
              </a:rPr>
              <a:t>– </a:t>
            </a:r>
            <a:r>
              <a:rPr sz="3200" b="1" i="1" spc="-25">
                <a:latin typeface="Arial"/>
                <a:cs typeface="Arial"/>
              </a:rPr>
              <a:t>Q</a:t>
            </a:r>
            <a:r>
              <a:rPr sz="3200" b="1" spc="-25">
                <a:latin typeface="Arial"/>
                <a:cs typeface="Arial"/>
              </a:rPr>
              <a:t>/</a:t>
            </a:r>
            <a:r>
              <a:rPr sz="3200" b="1" i="1" spc="-25">
                <a:latin typeface="Arial"/>
                <a:cs typeface="Arial"/>
              </a:rPr>
              <a:t>B</a:t>
            </a:r>
            <a:endParaRPr sz="3200">
              <a:latin typeface="Arial"/>
              <a:cs typeface="Arial"/>
            </a:endParaRPr>
          </a:p>
        </p:txBody>
      </p:sp>
      <p:sp>
        <p:nvSpPr>
          <p:cNvPr id="6" name="object 6"/>
          <p:cNvSpPr txBox="1"/>
          <p:nvPr/>
        </p:nvSpPr>
        <p:spPr>
          <a:xfrm>
            <a:off x="7258406" y="4099940"/>
            <a:ext cx="901065" cy="1000760"/>
          </a:xfrm>
          <a:prstGeom prst="rect">
            <a:avLst/>
          </a:prstGeom>
        </p:spPr>
        <p:txBody>
          <a:bodyPr vert="horz" wrap="square" lIns="0" tIns="12700" rIns="0" bIns="0" rtlCol="0">
            <a:spAutoFit/>
          </a:bodyPr>
          <a:lstStyle/>
          <a:p>
            <a:pPr marL="29209">
              <a:lnSpc>
                <a:spcPct val="100000"/>
              </a:lnSpc>
              <a:spcBef>
                <a:spcPts val="100"/>
              </a:spcBef>
            </a:pPr>
            <a:r>
              <a:rPr sz="3200">
                <a:latin typeface="Arial"/>
                <a:cs typeface="Arial"/>
              </a:rPr>
              <a:t>(6-</a:t>
            </a:r>
            <a:r>
              <a:rPr sz="3200" spc="-25">
                <a:latin typeface="Arial"/>
                <a:cs typeface="Arial"/>
              </a:rPr>
              <a:t>1)</a:t>
            </a:r>
            <a:endParaRPr sz="3200">
              <a:latin typeface="Arial"/>
              <a:cs typeface="Arial"/>
            </a:endParaRPr>
          </a:p>
          <a:p>
            <a:pPr marL="12700">
              <a:lnSpc>
                <a:spcPct val="100000"/>
              </a:lnSpc>
            </a:pPr>
            <a:r>
              <a:rPr sz="3200">
                <a:latin typeface="Arial"/>
                <a:cs typeface="Arial"/>
              </a:rPr>
              <a:t>(6-</a:t>
            </a:r>
            <a:r>
              <a:rPr sz="3200" spc="-25">
                <a:latin typeface="Arial"/>
                <a:cs typeface="Arial"/>
              </a:rPr>
              <a:t>2)</a:t>
            </a:r>
            <a:endParaRPr sz="3200">
              <a:latin typeface="Arial"/>
              <a:cs typeface="Arial"/>
            </a:endParaRPr>
          </a:p>
        </p:txBody>
      </p:sp>
      <p:sp>
        <p:nvSpPr>
          <p:cNvPr id="7" name="object 7"/>
          <p:cNvSpPr txBox="1"/>
          <p:nvPr/>
        </p:nvSpPr>
        <p:spPr>
          <a:xfrm>
            <a:off x="535940" y="5075299"/>
            <a:ext cx="7796530" cy="903605"/>
          </a:xfrm>
          <a:prstGeom prst="rect">
            <a:avLst/>
          </a:prstGeom>
        </p:spPr>
        <p:txBody>
          <a:bodyPr vert="horz" wrap="square" lIns="0" tIns="12700" rIns="0" bIns="0" rtlCol="0">
            <a:spAutoFit/>
          </a:bodyPr>
          <a:lstStyle/>
          <a:p>
            <a:pPr marL="354965" indent="-342265">
              <a:lnSpc>
                <a:spcPts val="3454"/>
              </a:lnSpc>
              <a:spcBef>
                <a:spcPts val="100"/>
              </a:spcBef>
              <a:buSzPct val="101562"/>
              <a:buFont typeface="Arial"/>
              <a:buChar char="•"/>
              <a:tabLst>
                <a:tab pos="354965"/>
                <a:tab pos="355600"/>
              </a:tabLst>
            </a:pPr>
            <a:r>
              <a:rPr sz="3200" b="1" spc="25">
                <a:latin typeface="Microsoft JhengHei"/>
                <a:cs typeface="Microsoft JhengHei"/>
              </a:rPr>
              <a:t>其中 </a:t>
            </a:r>
            <a:r>
              <a:rPr sz="3200" b="1">
                <a:latin typeface="Arial"/>
                <a:cs typeface="Arial"/>
              </a:rPr>
              <a:t>Q</a:t>
            </a:r>
            <a:r>
              <a:rPr sz="3200" b="1">
                <a:latin typeface="Microsoft JhengHei"/>
                <a:cs typeface="Microsoft JhengHei"/>
              </a:rPr>
              <a:t>是销售量，</a:t>
            </a:r>
            <a:r>
              <a:rPr sz="3200" b="1">
                <a:latin typeface="Arial"/>
                <a:cs typeface="Arial"/>
              </a:rPr>
              <a:t>P</a:t>
            </a:r>
            <a:r>
              <a:rPr sz="3200" b="1" spc="-5">
                <a:latin typeface="Microsoft JhengHei"/>
                <a:cs typeface="Microsoft JhengHei"/>
              </a:rPr>
              <a:t>是单位产品价格，</a:t>
            </a:r>
            <a:r>
              <a:rPr sz="3200" b="1" spc="-25">
                <a:latin typeface="Arial"/>
                <a:cs typeface="Arial"/>
              </a:rPr>
              <a:t>MR</a:t>
            </a:r>
            <a:endParaRPr sz="3200">
              <a:latin typeface="Arial"/>
              <a:cs typeface="Arial"/>
            </a:endParaRPr>
          </a:p>
          <a:p>
            <a:pPr marL="355600">
              <a:lnSpc>
                <a:spcPts val="3454"/>
              </a:lnSpc>
            </a:pPr>
            <a:r>
              <a:rPr sz="3200" b="1">
                <a:latin typeface="Microsoft JhengHei"/>
                <a:cs typeface="Microsoft JhengHei"/>
              </a:rPr>
              <a:t>是边际收益，</a:t>
            </a:r>
            <a:r>
              <a:rPr sz="3200" b="1">
                <a:latin typeface="Arial"/>
                <a:cs typeface="Arial"/>
              </a:rPr>
              <a:t>A</a:t>
            </a:r>
            <a:r>
              <a:rPr sz="3200" b="1">
                <a:latin typeface="Microsoft JhengHei"/>
                <a:cs typeface="Microsoft JhengHei"/>
              </a:rPr>
              <a:t>、</a:t>
            </a:r>
            <a:r>
              <a:rPr sz="3200" b="1">
                <a:latin typeface="Arial"/>
                <a:cs typeface="Arial"/>
              </a:rPr>
              <a:t>B</a:t>
            </a:r>
            <a:r>
              <a:rPr sz="3200" b="1" spc="-15">
                <a:latin typeface="Microsoft JhengHei"/>
                <a:cs typeface="Microsoft JhengHei"/>
              </a:rPr>
              <a:t>是常数。</a:t>
            </a:r>
            <a:endParaRPr sz="3200">
              <a:latin typeface="Microsoft JhengHei"/>
              <a:cs typeface="Microsoft JhengHei"/>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https://d.book118.com/098142114056006025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31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31</vt:i4>
      </vt:variant>
    </vt:vector>
  </HeadingPairs>
  <TitlesOfParts>
    <vt:vector baseType="lpstr" size="35">
      <vt:lpstr>Arial</vt:lpstr>
      <vt:lpstr>Calibri</vt:lpstr>
      <vt:lpstr>Microsoft JhengHei</vt:lpstr>
      <vt:lpstr>Office Theme</vt:lpstr>
      <vt:lpstr>第六章		规模经济、不完全竞争与国际贸易</vt:lpstr>
      <vt:lpstr>本章简介</vt:lpstr>
      <vt:lpstr>PowerPoint Presentation</vt:lpstr>
      <vt:lpstr>PowerPoint Presentation</vt:lpstr>
      <vt:lpstr>PowerPoint Presentation</vt:lpstr>
      <vt:lpstr>PowerPoint Presentation</vt:lpstr>
      <vt:lpstr>本章结构图</vt:lpstr>
      <vt:lpstr>关键性问题！！</vt:lpstr>
      <vt:lpstr>PowerPoint Presentation</vt:lpstr>
      <vt:lpstr>一、规模经济的含义</vt:lpstr>
      <vt:lpstr>PowerPoint Presentation</vt:lpstr>
      <vt:lpstr>二、外部规模经济与国际贸易</vt:lpstr>
      <vt:lpstr>专业化的供应商</vt:lpstr>
      <vt:lpstr>PowerPoint Presentation</vt:lpstr>
      <vt:lpstr>劳动市场共享</vt:lpstr>
      <vt:lpstr>PowerPoint Presentation</vt:lpstr>
      <vt:lpstr>知识外溢</vt:lpstr>
      <vt:lpstr>PowerPoint Presentation</vt:lpstr>
      <vt:lpstr>PowerPoint Presentation</vt:lpstr>
      <vt:lpstr>假设X和Y两个部门中至少有一个部门存在外部规模经济，为简单起见，不妨假设X部门存在外部规模经济，而Y部门仍为规模收益不变部门。</vt:lpstr>
      <vt:lpstr>1、规模经济下的生产可能性边界</vt:lpstr>
      <vt:lpstr>2、外部规模经济下国际贸易的产生及贸易利益</vt:lpstr>
      <vt:lpstr>（三）外部规模经济和国际贸易模式</vt:lpstr>
      <vt:lpstr>Price, cost (per watch)</vt:lpstr>
      <vt:lpstr>第二节	不完全竞争与国际贸易</vt:lpstr>
      <vt:lpstr>PowerPoint Presentation</vt:lpstr>
      <vt:lpstr>PowerPoint Presentation</vt:lpstr>
      <vt:lpstr>一、不完全竞争理论</vt:lpstr>
      <vt:lpstr>PowerPoint Presentation</vt:lpstr>
      <vt:lpstr>边际收益和价格</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2024-09-02T02:23:40.791</cp:lastPrinted>
  <dcterms:created xsi:type="dcterms:W3CDTF">2024-09-01T18:23:40Z</dcterms:created>
  <dcterms:modified xsi:type="dcterms:W3CDTF">2024-09-01T18:23:42Z</dcterms:modified>
</cp:coreProperties>
</file>