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DE711A-0C86-4D7E-8955-34D306363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28E070-3DBB-4836-BF65-1824B56DD4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C5BF4C-DD9A-4166-88AC-C06718AFD0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515839-D375-45CF-85AA-E2DD6A42A9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9B877E-6D0B-4F17-8506-77DF2B531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10486C-16D3-4CA2-8DC2-E9A5F1A00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4F764E-172A-4859-B37B-E36AB1085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455BAB-1A85-4BDA-96ED-AB8462935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108F86-8334-424A-985B-691CEE63B0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81C147-552C-4884-9B37-D300DDEA5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7A80F8-C067-4F2A-96C4-CD57297AA8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14310511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《公文处理工作》ppt课件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公文处理概述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公文种类与格式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公文处理程序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公文处理制度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公文处理中常见问题及解决对策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公文处理工作的发展趋势与展望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公文处理概述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252" b="425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公文处理的概念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公文处理是指在组织或机构内部，对公文的生成、传递、处理、存储和检索等过程进行的一系列管理活动。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公文处理的主要目的是确保公文的及时、准确、安全和高效传递，以支持组织或机构的决策、协调和沟通。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公文处理是组织或机构内部管理的重要组成部分，它有助于提高组织的运行效率和决策水平。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公文处理能够确保信息的准确传递和有效利用，有助于避免信息失真和延误。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公文处理能够规范组织或机构内部的管理流程，提高组织的协同工作能力。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0125" r="10125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公文处理的重要性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800" r="1080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公文处理的基本原则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公文处理必须准确无误，确保信息的真实性和可靠性。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公文处理必须及时，确保信息的时效性和紧迫性。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公文处理必须保证信息的安全性，防止信息泄露和损坏。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公文处理必须高效，尽可能缩短处理时间，提高工作效率。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准确性原则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及时性原则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安全性原则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高效性原则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公文种类与格式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用于对重要事项作出决策或者安排。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决定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458" r="13458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用于公布社会各有关方面应当遵守或者周知的事项。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通告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用于传达要求下级机关办理和需要有关单位周知或者执行的事项。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公文种类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用于表彰先进，批评错误，传达重要精神和告知重要情况。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用于向上级机关汇报工作，反映情况，答复上级机关的询问。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用于向上级机关请求指示、批准。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请示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公文种类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批复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用于答复下级机关请示事项。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用于对重要问题提出见解和处理办法。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用于不相隶属机关之间商洽工作、询问和答复问题、请求批准和答复审批事项。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公文种类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181684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24744" y="3889003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958607" y="3876811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84321" y="2660854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655190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412552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29341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82474" y="4669341"/>
            <a:ext cx="349567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成文日期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36048" y="1958592"/>
            <a:ext cx="569744" cy="56974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9F9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131062" y="3101258"/>
            <a:ext cx="655484" cy="65548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68237" y="38100"/>
                  <a:pt x="0" y="150914"/>
                  <a:pt x="0" y="150914"/>
                </a:cubicBezTo>
                <a:cubicBezTo>
                  <a:pt x="0" y="150914"/>
                  <a:pt x="68237" y="266700"/>
                  <a:pt x="152400" y="266700"/>
                </a:cubicBezTo>
                <a:cubicBezTo>
                  <a:pt x="236563" y="266700"/>
                  <a:pt x="304800" y="150914"/>
                  <a:pt x="304800" y="150914"/>
                </a:cubicBezTo>
                <a:cubicBezTo>
                  <a:pt x="304800" y="150914"/>
                  <a:pt x="236563" y="38100"/>
                  <a:pt x="152400" y="38100"/>
                </a:cubicBezTo>
                <a:close/>
                <a:moveTo>
                  <a:pt x="152400" y="228600"/>
                </a:moveTo>
                <a:cubicBezTo>
                  <a:pt x="110319" y="228600"/>
                  <a:pt x="76200" y="194481"/>
                  <a:pt x="76200" y="152400"/>
                </a:cubicBezTo>
                <a:cubicBezTo>
                  <a:pt x="76200" y="110319"/>
                  <a:pt x="110319" y="76200"/>
                  <a:pt x="152400" y="76200"/>
                </a:cubicBezTo>
                <a:cubicBezTo>
                  <a:pt x="194481" y="76200"/>
                  <a:pt x="228600" y="110319"/>
                  <a:pt x="228600" y="152400"/>
                </a:cubicBezTo>
                <a:cubicBezTo>
                  <a:pt x="228600" y="194481"/>
                  <a:pt x="194481" y="228600"/>
                  <a:pt x="152400" y="228600"/>
                </a:cubicBezTo>
                <a:close/>
                <a:moveTo>
                  <a:pt x="114300" y="152400"/>
                </a:moveTo>
                <a:cubicBezTo>
                  <a:pt x="114300" y="131359"/>
                  <a:pt x="131359" y="114300"/>
                  <a:pt x="152400" y="114300"/>
                </a:cubicBezTo>
                <a:cubicBezTo>
                  <a:pt x="173441" y="114300"/>
                  <a:pt x="190500" y="131359"/>
                  <a:pt x="190500" y="152400"/>
                </a:cubicBezTo>
                <a:cubicBezTo>
                  <a:pt x="190500" y="173441"/>
                  <a:pt x="173441" y="190500"/>
                  <a:pt x="152400" y="190500"/>
                </a:cubicBezTo>
                <a:cubicBezTo>
                  <a:pt x="131359" y="190500"/>
                  <a:pt x="114300" y="173441"/>
                  <a:pt x="114300" y="152400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42440" y="4351843"/>
            <a:ext cx="645734" cy="64573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24023" y="4403866"/>
            <a:ext cx="555335" cy="55533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09687" y="3211479"/>
            <a:ext cx="483810" cy="48381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639651" y="3222213"/>
            <a:ext cx="456349" cy="41357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0276" y="1965474"/>
            <a:ext cx="555980" cy="55598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99726" y="2996184"/>
            <a:ext cx="336232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主送机关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726" y="3447338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主送机关是公文的主要受理机关，应当使用机关全称或者规范化的简称、统称。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911" y="1318087"/>
            <a:ext cx="342900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附件说明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2103" y="1764792"/>
            <a:ext cx="293407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附件说明应当准确说明公文所附材料的名称、件数和顺序。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87335" y="2996184"/>
            <a:ext cx="36766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发文机关署名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5521" y="3447338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发文机关署名应当与印章一致，并加盖印章。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638" y="1777070"/>
            <a:ext cx="2840430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公文标题应当准确简要地概括公文的主要内容，一般由发文机关名称、事由和公文种类组成。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8638" y="1330365"/>
            <a:ext cx="3571875" cy="7810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标题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8638" y="4669341"/>
            <a:ext cx="34480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8638" y="5125365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正文是公文的主体部分，应当准确阐明公文的内容和意图。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726759" y="5125365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成文日期应当用阿拉伯数字将年、月、日标全。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公文格式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9792" r="9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公文的标点符号应当符合国家标准，逗号、句号、分号、冒号、引号等符号应当正确使用。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公文格式应当规范、准确、简洁，易于阅读和理解。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公文的文字应当使用规范汉字，不得使用异体字、繁体字或者错别字。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公文格式要求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公文处理程序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7938" r="1793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撰写公文初稿的过程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拟稿是公文处理程序的第一步，主要是根据工作需要，撰写公文的初稿。这一过程中，需要明确公文的主旨、内容、格式等，并确保语言准确、简练。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拟稿时需注意公文的语言表达，避免使用模糊、歧义的语言，同时要符合公文格式规范。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拟稿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https://d.book118.com/098143105111006024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2024-08-31T23:36:23.402</cp:lastPrinted>
  <dcterms:created xsi:type="dcterms:W3CDTF">2024-08-31T15:36:23Z</dcterms:created>
  <dcterms:modified xsi:type="dcterms:W3CDTF">2024-08-31T15:36:25Z</dcterms:modified>
</cp:coreProperties>
</file>