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35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5BA3B-A9D9-49A7-BA86-D6A937663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7D574-AEF1-44E6-A5B0-B4C3F1D89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B3455-30BE-422E-9851-9200C5110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2422A-6668-4D64-8771-E39B34D24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05B526-06DA-4B38-ACE6-8E3065531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3CCEB7-F73D-45DF-8F92-02C8254AC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03A60B-AF53-4C70-BBC4-01111BB5D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79E051-6866-4927-8563-092ACC9B2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A304A1-C3AE-477E-867D-047537E6F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E3C50-A110-45A0-9E42-71B2F1A45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31921-C63D-4DE8-9909-68F7D8FF8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3" Type="http://schemas.openxmlformats.org/officeDocument/2006/relationships/notesSlide" Target="../notesSlides/notesSlide2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image" Target="../media/image3.png" /><Relationship Id="rId7" Type="http://schemas.openxmlformats.org/officeDocument/2006/relationships/tags" Target="../tags/tag27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83.xml" /><Relationship Id="rId11" Type="http://schemas.openxmlformats.org/officeDocument/2006/relationships/tags" Target="../tags/tag284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4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89.xml" /><Relationship Id="rId11" Type="http://schemas.openxmlformats.org/officeDocument/2006/relationships/tags" Target="../tags/tag290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285.xml" /><Relationship Id="rId5" Type="http://schemas.openxmlformats.org/officeDocument/2006/relationships/tags" Target="../tags/tag286.xml" /><Relationship Id="rId6" Type="http://schemas.openxmlformats.org/officeDocument/2006/relationships/tags" Target="../tags/tag287.xml" /><Relationship Id="rId7" Type="http://schemas.openxmlformats.org/officeDocument/2006/relationships/tags" Target="../tags/tag288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6.xml" /><Relationship Id="rId4" Type="http://schemas.openxmlformats.org/officeDocument/2006/relationships/tags" Target="../tags/tag291.xml" /><Relationship Id="rId5" Type="http://schemas.openxmlformats.org/officeDocument/2006/relationships/tags" Target="../tags/tag292.xml" /><Relationship Id="rId6" Type="http://schemas.openxmlformats.org/officeDocument/2006/relationships/image" Target="../media/image3.png" /><Relationship Id="rId7" Type="http://schemas.openxmlformats.org/officeDocument/2006/relationships/tags" Target="../tags/tag29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8.xml" /><Relationship Id="rId11" Type="http://schemas.openxmlformats.org/officeDocument/2006/relationships/tags" Target="../tags/tag299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7.xml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tags" Target="../tags/tag296.xml" /><Relationship Id="rId7" Type="http://schemas.openxmlformats.org/officeDocument/2006/relationships/tags" Target="../tags/tag297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00.xml" /><Relationship Id="rId5" Type="http://schemas.openxmlformats.org/officeDocument/2006/relationships/tags" Target="../tags/tag301.xml" /><Relationship Id="rId6" Type="http://schemas.openxmlformats.org/officeDocument/2006/relationships/image" Target="../media/image3.png" /><Relationship Id="rId7" Type="http://schemas.openxmlformats.org/officeDocument/2006/relationships/tags" Target="../tags/tag30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07.xml" /><Relationship Id="rId11" Type="http://schemas.openxmlformats.org/officeDocument/2006/relationships/tags" Target="../tags/tag308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03.xml" /><Relationship Id="rId5" Type="http://schemas.openxmlformats.org/officeDocument/2006/relationships/tags" Target="../tags/tag304.xml" /><Relationship Id="rId6" Type="http://schemas.openxmlformats.org/officeDocument/2006/relationships/tags" Target="../tags/tag305.xml" /><Relationship Id="rId7" Type="http://schemas.openxmlformats.org/officeDocument/2006/relationships/tags" Target="../tags/tag306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09.xml" /><Relationship Id="rId5" Type="http://schemas.openxmlformats.org/officeDocument/2006/relationships/tags" Target="../tags/tag310.xml" /><Relationship Id="rId6" Type="http://schemas.openxmlformats.org/officeDocument/2006/relationships/image" Target="../media/image3.png" /><Relationship Id="rId7" Type="http://schemas.openxmlformats.org/officeDocument/2006/relationships/tags" Target="../tags/tag3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16.xml" /><Relationship Id="rId11" Type="http://schemas.openxmlformats.org/officeDocument/2006/relationships/tags" Target="../tags/tag317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18.xml" /><Relationship Id="rId5" Type="http://schemas.openxmlformats.org/officeDocument/2006/relationships/tags" Target="../tags/tag319.xml" /><Relationship Id="rId6" Type="http://schemas.openxmlformats.org/officeDocument/2006/relationships/image" Target="../media/image3.png" /><Relationship Id="rId7" Type="http://schemas.openxmlformats.org/officeDocument/2006/relationships/tags" Target="../tags/tag3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25.xml" /><Relationship Id="rId11" Type="http://schemas.openxmlformats.org/officeDocument/2006/relationships/tags" Target="../tags/tag326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21.xml" /><Relationship Id="rId5" Type="http://schemas.openxmlformats.org/officeDocument/2006/relationships/tags" Target="../tags/tag322.xml" /><Relationship Id="rId6" Type="http://schemas.openxmlformats.org/officeDocument/2006/relationships/tags" Target="../tags/tag323.xml" /><Relationship Id="rId7" Type="http://schemas.openxmlformats.org/officeDocument/2006/relationships/tags" Target="../tags/tag324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31.xml" /><Relationship Id="rId11" Type="http://schemas.openxmlformats.org/officeDocument/2006/relationships/tags" Target="../tags/tag332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33.xml" /><Relationship Id="rId5" Type="http://schemas.openxmlformats.org/officeDocument/2006/relationships/tags" Target="../tags/tag334.xml" /><Relationship Id="rId6" Type="http://schemas.openxmlformats.org/officeDocument/2006/relationships/image" Target="../media/image3.png" /><Relationship Id="rId7" Type="http://schemas.openxmlformats.org/officeDocument/2006/relationships/tags" Target="../tags/tag33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0.xml" /><Relationship Id="rId11" Type="http://schemas.openxmlformats.org/officeDocument/2006/relationships/tags" Target="../tags/tag341.xml" /><Relationship Id="rId2" Type="http://schemas.openxmlformats.org/officeDocument/2006/relationships/themeOverride" Target="../theme/themeOverride16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36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7.xml" /><Relationship Id="rId3" Type="http://schemas.openxmlformats.org/officeDocument/2006/relationships/notesSlide" Target="../notesSlides/notesSlide17.xml" /><Relationship Id="rId4" Type="http://schemas.openxmlformats.org/officeDocument/2006/relationships/tags" Target="../tags/tag342.xml" /><Relationship Id="rId5" Type="http://schemas.openxmlformats.org/officeDocument/2006/relationships/tags" Target="../tags/tag343.xml" /><Relationship Id="rId6" Type="http://schemas.openxmlformats.org/officeDocument/2006/relationships/image" Target="../media/image3.png" /><Relationship Id="rId7" Type="http://schemas.openxmlformats.org/officeDocument/2006/relationships/tags" Target="../tags/tag34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9.xml" /><Relationship Id="rId11" Type="http://schemas.openxmlformats.org/officeDocument/2006/relationships/tags" Target="../tags/tag350.xml" /><Relationship Id="rId2" Type="http://schemas.openxmlformats.org/officeDocument/2006/relationships/themeOverride" Target="../theme/themeOverride18.xml" /><Relationship Id="rId3" Type="http://schemas.openxmlformats.org/officeDocument/2006/relationships/notesSlide" Target="../notesSlides/notesSlide18.xml" /><Relationship Id="rId4" Type="http://schemas.openxmlformats.org/officeDocument/2006/relationships/tags" Target="../tags/tag345.xml" /><Relationship Id="rId5" Type="http://schemas.openxmlformats.org/officeDocument/2006/relationships/tags" Target="../tags/tag346.xml" /><Relationship Id="rId6" Type="http://schemas.openxmlformats.org/officeDocument/2006/relationships/tags" Target="../tags/tag347.xml" /><Relationship Id="rId7" Type="http://schemas.openxmlformats.org/officeDocument/2006/relationships/tags" Target="../tags/tag348.xml" /><Relationship Id="rId8" Type="http://schemas.openxmlformats.org/officeDocument/2006/relationships/image" Target="../media/image4.png" /><Relationship Id="rId9" Type="http://schemas.openxmlformats.org/officeDocument/2006/relationships/image" Target="../media/image5.sv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00102123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98374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论法治视角下高校内部制度建设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65252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 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24885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一、法治思维：高校内部制度建设的基石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三、问题和对策：加强高校内部制度建设的思考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3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4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5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6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二、法治实践：高校内部制度建设的行动指南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17"/>
            </p:custDataLst>
          </p:nvPr>
        </p:nvSpPr>
        <p:spPr>
          <a:xfrm>
            <a:off x="6911378" y="384259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18"/>
            </p:custDataLst>
          </p:nvPr>
        </p:nvSpPr>
        <p:spPr>
          <a:xfrm>
            <a:off x="6602848" y="376606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19"/>
            </p:custDataLst>
          </p:nvPr>
        </p:nvSpPr>
        <p:spPr>
          <a:xfrm>
            <a:off x="6686007" y="385102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0"/>
            </p:custDataLst>
          </p:nvPr>
        </p:nvSpPr>
        <p:spPr>
          <a:xfrm>
            <a:off x="7732395" y="385127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1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2"/>
            </p:custDataLst>
          </p:nvPr>
        </p:nvSpPr>
        <p:spPr>
          <a:xfrm>
            <a:off x="1410335" y="4088765"/>
            <a:ext cx="112966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3"/>
            </p:custDataLst>
          </p:nvPr>
        </p:nvSpPr>
        <p:spPr>
          <a:xfrm>
            <a:off x="6604000" y="248793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4"/>
            </p:custDataLst>
          </p:nvPr>
        </p:nvSpPr>
        <p:spPr>
          <a:xfrm>
            <a:off x="6602095" y="4088765"/>
            <a:ext cx="113093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社会的发展和高等教育的普及，高校已经成为一个重要的社会组成部分。然而，随着高校规模的不断扩大和组织结构的日益复杂，高校内部制度建设的问题逐渐凸显。在法治视角下，高校内部制度建设应更加注重法治思维和法治实践，以确保高校各项工作的规范化、制度化和法治化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一、法治思维：高校内部制度建设的基石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1、以法律为基础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1、以法律为基础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高校内部制度建设必须以国家法律法规和高等教育政策为依据，确保制度的合法性和合规性。同时，高校应根据自身实际情况，制定符合自身发展需要的内部规章制度，以保障师生的合法权益。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2、尊重事实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2、尊重事实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高校在制定内部制度时，应充分考虑学校实际情况和师生需求，避免制度脱离实际，难以执行。同时，制度的制定应遵循客观公正的原则，避免出现歧视性条款或主观随意性。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3、保持客观公正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3、保持客观公正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高校内部制度的制定应确保公平公正，避免出现权力滥用或利益倾斜的现象。在制度执行过程中，应坚持依法治校、依法行政的原则，确保制度的权威性和公正性。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4、严格遵守法律法规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4、严格遵守法律法规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高校在开展内部制度建设时，必须严格遵守国家法律法规和高等教育政策，避免出现违法违规的情况。同时，高校应加强对相关法律法规的学习和宣传，提高师生法律意识和法律素养。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二、法治实践：高校内部制度建设的行动指南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1、制定完备的规章制度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1、制定完备的规章制度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高校应根据国家法律法规和高等教育政策，结合自身实际，制定一套完整的内部规章制度，包括教学管理、科研管理、人事管理、财务管理等方面，以确保校内各项工作的有法可依。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2、完善决策程序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2、完善决策程序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高校应建立健全的决策程序，确保重大决策的科学性和合法性。在制定涉及师生利益的重大决策时，应广泛听取师生意见，增强决策的民主性和透明度。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3、加强师生法治教育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https://d.book118.com/105001021230011100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84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0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9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8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0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26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2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0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19</Slides>
  <Notes>18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内容摘要</vt:lpstr>
      <vt:lpstr>PowerPoint Presentation</vt:lpstr>
      <vt:lpstr>PowerPoint Presentation</vt:lpstr>
      <vt:lpstr>1、以法律为基础</vt:lpstr>
      <vt:lpstr>PowerPoint Presentation</vt:lpstr>
      <vt:lpstr>2、尊重事实</vt:lpstr>
      <vt:lpstr>PowerPoint Presentation</vt:lpstr>
      <vt:lpstr>3、保持客观公正</vt:lpstr>
      <vt:lpstr>PowerPoint Presentation</vt:lpstr>
      <vt:lpstr>4、严格遵守法律法规</vt:lpstr>
      <vt:lpstr>PowerPoint Presentation</vt:lpstr>
      <vt:lpstr>PowerPoint Presentation</vt:lpstr>
      <vt:lpstr>1、制定完备的规章制度</vt:lpstr>
      <vt:lpstr>PowerPoint Presentation</vt:lpstr>
      <vt:lpstr>2、完善决策程序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2024-09-08T14:56:47.885</cp:lastPrinted>
  <dcterms:created xsi:type="dcterms:W3CDTF">2024-09-08T06:56:47Z</dcterms:created>
  <dcterms:modified xsi:type="dcterms:W3CDTF">2024-09-08T06:56:55Z</dcterms:modified>
</cp:coreProperties>
</file>